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72" r:id="rId2"/>
    <p:sldId id="276" r:id="rId3"/>
    <p:sldId id="418" r:id="rId4"/>
    <p:sldId id="518" r:id="rId5"/>
    <p:sldId id="552" r:id="rId6"/>
    <p:sldId id="373" r:id="rId7"/>
    <p:sldId id="274" r:id="rId8"/>
    <p:sldId id="258" r:id="rId9"/>
    <p:sldId id="261" r:id="rId10"/>
    <p:sldId id="519" r:id="rId11"/>
    <p:sldId id="520" r:id="rId12"/>
    <p:sldId id="553" r:id="rId13"/>
    <p:sldId id="554" r:id="rId14"/>
    <p:sldId id="421" r:id="rId15"/>
    <p:sldId id="422" r:id="rId16"/>
    <p:sldId id="521" r:id="rId17"/>
    <p:sldId id="555" r:id="rId18"/>
    <p:sldId id="556" r:id="rId19"/>
    <p:sldId id="557" r:id="rId20"/>
    <p:sldId id="522" r:id="rId21"/>
    <p:sldId id="558" r:id="rId22"/>
    <p:sldId id="559" r:id="rId23"/>
    <p:sldId id="523" r:id="rId24"/>
    <p:sldId id="560" r:id="rId25"/>
    <p:sldId id="524" r:id="rId26"/>
    <p:sldId id="525" r:id="rId27"/>
    <p:sldId id="561" r:id="rId28"/>
    <p:sldId id="562" r:id="rId29"/>
    <p:sldId id="526" r:id="rId30"/>
    <p:sldId id="527" r:id="rId31"/>
    <p:sldId id="563" r:id="rId32"/>
    <p:sldId id="564" r:id="rId33"/>
    <p:sldId id="565" r:id="rId34"/>
    <p:sldId id="528" r:id="rId35"/>
    <p:sldId id="529" r:id="rId36"/>
    <p:sldId id="566" r:id="rId37"/>
    <p:sldId id="567" r:id="rId38"/>
    <p:sldId id="426" r:id="rId39"/>
    <p:sldId id="517" r:id="rId40"/>
    <p:sldId id="568" r:id="rId41"/>
    <p:sldId id="570" r:id="rId42"/>
    <p:sldId id="530" r:id="rId43"/>
    <p:sldId id="531" r:id="rId44"/>
    <p:sldId id="532" r:id="rId45"/>
    <p:sldId id="533" r:id="rId46"/>
    <p:sldId id="534" r:id="rId47"/>
    <p:sldId id="535" r:id="rId48"/>
    <p:sldId id="571" r:id="rId49"/>
    <p:sldId id="536" r:id="rId50"/>
    <p:sldId id="572" r:id="rId51"/>
    <p:sldId id="537" r:id="rId52"/>
    <p:sldId id="538" r:id="rId53"/>
    <p:sldId id="539" r:id="rId54"/>
    <p:sldId id="540" r:id="rId55"/>
    <p:sldId id="541" r:id="rId56"/>
    <p:sldId id="542" r:id="rId57"/>
    <p:sldId id="573" r:id="rId58"/>
    <p:sldId id="543" r:id="rId59"/>
    <p:sldId id="574" r:id="rId60"/>
    <p:sldId id="544" r:id="rId61"/>
    <p:sldId id="545" r:id="rId62"/>
    <p:sldId id="575" r:id="rId63"/>
    <p:sldId id="576" r:id="rId64"/>
    <p:sldId id="546" r:id="rId65"/>
    <p:sldId id="547" r:id="rId66"/>
    <p:sldId id="548" r:id="rId67"/>
    <p:sldId id="549" r:id="rId68"/>
    <p:sldId id="578" r:id="rId69"/>
    <p:sldId id="577" r:id="rId70"/>
    <p:sldId id="550" r:id="rId71"/>
    <p:sldId id="579" r:id="rId72"/>
    <p:sldId id="298" r:id="rId73"/>
    <p:sldId id="551" r:id="rId74"/>
    <p:sldId id="404" r:id="rId7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5CC8"/>
    <a:srgbClr val="0B2EB7"/>
    <a:srgbClr val="644BC2"/>
    <a:srgbClr val="C2CAED"/>
    <a:srgbClr val="05186B"/>
    <a:srgbClr val="C5A3DF"/>
    <a:srgbClr val="4741BE"/>
    <a:srgbClr val="072087"/>
    <a:srgbClr val="F3CA01"/>
    <a:srgbClr val="7A5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49109" autoAdjust="0"/>
  </p:normalViewPr>
  <p:slideViewPr>
    <p:cSldViewPr snapToGrid="0">
      <p:cViewPr varScale="1">
        <p:scale>
          <a:sx n="56" d="100"/>
          <a:sy n="56" d="100"/>
        </p:scale>
        <p:origin x="2718" y="60"/>
      </p:cViewPr>
      <p:guideLst>
        <p:guide orient="horz" pos="1933"/>
        <p:guide pos="5722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EB310-8674-483F-929D-C190C8882D8F}" type="datetimeFigureOut">
              <a:rPr lang="ko-KR" altLang="en-US" smtClean="0"/>
              <a:t>2025-11-01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3C60A-4356-6505-792F-F1E8FC2E4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DE3F9B-A8D2-929E-5841-41F66E970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5F1D29-B7D9-BF38-757C-16F675212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메도우스는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이러한 개입 지점들을 효과성에 따라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단계로 체계화했습니다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낮은 단계는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쉽지만 효과가 제한적이고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높은 단계는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어렵지만 근본적 변화를 만들어냅니다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흥미로운 점은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대부분의 정책과 프로젝트가 낮은 단계에 머문다는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높은 단계의 개입은 기존 권력 구조와 사고방식에 도전하기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7AF7F5-EF13-AA99-297C-C836DD2A9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58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A5D71-C5A4-F9FC-94C3-6195E5CBE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A828FF-E99C-CC7D-5D1A-2D02DB456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DD7761A-E55C-6AD5-BFCA-55017B76C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메도우스는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이렇게 말했습니다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시스템의 레버리지 포인트를 아는 것과 그것을 올바른 방향으로 움직이는 것은 다른 문제다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종종 레버리지 포인트를 찾고도 잘못된 방향으로 밀어버립니다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도로 확장이 교통 체증을 악화시키는 것처럼 말이죠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857A12-9973-D055-DF14-C189FD577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75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A38EA-C8DB-A101-57B6-6EDAB235F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2420B9-8B97-E7FB-6346-FC719462E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2455792-13D1-5E04-D266-BCB84198F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중요한 것은 단순히 레버리지 포인트를 찾는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시스템의 목적과 우리가 원하는 변화의 방향을 명확히 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메도우스의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레버리지 포인트를 구체적으로 살펴보면서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전략적으로 시스템에 개입할 수 있는지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6E0C0F-9C06-FB4A-0023-36069E18F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350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40D71-2D7E-9C3F-81DF-5470CDC8F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F851F46-FA30-5172-454D-63E2B92B4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0D755C4-7A3B-0719-3B14-6F6A3EC6E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메도우스의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레버리지 포인트를 이제 구체적으로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편의상 세 그룹으로 나누어 설명하는데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낮은 영향력을 가진 네 가지 레벨부터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FE07E8-F881-60B7-23A0-6151DBD8F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71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6FC5E-953E-5AD8-B452-A0886331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96E56E-4778-F870-DA54-06EA625AB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2C8AED-0A81-58C7-60B0-3A3EAA618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우리가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일상적으로 접하는 개입 방식이지만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시스템의 근본적 변화를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만들어내기는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어렵습니다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581C09-7F9E-B8FE-A017-44CB342F8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80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8B1C8-8A09-D5B3-DE2C-A3D7ECB9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3E0E9C-7D4C-7DEF-0A67-CEFBB5A5A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F90451-65A1-60DF-3A8F-EEBB94A47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상수와 매개변수를 조정하는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시스템 내의 숫자를 바꾸는 가장 기초적인 개입입니다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최저임금을 시간당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원으로 올리거나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금리를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조정하는 것이 여기에 해당합니다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물론 당사자들에게는 중요한 변화지만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시스템의 구조나 행동 패턴은 그대로 유지됩니다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최저임금이 올라도 여전히 임금 노동 체계는 변하지 않는 것처럼 말이죠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4539E7-1EDD-04DC-AEB2-5257DF986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965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7DA14-4F9D-6ACF-654B-D24D086A7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E6C4C65-E123-45AD-8B8E-B3B06FA80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3BA8905-9455-712E-309D-07373D9AA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완충재의 크기를 확대하는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병원 병상 수를 늘리거나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도로 폭을 넓히거나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주택 공급량을 증가시키는 물리적 인프라 확충이 여기에 속합니다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이런 개입은 종종 역설적 결과를 낳습니다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도로를 넓히면 교통 체증이 해결되는 것이 아니라 오히려 더 많은 차량을 유도하는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유발 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현상이 발생합니다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서울의 강남 지역 도로 확장이 오히려 교통량을 증가시킨 것이 대표적 사례입니다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5ECCF0-6C44-ACFA-4198-D8B2C77543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320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39803-91B3-B860-AA27-F2C31A962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7A936C-749F-BBF6-7EBF-764F71EE4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B098305-74B0-8DCE-94E8-93FB5A6DF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다음으로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물리적 구조와 흐름을 조정하는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안정화시키려는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규제와 통제 메커니즘이 여기에 해당합니다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과속 단속 카메라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세금 부과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각종 규제와 처벌이 예시입니다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특정 행동을 억제하는 효과가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근본적 동기는 바꾸지 못합니다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과속 카메라가 있는 구간에서만 속도를 줄이고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카메라가 없는 곳에서는 다시 과속하는 운전자들을 생각해보세요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시스템이 감시와 처벌에만 의존하면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감시의 사각지대에서 문제가 재발합니다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94D32E-9DFF-5DD5-42B7-ACFB582DE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618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FF09B-7028-5B5A-7D14-769CCF0D4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6D04FEC-2FF4-E2C9-110A-FEB237B8D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BE27FCF-8297-F0B7-9335-246B023F6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레벨은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긍정적 피드백 루프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자기강화 메커니즘입니다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특정 행동을 장려하는 인센티브와 보상 시스템이 여기에 속합니다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전기차 구매 보조금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출산 장려금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창업 지원금 등이 대표적입니다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인센티브는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초기에는 효과적으로 보이지만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가지 한계가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보조금이 끝나면 행동도 원래대로 돌아가는 경우가 많습니다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의도하지 않은 부작용을 만들어냅니다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176038-C95A-E6B5-9F63-488CE9000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354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589FD-D074-774F-BB1C-173C0BEB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EEC967-D75B-9C1A-6C35-097F5F30E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A732CE-B15D-0E5E-D8F7-B93D1E406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네 가지 레벨이 우리가 흔히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정책이나 프로젝트에서 활용하는 도구들입니다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정치인들이 선거 공약으로 내세우는 것들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기업이 문제 해결책으로 제시하는 것들이 대부분 여기에 속합니다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레벨들은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측정하기 쉽고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빠르게 실행할 수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가시적인 성과를 보여주기 좋기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BD5110-2B56-911D-CE2F-E17F9B7BD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21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지난 시간까지 우리는 복잡한 시스템을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방법을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가장 중요한 질문이 남았습니다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우리는 정확히 어디에 개입해야 하는 것인가요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82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1C3ED-8D7D-4693-1BC9-B4C202F62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A131DD-301E-DBC6-8E36-C67BEBECB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66074D7-97B6-57E8-6580-57C253D9A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메도우스는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이렇게 경고합니다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낮은 레벨의 개입에만 집중하는 것은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타이타닉호의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갑판 의자를 재배열하는 것과 같다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가라앉고 있는데 의자 배치만 바꾸는 것이 무슨 의미가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진짜 시스템 변화는 이제부터 시작됩니다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중간 영향력과 높은 영향력 레벨로 올라갈수록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개입은 더 어려워지지만 그 효과는 기하급수적으로 커집니다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 넘어가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559CBB-1DB3-0998-8D7F-0B660CACA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466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0504F-9172-FB94-A56C-5623016C9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49C9D13-F907-414C-8709-3D89BBC86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AA5983E-D990-072D-AB80-A60F8D8C2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중간 영향력 그룹으로 올라가겠습니다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여기서부터는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시스템의 구조와 작동 방식 자체를 변화시키는 개입들입니다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숫자를 조정하는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게임의 규칙을 바꾸기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DFB17A-DC68-B992-91E6-7677ABA2C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691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B94F-0BD7-6E91-B619-514EAFFCA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C2808A8-A7DA-77BD-2798-413994F79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1C4191D-2962-6F2B-B8E5-3AD8DCF40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 흐름의 구조를 바꾸는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 어떤 정보에 접근할 수 있는가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정보가 어떻게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공유되는가는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시스템 행동을 극적으로 변화시킵니다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1986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미국에서 일어난 놀라운 사례를 소개하겠습니다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독성물질 배출 목록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(TRI)'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대중에게 공개하기로 결정했습니다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기업이 얼마나 많은 독성 물질을 배출하는지 누구나 볼 수 있게 된 것이죠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놀랍게도 아무런 추가 규제나 벌금 없이도 기업들의 독성물질 배출이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만에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감소했습니다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 공개만으로도 기업의 평판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소비자 선택에 영향을 미쳤기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465D30-289D-0B05-13E9-EDE829714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019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11950-478D-7726-1C07-9D25F28E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AFB68C5-4171-C85C-83E6-047EB77AB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BEC204-75FE-EFEE-D466-17F3D2622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시스템의 규칙을 바꾸는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헌법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규정뿐만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 암묵적인 사회 규범까지 포함합니다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독일은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기업지배구조법을 개정해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주식회사는 주주 이익뿐 아니라 직원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 전체의 이익을 고려해야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명시했습니다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한 줄의 변화가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기업의 모든 의사결정 기준을 바꿉니다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분기별 수익에만 집중하던 기업이 장기적 지속가능성을 고려하게 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투자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 정책 전반에 파급효과를 만듭니다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AE2048-B308-399C-20A1-A5CEEAAD1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337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0204B-5546-9C5B-2A2F-FF08FC5D0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08459B-A830-6934-8D7B-1DA802A7A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EA437D-9AA1-B59B-D357-47A8F64F0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권력 분배 구조를 바꾸는 것은 더욱 강력합니다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 규칙을 만들 수 있는가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 결정권을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갖는가의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문제입니다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브라질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포르투알레그리시의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참여 예산제를 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시민들이 직접 시 예산의 일부를 어떻게 쓸지 결정하게 했더니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부패가 줄고 공공서비스 질이 향상되었습니다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권력이 시민에게 분산되면서 시스템의 우선순위가 완전히 바뀐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0D1440-09FA-6B11-8BB4-448526768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241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7854E-01C0-0CA8-0ED3-8D156FF68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1E70CFD-9820-8919-5C6A-56B64A3B2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E4F304-6184-496E-4B66-71E97BB5E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자기조직화 능력을 키우는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시스템이 스스로 학습하고 진화할 수 있는 구조를 만드는 것이죠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위키피디아가 완벽한 예입니다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전문가가 작성하는 백과사전이 아니라 누구나 편집할 수 있는 개방형 구조를 만들었더니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브리태니커 백과사전을 능가하는 지식 플랫폼이 탄생했습니다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자기조직화는 통제와 계획을 포기하는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창발성을 위한 조건을 설계하는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484924-78AE-6123-C676-1865FF9DE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507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9C78A-17DD-5765-F3A9-812924028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3683EB1-B601-9AAF-38F0-803B7E4AC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8C09352-FE01-742D-65B6-2FB62ED2D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중간 영향력 레벨들의 공통점이 보이시나요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이상 시스템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안에서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무언가를 조정하는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작동하는 방식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자체를 바꾸고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아직도 더 깊은 레벨이 남아있습니다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시스템의 목적과 패러다임을 바꾸는 가장 강력한 레버리지 포인트들이 기다리고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659DD9-56CB-32BD-22D7-F6846E8AD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427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E3973-2CA9-8C56-7435-5B65F9E5C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6F81A55-23C2-AFC4-27BF-B112D1544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3A7E4CB-23E0-F1EF-DB11-5C63D00BA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가장 강력한 개입 지점들에 도달했습니다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여기서부터는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시스템의 본질과 존재 이유 자체를 다루는 영역입니다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실행하기는 가장 어렵지만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일단 변화가 일어나면 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파급력은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혁명적입니다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E746B7-5D0D-3D11-B404-F357D8798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133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A8409-4702-4DA1-7419-DF065AD08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31EAB16-9754-8C84-F913-C0E773FBC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50BE6B-921E-2DC3-9518-E35586F48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시스템의 목표를 바꾸는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구조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규칙을 가진 시스템이라도 목표가 바뀌면 완전히 다른 결과를 만들어냅니다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부탄의 사례가 대표적입니다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1970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부탄은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GDP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국민총행복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(GNH)'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국가 목표로 설정했습니다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한 가지 변화가 모든 것을 바꿨습니다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 정책은 경쟁력 강화가 아닌 전인적 성장을 추구하게 되었고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 프로젝트는 경제성이 아닌 문화와 환경 보전을 우선시하게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부탄은 세계 유일의 탄소 네거티브 국가가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3141F3-5009-0463-F171-3DE7AF93D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863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64EB6-F0AE-1593-72BA-4E8DB220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16A6A6F-F901-28F4-0D1E-18642B1DA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645758-70D2-11AA-53CA-6B741638A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패러다임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세상을 보는 근본적 관점을 바꾸는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패러다임은 시스템의 목표가 나오는 원천입니다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코페르니쿠스가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태양이 지구를 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지구가 태양을 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패러다임을 전환했을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천문학만 바뀐 것이 아니라 인간의 우주관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종교관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 인식 전체가 바뀌었습니다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FEF9A4-07F2-0A38-B275-7FA4A3CDF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91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92AAD-FCFD-3BFC-B023-DF4805592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5C57C0-83B0-88E5-BEB9-8BEA33167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58CB49D-28BC-0B08-E1FE-3579654C3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질문에 답하기 위해 먼저 한 가지 실험을 상상해보겠습니다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 앞에 거대한 도미노 설치 작품이 있다고 생각해보세요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수천 개의 도미노가 복잡하게 연결되어 있는데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도미노는 독립적으로 서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것들은 촘촘하게 연결되어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여러분에게는 단 한 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도미노 하나를 쓰러뜨릴 기회가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것을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선택하시겠습니까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대부분은 가장 많은 연쇄 반응을 일으킬 수 있는 도미노를 찾으려 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흥미로운 점은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크거나 가장 중앙에 있는 도미노가 항상 최선의 선택은 아니라는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구석에 있는 작은 도미노 하나가 전체 구조를 재편할 수 있는 열쇠가 되기도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A1537E-349C-96A9-A86C-313DE2853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639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C963C-4791-A196-47E2-4613C6CBB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6F95BD-60C3-18CC-FC9F-D893E7923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FAF530A-D01B-1A6A-72D7-0A5BCFC2D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현대의 예를 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장애에 대한 패러다임 전환이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장애는 개인의 결함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의료적 모델에서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장애는 사회가 만든 장벽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사회적 모델로 전환되면서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휠체어 경사로는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특별한 배려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아닌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당연한 권리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되었고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접근성은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아닌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보편적 설계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3AFA1A-0CC8-737E-811D-EE3269A05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558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1C9D7-B00C-0CF0-37C2-FD875069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9378D1-6768-77B5-5601-13727B20B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2DAE363-649D-0640-1694-799C9D246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순환경제도 패러다임 전환의 산물입니다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자원은 무한하다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폐기물은 버리면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자원은 순환해야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폐기물은 자원이다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관점이 바뀌면서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제품 설계부터 비즈니스 모델까지 모든 것이 재구성되고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8F6C62B-FB59-9CC1-C727-80076DB2C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887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E1A7A-6A40-7CEF-FC38-C6B09F1B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5FB4389-8621-2BB6-18D0-817017036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99B10C7-F3E9-1594-5FB3-63C5B78CE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패러다임을 초월하는 능력입니다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하나의 관점도 절대적이지 않음을 인식하고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상황에 따라 유연하게 다른 패러다임을 적용할 수 있는 메타 인지 능력입니다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동양 철학의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음양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사고가 이에 해당합니다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경쟁과 협력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개인과 공동체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효율과 형평을 이분법적으로 보지 않고 상황에 따라 균형점을 찾는 지혜입니다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코로나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대응에서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 무엇이 절대적으로 옳은가를 따지는 대신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상황의 심각도에 따라 유연하게 균형점을 조정한 국가들이 더 효과적으로 대응했습니다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뉴질랜드는 초기에는 강력한 통제를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백신 접종 후에는 점진적 개방을 선택하며 패러다임을 유연하게 전환했습니다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A3C4F1-6587-4EF0-8277-80A188714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037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469E0-65E3-F037-B40E-7DD7271FA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C7ADB27-4387-B140-CB37-B23A08BF4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F54FEC-0F6B-6EC7-D115-52B1769B3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실천가들이 추가하는 것이 변화 의지의 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메도우스는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이를 공식 목록에 넣지 않았지만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레버리지 포인트를 작동시키는 원동력입니다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1955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미국 앨라배마에서 로자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파크스가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버스 좌석 양보를 거부한 단순해 보이는 행동이 시민권 운동의 도화선이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C5B857-2C55-BC4B-8577-34F07AAD6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365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6529C-1E95-7756-F46A-81573E604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DD4AE7D-4EE0-173B-73C4-7F8C82641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2379972-81D3-437C-7C7A-1EB12C6BF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높은 레벨의 개입이 어려운 이유는 명확합니다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기득권의 저항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관성의 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불확실성에 대한 두려움이 작동하기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6AAAA9-6CC6-FC76-0C1D-23D9F188C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868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DE685-2B5A-A29C-6EDC-6B484E030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1239389-4F5D-2DBD-B66F-F8D6B25BD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B37A45-0154-B5C9-588A-BD1ECF6C0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중요한 것은 낮은 레벨의 개입을 무시하라는 것이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작은 숫자 조정도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우리가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진정으로 시스템을 변화시키려면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높은 레벨의 레버리지 포인트를 인식하고 그곳에 용기 있게 개입해야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시스테믹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디자이너의 역할입니다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9A656D-C123-7D58-6742-F4888206C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815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8ED66-4864-A42C-BF36-201607EFC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A9D022-A838-3703-4EE6-8A748AA5D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67F7CE-A65A-52E5-9029-5E1AA502C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 변화를 설계할 때 우리가 직면하는 가장 큰 도전 중 하나는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시간의 복잡성입니다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변화는 하루아침에 일어나지 않지만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그렇다고 단순히 시간이 지나면 저절로 일어나는 것도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18DE8A-4329-98C6-1435-BEB768DA2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20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2388E-8AB9-05F0-6CA7-7DEFDD192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2E10CB-33AD-9183-D6A2-A1588BD4A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B3F0E36-E9EF-3125-2D3C-792E31C94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가지 지평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(Three Horizons)'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모델은 이러한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시간의 복잡성을 다루는 강력한 프레임워크입니다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9E5AC0-8DCE-B799-E845-2AA87929D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803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7573E-DB70-DCBA-F123-F1D58E5F1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CB34A8-631F-2BCC-F160-75A6D7C55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C2B915-1A64-1185-46CC-4291983F7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모델을 이해하기 위해 하나의 비유를 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높은 산 정상에 서서 펼쳐진 풍경을 바라본다고 상상해보세요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가까운 곳부터 먼 곳까지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개의 지평선이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지평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(H1)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바로 발 아래 펼쳐진 현재의 풍경입니다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디테일이 선명하게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건물들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사람들의 움직임까지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우리가 살고 있는 현재의 시스템입니다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익숙하고 안정적이지만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균열과 문제점도 명확히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현재의 교육 시스템을 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표준화된 커리큘럼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일방향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강의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시험 중심 평가가 여전히 지배적입니다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시스템은 산업시대에는 효과적이었지만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이제는 한계가 분명해지고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지평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(H3)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저 멀리 희미하게 보이는 이상적인 미래입니다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구름에 가려 세부 모습은 잘 보이지 않지만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방향과 가능성은 느낄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교육의 미래를 상상해보면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 맞춤형 학습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튜터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프로젝트 기반 평가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평생 학습 생태계 같은 모습이 그려집니다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아직 완전히 실현되지 않았지만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씨앗들은 이미 존재합니다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지평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(H2)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현재와 미래를 잇는 중간 지대입니다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안개가 끼어 있어 불확실하고 혼란스럽지만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여기가 혁신과 실험이 일어나는 공간입니다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 교육 플랫폼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플립 러닝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역량 기반 평가 같은 시도들이 여기에 속합니다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기존 시스템과 공존하면서 동시에 그것을 변화시키고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D2B2D5-CE4D-A710-6678-9DE02EB98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265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44904-FEEE-F531-E19A-3E7622305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642E62-AC30-A606-1802-BE6FFC3A4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B19357A-4E44-8D3D-7BB8-24B96B38C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모델의 핵심 통찰은 세 지평이 순차적으로 나타나는 것이 아니라 동시에 존재한다는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지금 이 순간에도 세 지평이 공존하고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경쟁하고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협력합니다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3416E8-DC7A-CA5B-E85C-D7CCFA8B4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96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D9503-B317-5B93-E268-EA4940B88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B88BC89-F4BB-EF82-C4ED-EE2F634DF6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9EB3E06-25D1-2164-45E3-BFDB772AC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 시스템도 마찬가지입니다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해결하려는 문제들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실업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주거 불안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 불평등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 오염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모든 문제에는 숨겨진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전략적 도미노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 이론가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도넬라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메도우스는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레버리지 포인트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불렀습니다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힘으로도 큰 변화를 만들 수 있는 지점이죠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25C825-7503-062B-85B3-A38B5E070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94245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5B672-69DF-7028-9FDE-5BBAE7A41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9C20C11-B7C4-4EBE-C550-8A419C45A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E091CD4-9286-E8B3-C210-87AFC233E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흥미로운 것은 이 지평들 간의 역동성입니다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기득권과 관성의 힘으로 자신을 유지하려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석유 산업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자동차 제조업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도로 인프라에 대한 막대한 투자가 변화를 저지합니다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이상과 비전의 힘으로 사람들을 끌어당기지만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아직 불확실하고 검증되지 않았습니다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 둘 사이에서 갈등하고 조정하며 실질적인 전환을 만들어냅니다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코로나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팬데믹은 이 역동성을 극적으로 보여주었습니다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원격근무라는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비전이 갑자기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당겨졌고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조직에서 실험이 이루어졌습니다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일부는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돌아갔지만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일부는 하이브리드 근무라는 새로운 균형점을 찾았습니다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바로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(Transition)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본질입니다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656D1A-72B5-3E2D-1C61-4A9EE5261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874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6C98-8642-5D46-33DB-E0905E60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7110A2-AFA3-F821-BE90-2ACE2E98B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113F53-DB4A-08F4-22CB-482F94ABA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가지 지평 모델이 주는 가장 중요한 메시지는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미래가 갑자기 도래하는 것이 아니라는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미래는 이미 현재 속에 씨앗으로 존재하고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우리의 역할은 그 씨앗을 발견하고 키우는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동시에 과거의 시스템도 하루아침에 사라지지 않으므로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공존과 전환의 전략이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각 지평을 더 자세히 살펴보고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이들 사이를 항해할 수 있는지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8750E6-7D0E-3A9F-CF6A-AC4D1D0D4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6519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66A2E-7A84-0579-6A3E-9E968D403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C56916-F5F2-1020-F176-D4F172520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996201D-0551-45B3-652A-6B50EE5F9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지평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시스템을 제대로 이해하는 것은 모든 변화의 출발점입니다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혁신가들이 범하는 실수가 현재 시스템을 무시하거나 적대시하는 것인데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효과적인 변화를 만들어내지 못합니다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세 가지 핵심 특징을 이해해야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지배적입니다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많이 사용된다는 의미가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인프라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사고방식까지 깊이 뿌리내리고 있다는 뜻입니다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나름대로 최적화되어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오랜 시간 개선과 효율화를 거쳐 현재의 맥락에서는 상당한 완성도를 갖추고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그럼에도 불구하고 한계에 도달하고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 환경이 변하면서 더 이상 효과적이지 않거나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오히려 문제를 악화시키기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관점 전환이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단순히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낡은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나쁜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규정하는 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중요한 통찰을 놓치게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 한때는 혁신적인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였습니다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산업시대의 대량생산 교육 시스템은 문맹을 퇴치하고 보편 교육을 실현한 위대한 혁신이었습니다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문제는 그것이 나쁜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세기의 요구에 더 이상 적합하지 않다는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9D2DF-5665-76A2-72C0-86762DC59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038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02E45-C0A5-581D-DDC3-41C863A73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816B54-DD9D-0685-A4EE-CB60D3862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EF3F29-E520-8AA5-2529-FC1C43B91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분석할 때 반드시 던져야 할 세 가지 질문이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무엇이 이 시스템을 유지시키는가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기득권의 이해관계만이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막대한 매몰 비용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익숙함의 관성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대안에 대한 두려움 등 다층적 요인을 파악해야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균열이 보이는가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시스템의 모순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증가하는 비용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떨어지는 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요구와의 불일치 등 변화의 신호를 포착해야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언제까지 지속 가능한가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 고갈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세대 변화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 발전 등 시스템의 수명을 가늠해야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5594A5-36D4-65EF-7F44-2449D2AA5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8213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E4F85-D6D3-FA77-E563-203A7A10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F9F68B-5AF6-75F9-AEDC-F0B8C0EC7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B70D4F-2480-74C4-3675-73052B4ED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사례로 한국의 대학 입시 시스템을 분석해보겠습니다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시스템을 유지시키는 강력한 힘들이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학벌이 평생을 좌우하는 사회 구조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수십 년간 구축된 평가 체계와 입시 인프라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조원 규모의 사교육 산업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부모 세대의 성공 경험과 믿음이 시스템을 떠받치고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5CAE6D-F5F8-EC9E-CD85-7B35BB2BB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1926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D4D9F-F636-1C49-E04E-989B21FAF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B22427-3106-EA5F-1A06-C5B17B440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9FB903A-5D67-42BB-695D-E434605A9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균열도 명확히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명문대를 졸업해도 취업이 어려운 현실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과도한 사교육비로 인한 계층 고착화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암기 위주 학습으로 인한 창의성과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문제해결력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부재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극심한 경쟁으로 인한 청소년 정신건강 문제가 심화되고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C7665F-29B9-6659-D7E7-FC4A8C035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1949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9D615-A36B-EDD3-4E60-F47AF9D06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97B475-5C10-4EB7-B552-961567ECA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AFC368-694D-A7EF-1E07-053DE2944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코로나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인한 온라인 교육 경험은 기존 교실 수업의 한계를 극명하게 드러냈습니다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시스템의 지속가능성도 위협받고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학령인구 감소로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2040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대학 입학 정원이 입학 가능 인원을 초과할 것으로 예측됩니다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자동화로 인해 직업 세계가 근본적으로 재편되면서 현재의 지식 암기 중심 교육의 가치가 급속히 하락하고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글로벌 기업들이 학벌보다 실제 역량을 중시하기 시작하면서 학벌 프리미엄도 약화되고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37D246-9607-AB12-7069-E0D72E429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8443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43423-C278-15DD-07F6-CC1693D1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6ED2CC-F89C-4F85-549E-2F753EB19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153EB4-3590-9271-125B-BA173C6AD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분석이 왜 중요할까요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유지 요인을 이해해야 저항을 예측하고 대응할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균열 지점을 파악해야 변화의 기회를 포착할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속가능성을 평가해야 변화의 시급성과 속도를 결정할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설계하는 데 필수적입니다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시스템의 긍정적 기능은 유지하면서 한계를 극복하는 방향으로 미래를 설계해야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입시 시스템의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공정한 선발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가치는 유지하되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암기 중심 평가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역량 중심 평가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전환하는 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B02692-FF73-A854-A5F7-D43E76C97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6680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A0330-581D-4271-30B4-CB652F5A1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EBC80BF-66CC-F676-B357-AEB0EF8D3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BEFEA61-AD2B-DC63-A311-97F286E01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 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깊이 이해하는 것은 단순히 비판을 위한 것이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현재에서 미래로 가는 현실적인 경로를 찾기 위한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급진적 파괴보다는 점진적 전환이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대립보다는 포용이 더 효과적인 변화를 만들어냅니다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우리가 나아갈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비전을 그려보겠습니다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C9BC7F-4D98-CC9E-D963-6F7CB2228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3497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3791E-00F9-16C8-9478-1BF0BB58E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7B5E0E-7E7C-F27E-A5CF-4C9BE44B8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E7E935-4C9A-20EA-D847-FFF5F1369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지평은 우리가 향해 가야 할 미래의 모습입니다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여기서 주의할 점이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단순한 희망사항이나 유토피아적 환상이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 가능하면서도 근본적으로 다른 대안이어야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A774DA-01A6-2022-05DB-C7065327B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54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4492A-EBA5-60D9-E549-1CD71A8D7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1A1120-8A50-D26F-9786-5CA9B4157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BAC027-B306-F891-DB34-9E039196A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레버리지 포인트를 찾는 것만으로는 충분하지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어디로 가야 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 알아야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현재의 문제적 시스템에서 바람직한 미래 시스템으로 어떻게 전환할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경로를 설계하는 것이 바로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가지 지평 모델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역할입니다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C0439F-A6EB-26D5-BDF3-2F69C08A3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39314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EFEDC-FEDB-5EE9-3D69-16D38ADEC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1D65933-E922-2A84-D401-EE1860BF9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B8863F-4C72-05F8-1EB3-61A292182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설계할 때 지켜야 할 세 가지 핵심 원칙이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원칙은 근본적으로 다른 패러다임을 제시하는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시스템의 개선이나 업그레이드가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작동 원리 자체가 다른 시스템을 상상해야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교육의 미래를 그릴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효율적인 입시 시스템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평가와 선발이 아닌 성장과 발견 중심의 교육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상상하는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원칙은 지속가능성이 내재되어야 한다는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환경적 지속가능성뿐 아니라 사회적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경제적 지속가능성까지 고려해야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한계에 봉착한 이유가 바로 지속가능성을 고려하지 않았기 때문임을 기억해야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미래의 도시를 설계할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탄소중립을 넘어 탄소 네거티브를 실현하고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세대 간 형평성을 보장하며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순환경제 원리가 작동하는 시스템을 그려야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원칙은 진정한 바람직함입니다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기술적으로 가능한 것과 인간적으로 바람직한 것은 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디스토피아적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효율성이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사람들이 진정으로 살고 싶어하는 미래여야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완전 자동화된 무인 도시보다는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기술과 인간성이 조화를 이루며 공동체와 연결이 살아있는 도시가 더 바람직한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7986BD-8689-9995-E3E5-EBBD467FF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2561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0F21A-A008-3C0E-DF61-7F3511FB5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7CD36E0-0C2C-DE5A-5724-5591A3A7C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49564B7-5391-AE7D-A422-13EDAB0AA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구체화하는 효과적인 방법은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미래의 하루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상세히 그려보는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상상하는 바람직한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2045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어느 평범한 화요일 아침을 상상해보세요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구체적 상상이 왜 중요할까요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추상적 구호는 사람들을 움직이지 못하지만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생생한 이야기는 열망을 만들어냅니다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지속가능한 도시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아이들이 맨발로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뛰어놀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 있는 잔디 광장이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 거리에 있는 도시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더 강력합니다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999CFF-008C-BFA0-6F53-B052DBCE5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9321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2BCC5-6C80-59C7-9E33-1A537A67F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A248ECE-BAE4-1655-93DF-ACDC7E255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B4561A7-5187-A71C-6F66-9E2C4F948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그릴 때 빠지기 쉬운 함정이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현재의 문제를 단순히 뒤집는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경쟁이 문제라고 해서 경쟁이 전혀 없는 사회를 그리거나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개인주의가 문제라고 해서 개인이 사라진 집단주의를 상상하는 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이분법을 넘어서는 통합적 비전이어야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경쟁과 협력이 조화를 이루고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개인의 자유와 공동체의 연대가 공존하는 미래를 그려야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고정된 목표가 아니라 진화하는 비전임을 기억해야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거쳐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가까워질수록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선명하고 구체적인 모습이 드러날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중요한 것은 방향성입니다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어디로 가고 있는지 알아야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오늘의 선택이 의미를 갖습니다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812BE2-24D3-94F2-9658-649552F34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948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E79A3-82E2-F561-E5AC-3C6B452A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3BEA6B0-E389-376F-F970-400127DFB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757BD7-6331-08C2-6F40-0A70F9603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지평은 변화의 최전선입니다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현재와 미래를 잇는 다리이자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낡은 것이 무너지고 새로운 것이 태어나는 격동의 공간입니다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창조적 파괴와 창조적 건설이 동시에 일어나며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불확실성과 가능성이 공존합니다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20E6CB-E44B-BD2C-5446-BA31F352B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1495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EAC0D-C679-4F51-2B75-9F938384F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873514B-DF74-B5BC-396A-A530D9387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FBAFD4-D176-9CD0-47C9-FFFED4A4C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에는 두 가지 서로 다른 유형의 혁신이 나타납니다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구분을 이해하는 것이 전환 전략의 핵심입니다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346B6B-4ECE-0681-50E9-1156290FB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6862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70B8E-FF3D-8B22-338B-C72512E17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109061A-C420-E446-ED2F-4E7F83A51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AAB4CA0-18B7-D330-1E91-EEF6C1A29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유형은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'H1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연장형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H1+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시스템을 개선하고 최적화하는 점진적 혁신입니다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내연기관 자동차에서 하이브리드카로의 전환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오프라인 강의에서 온라인 강의로의 확장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은행 창구에서 모바일 뱅킹으로의 진화가 여기에 속합니다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기존 패러다임 안에서 효율성을 높이고 문제를 완화시킵니다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전통적인 교육 시스템에서 에듀테크를 도입해 개인화 학습을 시도하는 것도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H1+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예입니다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5CE20B-7554-7660-C6E4-5E9E639E0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2146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9C7EA-96D9-4C3B-FB06-E55DCEB34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22BC45B-D5C0-F024-F229-3E8F98011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1CE9FC-95D9-832D-2023-26B795818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유형은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'H3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맹아형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H3-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 시스템의 초기 버전으로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근본적으로 다른 원리로 작동하는 급진적 혁신입니다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수소 연료전지 자동차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자율주행 공유 차량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프로젝트 기반 학습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역량 중심 평가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분산형 에너지 그리드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순환경제 비즈니스 모델 등이 여기에 해당합니다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아직 불완전하고 비용도 높지만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미래의 가능성을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6921E2-0180-EDF7-1DE5-7628F2FF8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1505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D423-F325-4B97-4057-5A9A41C9D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4EB1BDC-5145-0053-D914-A09E259F4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5C0FF49-9211-8159-88B4-6778B784A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중요한 통찰은 이 두 유형이 모두 필요하다는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H1+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급격한 변화의 충격을 완화하고 전환의 시간을 벌어줍니다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사람들이 새로운 것에 적응할 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인프라가 전환될 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제도가 정비될 시간을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H3-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미래의 방향성을 제시하고 변화의 가능성을 입증합니다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규모의 실험을 통해 미래 시스템의 타당성을 검증하고 개선점을 찾아냅니다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19D6BD-364E-5DE6-9298-5A6143B32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0291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502CA-CBAA-DB8A-985B-BA557A39E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B53C4E8-732D-D4FB-9D06-DF4B19268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28F9C16-F7EB-94C2-8DE9-F5B00C85D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혁신을 추진하는 세 가지 핵심 전략이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틈새 만들기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시스템의 압력으로부터 보호받을 수 있는 실험 공간을 확보하는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규제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샌드박스가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대표적 예입니다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핀테크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기업들이 기존 금융 규제에서 한시적으로 면제받아 새로운 서비스를 실험할 수 있게 한 것처럼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보호된 공간에서 혁신이 자라날 수 있도록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리빙랩도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좋은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도시 환경에서 시민들과 함께 새로운 솔루션을 실험하고 개선하는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2E384E-64D9-67E7-CBD0-2EF722CFE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1759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8B06E-3EDC-5B59-CEA5-9E548E2B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8A85B6D-2E68-1F55-6596-40A19D21C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B0B54FB-57F3-B63E-FB24-3DF4156FA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연결하기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낡은 것과 새로운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플레이어와 혁신가를 연결하는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전통 제조업체와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스타트업의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협력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대학과 기업의 산학협력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정부와 시민사회의 거버넌스 혁신이 여기에 해당합니다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기존 자동차 회사가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도심항공모빌리티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스타트업과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협력하는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전통 은행이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핀테크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기업과 제휴하는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자원과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비전을 연결하는 전략입니다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0E3387-4795-6FF1-473A-92564AE7C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29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우리는 이 두 가지 핵심 도구를 통해 시스템 변화의 전략을 수립하는 방법을 배울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문제를 분석하는 것을 넘어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변화를 만들어내는 디자이너가 되는 것이죠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준비되셨다면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39080-33C0-A535-3337-8DD0060B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95379E-FEF7-0BF2-FCE2-3E10BD070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F8403F-993E-E228-C28B-43B8A0B97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전환 가속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성공적인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혁신을 빠르게 확산시키고 규모를 키우는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초기 성공 사례를 널리 알리고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제도적 지원을 확보하며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문화적 수용성을 높이는 활동이 포함됩니다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전기차 보조금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재생에너지 의무 할당제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그린 뉴딜 정책 등이 전환을 가속화하는 제도적 장치입니다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64E311-FC85-BCC0-A4C4-3057A1D14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695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5A623-A646-DF33-3C3D-A14CA7628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1A5696F-BCE8-6F8E-F8FF-B7DBA8E43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D566A17-43F7-76A3-FC44-9911A08DB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본질적 특성은 불안정성입니다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실험이 실패하고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유망해 보였던 혁신이 사라지기도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글래스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세그웨이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블록체인 프로젝트들이 그랬습니다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이것이 정상입니다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진화 과정에서 수많은 변이가 시도되고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그중 환경에 적합한 것만 살아남는 것처럼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에서의 실패는 학습과 진화의 필수 과정입니다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중요한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단순히 기술 혁신의 공간이 아니라는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 혁신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제도적 혁신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문화적 혁신이 함께 일어나야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에어비앤비는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단순한 기술 플랫폼이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로의 문화적 전환을 만들었습니다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기본소득 실험은 경제 정책을 넘어 노동과 삶에 대한 패러다임 전환을 시도합니다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항해하는 우리의 역할은 정원사와 같습니다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씨앗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(H3-)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심고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나무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(H1+)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가지치기하며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것이 자랄 수 있는 환경을 조성하는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실패를 감수하고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인내심을 갖고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항상 미래를 향한 방향성을 유지하면서 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0AD2B6-C49A-6127-241E-DC6BA15A7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5822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3345-E2A4-1F94-7AF1-E7B7A5BC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99382D-4EC9-58E5-77F5-A2AE58A8E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6C623B-59DF-0AD4-3A95-B6FD98728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모든 시스템 변화는 불확실성을 동반합니다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리스크를 무시하거나 회피하는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인식하고 관리하며 때로는 기회로 전환해야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E852EA-3408-B78F-9FA9-460A4B8A0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65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3DCC9-D8A4-EC99-CA7E-F774C41CF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E29BEC-872D-8BDC-EA42-2A967B216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F468D5-7309-021B-ECEF-03719C8CC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 과정에서 직면하는 주요 리스크는 네 가지입니다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저항의 리스크입니다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기득권의 반발은 예상할 수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변화의 수혜자로 예상했던 집단에서도 저항이 나타납니다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불확실성에 대한 두려움이 현재의 불만족보다 클 수 있기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자원의 리스크입니다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전환 비용은 항상 예상보다 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경제적 비용뿐 아니라 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에너지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관심이라는 자원도 고갈될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47A576-034B-E62A-42F5-FA81752A4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8404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318B-1644-F230-3006-B8DC1444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C57C426-BB32-8BD6-8026-79D4F8CC3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692431-A1D2-3F9A-A06D-2B087562C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타이밍의 리스크입니다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빠른 변화는 반발과 혼란을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느린 변화는 동력을 잃고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무의미해집니다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방향성의 리스크입니다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우리의 개입이 의도하지 않은 결과를 만들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에어비앤비가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공유경제를 활성화했지만 동시에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젠트리피케이션을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가속화한 것처럼 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FA8D48-6BE4-ED3A-ADF7-060BAC35D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9231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DDE0F-65DA-3E5C-240A-8C0B39552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54A564A-D7BB-C22E-D63A-A8B033A66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1C311D9-49CB-F94D-7A4C-70D9C7DDF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리스크는 동시에 기회이기도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위기는 종종 변화의 촉매가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코로나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팬데믹은 비극이었지만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년이 걸릴 디지털 전환을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만에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이루어내는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계기가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원격근무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 교육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헬스케어가 하루아침에 주류가 되었죠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성공도 큰 변화의 씨앗이 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서울시의 공유자전거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따릉이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작은 파일럿으로 시작했지만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이제는 도시 교통의 필수 요소가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성공의 가시성이 확산의 동력을 만듭니다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D832A2-8DAF-9C9F-1760-55E1475CC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1081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DFDAE-DB55-6B2D-C497-EA317A601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1C0B9D-3061-ED38-FAC0-5CC02FF20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4768323-876C-DA8A-4FF3-52173EE1E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강력한 기회는 연대에서 나옵니다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이해관계자들이 각자의 이유로 같은 변화를 원할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예상치 못한 동맹이 형성됩니다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기후 변화 대응에서 환경운동가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보험회사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재생에너지 기업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젊은 세대가 서로 다른 동기로 같은 방향을 향하는 것처럼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 변화는 뜻밖의 연대를 통해 가속화됩니다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7D7CED-781F-E844-BF06-E7A05F54A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508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2BBDF-82E3-BB60-7BAC-74A90968D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7672236-F37F-8F22-B24F-B6FD77129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A83F496-53C3-BC02-8732-37B99029D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변화를 관리하는 실용적 원칙은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적응적 관리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완벽한 계획을 세우려 하지 말고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방향성을 명확히 한 후 작은 실험을 반복하며 학습하는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실패를 빠르게 인지하고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성공을 빠르게 확산시키며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예상치 못한 기회를 포착할 준비를 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기억해야 할 것은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완벽한 미래를 설계할 수는 없다는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방향이 있는 항해는 표류와 근본적으로 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나침반을 가진 항해사는 폭풍을 만나도 길을 찾을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오늘 배운 도구들이 바로 그 나침반입니다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A8ACE5-CB9F-E277-CA14-949842F8C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2727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우리는 시스템 변화를 위한 두 가지 강력한 프레임워크를 탐구했습니다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도넬라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메도우스의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레버리지 포인트를 통해 시스템 개입의 위계를 이해했습니다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최저임금을 조정하는 것과 같은 숫자 변경부터 패러다임 전환까지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레벨이 만들어내는 변화의 깊이와 범위가 얼마나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번째로 세 가지 지평 모델을 통해 시간의 복잡성을 다루는 방법을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시스템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관성과 한계를 인정하면서도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바람직한 미래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구체적으로 그리고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사이를 잇는 전환적 혁신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설계하는 방법을 익혔습니다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C2382-3A38-FB94-20B1-842DD1DA5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41B9BF1-3A7D-D860-2BA3-7228B3E4A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6C5B55E-5844-8737-98B2-6188393C1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여러분은 발산적으로 도출했던 수많은 아이디어들을 다시 볼 수 있는 새로운 렌즈를 갖게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아이디어들은 더 이상 단순한 해결책의 나열이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각각이 어느 레버리지 포인트에서 작동하는지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어느 지평에 속하는지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연결되어 시너지를 만들 수 있는지 분석할 수 있게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바로 아이디어를 시스템 변화 전략으로 발전시키는 과정입니다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628BEB-DB77-B6F7-B249-0CCD74394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19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맥락에서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시스테믹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디자인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필요성이 대두됩니다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시스테믹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디자인은 개별 문제를 고립된 현상으로 보지 않고 전체 시스템의 일부로 이해하며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제안하는 해결책이 시스템 전체에 미칠 영향을 사전에 분석하고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의도하지 않은 부정적 결과를 최소화하는 방법론입니다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지금부터 이러한 시스템적 사고를 실제 디자인 프로세스에 어떻게 적용할 수 있는지 구체적으로 살펴보도록 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0178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8918-4FDA-7CFF-FB5B-667F4793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0D57F1-C0E2-59C2-B82B-B4FF943F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7B2C95-985A-3EE0-59DC-7B373513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갖추어야 할 것은 단순한 기술이나 지식이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복잡성을 두려워하지 않는 용기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장기적 변화를 추구하는 인내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더 나은 미래가 가능하다는 믿음입니다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배운 도구들이 그 여정의 나침반이 되기를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수고하셨습니다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DE391-0E02-A288-1173-3BAE3999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7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 변화를 이야기할 때 빼놓을 수 없는 인물이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도넬라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메도우스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1972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성장의 한계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역사적 보고서를 통해 지구 시스템의 지속가능성 문제를 최초로 모델링한 과학자입니다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그녀는 평생에 걸쳐 한 가지 질문에 천착했습니다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시스템을 변화시키려면 정확히 어디에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개입해야 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메도우스의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핵심 통찰은 이것입니다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시스템에 대한 모든 개입이 같은 효과를 내지 않는다는 것이죠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개입은 엄청난 노력을 투입해도 미미한 변화만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개입은 작은 노력으로도 시스템 전체를 재구성할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19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8E95F-EDF3-9837-03D2-2C8897CC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A7BF3B-95AA-2DD3-919C-5D6172D82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1F1302-7F78-5DBC-7EF6-0C3949FA5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예를 들어 설명하겠습니다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도시의 교통 체증 문제를 해결한다고 가정해봅시다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우리에게는 여러 선택지가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신호등 시간을 조정할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즉각적이고 비용도 적게 들지만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효과는 제한적입니다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도로를 넓힐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막대한 예산이 들지만 역설적으로 더 많은 차량을 유도해 문제를 악화시킬 수도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유도 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부르죠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대중교통 시스템을 개선할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개인 차량 의존도를 줄이는 구조적 변화입니다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재택근무 문화를 확산시켜 이동 필요성 자체를 줄일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문제에 대한 패러다임을 바꾸는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직주근접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도시 구조로 전환하여 장거리 이동 자체를 불필요하게 만들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시스템의 목적 자체를 재정의하는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BF62EA-57B0-9B38-7608-E229D013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0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89BF23B-7CC1-5604-44FD-A553A293AE11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11B703D-F672-1F33-1385-797AFEDFD93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4A80A57-3C6F-008A-FFC2-D841C44A048D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시스테믹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 디자인의 이해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00DC927C-2D59-387B-EC2A-DCD1A48508B1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9ABB1C2-025F-16CF-42DD-481E00DE426D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ADD471D2-5215-B577-2583-7630EBC70034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시스테믹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 디자인의 이해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28E2B0-2554-7EF6-5E39-A9999EF0FEFE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412B335-897A-5A73-10C4-DCB281F7E5FB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38B913BC-E708-0B9C-773E-EA4B64879CF6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시스테믹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 디자인의 이해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79A030D7-82F1-6980-6E6B-67DF149B67A0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105C1D6-5F2F-8F38-7991-C531C7467BA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2390FA1A-5BEE-C7C1-2DF8-F9CC420FD6AF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시스테믹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 디자인의 이해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4398954" y="291961"/>
            <a:ext cx="3394094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시스테믹</a:t>
            </a:r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디자인의 이해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53693" y="3920649"/>
                <a:ext cx="92685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10</a:t>
                </a:r>
                <a:r>
                  <a:rPr lang="ko-KR" altLang="en-US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2879314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 err="1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시스테믹</a:t>
              </a:r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 디자인의 이해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10757-6D90-477D-36A1-8C82F78E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75FCDB1-BC81-63D6-2065-9A6D2E82456C}"/>
              </a:ext>
            </a:extLst>
          </p:cNvPr>
          <p:cNvSpPr txBox="1"/>
          <p:nvPr/>
        </p:nvSpPr>
        <p:spPr>
          <a:xfrm>
            <a:off x="778495" y="673792"/>
            <a:ext cx="5062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도넬라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메도우스와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시스템 개입의 지혜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766A4-2961-A20D-397D-3B164BA18992}"/>
              </a:ext>
            </a:extLst>
          </p:cNvPr>
          <p:cNvSpPr txBox="1"/>
          <p:nvPr/>
        </p:nvSpPr>
        <p:spPr>
          <a:xfrm>
            <a:off x="1134095" y="1593928"/>
            <a:ext cx="448904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도시의 교통 체증 문제 해결 방안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C4B7EF3-D3C7-63CF-6595-114E978947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82E9E74-7502-6F1B-6A46-AE2F9C1C79B6}"/>
              </a:ext>
            </a:extLst>
          </p:cNvPr>
          <p:cNvGrpSpPr/>
          <p:nvPr/>
        </p:nvGrpSpPr>
        <p:grpSpPr>
          <a:xfrm>
            <a:off x="1287594" y="2352132"/>
            <a:ext cx="7163677" cy="571286"/>
            <a:chOff x="1013127" y="1841927"/>
            <a:chExt cx="7163677" cy="5712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F1ED08-68F4-D881-D675-F6BFC9584E05}"/>
                </a:ext>
              </a:extLst>
            </p:cNvPr>
            <p:cNvSpPr txBox="1"/>
            <p:nvPr/>
          </p:nvSpPr>
          <p:spPr>
            <a:xfrm>
              <a:off x="1013127" y="1841927"/>
              <a:ext cx="716367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신호등 시간 조정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37EC7A44-E3F0-79B9-6258-455EC8161987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1A08A50-021C-2C26-1E69-B2CDE25F6643}"/>
              </a:ext>
            </a:extLst>
          </p:cNvPr>
          <p:cNvGrpSpPr/>
          <p:nvPr/>
        </p:nvGrpSpPr>
        <p:grpSpPr>
          <a:xfrm>
            <a:off x="1287594" y="3143357"/>
            <a:ext cx="7163677" cy="571286"/>
            <a:chOff x="1013127" y="1841927"/>
            <a:chExt cx="7163677" cy="5712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95A3A5-01AC-E33C-5D04-C6EC89FC9F3A}"/>
                </a:ext>
              </a:extLst>
            </p:cNvPr>
            <p:cNvSpPr txBox="1"/>
            <p:nvPr/>
          </p:nvSpPr>
          <p:spPr>
            <a:xfrm>
              <a:off x="1013127" y="1841927"/>
              <a:ext cx="716367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도로 확장</a:t>
              </a: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C66FDA1-2F67-6A16-21F4-3AB7C95C5BB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51FB6FF-DC34-D493-3884-C45667F51EF6}"/>
              </a:ext>
            </a:extLst>
          </p:cNvPr>
          <p:cNvGrpSpPr/>
          <p:nvPr/>
        </p:nvGrpSpPr>
        <p:grpSpPr>
          <a:xfrm>
            <a:off x="1287595" y="3945404"/>
            <a:ext cx="7163678" cy="571286"/>
            <a:chOff x="1013128" y="1841927"/>
            <a:chExt cx="7163678" cy="5712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DAD947-66F2-15FF-200E-4626B363F652}"/>
                </a:ext>
              </a:extLst>
            </p:cNvPr>
            <p:cNvSpPr txBox="1"/>
            <p:nvPr/>
          </p:nvSpPr>
          <p:spPr>
            <a:xfrm>
              <a:off x="1013128" y="1841927"/>
              <a:ext cx="716367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대중교통 시스템 개선</a:t>
              </a: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303EDB6C-5997-AD7E-D0B6-83B6D995226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C1E9D2B-4A2C-8EA0-FD32-867BB54F02E7}"/>
              </a:ext>
            </a:extLst>
          </p:cNvPr>
          <p:cNvGrpSpPr/>
          <p:nvPr/>
        </p:nvGrpSpPr>
        <p:grpSpPr>
          <a:xfrm>
            <a:off x="1287595" y="4736629"/>
            <a:ext cx="7163678" cy="571286"/>
            <a:chOff x="1013128" y="1841927"/>
            <a:chExt cx="7163678" cy="5712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2EA0CB-2CDB-DC4B-422E-28A2D4E03688}"/>
                </a:ext>
              </a:extLst>
            </p:cNvPr>
            <p:cNvSpPr txBox="1"/>
            <p:nvPr/>
          </p:nvSpPr>
          <p:spPr>
            <a:xfrm>
              <a:off x="1013128" y="1841927"/>
              <a:ext cx="716367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재택근무 문화 확산을 통해 이동의 필요성 감소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F8762883-4A01-6C98-5532-0763A48C25DC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C401D7B-98C2-D4C5-B499-1B0FE03A2F65}"/>
              </a:ext>
            </a:extLst>
          </p:cNvPr>
          <p:cNvGrpSpPr/>
          <p:nvPr/>
        </p:nvGrpSpPr>
        <p:grpSpPr>
          <a:xfrm>
            <a:off x="1287595" y="5526338"/>
            <a:ext cx="7163678" cy="571286"/>
            <a:chOff x="1013128" y="1841927"/>
            <a:chExt cx="7163678" cy="5712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64D0BC-FD07-B484-355B-733F169C51D0}"/>
                </a:ext>
              </a:extLst>
            </p:cNvPr>
            <p:cNvSpPr txBox="1"/>
            <p:nvPr/>
          </p:nvSpPr>
          <p:spPr>
            <a:xfrm>
              <a:off x="1013128" y="1841927"/>
              <a:ext cx="716367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직주근접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 도시 구조로 전환하여 장거리 이동 불필요</a:t>
              </a: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00C45D33-E3DE-1B51-AF01-4FC64EE9F80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1C4B8-73F0-4517-3F71-6CDAFC6F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07426A74-1D33-AB15-85A1-47701F452984}"/>
              </a:ext>
            </a:extLst>
          </p:cNvPr>
          <p:cNvGrpSpPr/>
          <p:nvPr/>
        </p:nvGrpSpPr>
        <p:grpSpPr>
          <a:xfrm>
            <a:off x="1074312" y="2556163"/>
            <a:ext cx="10478841" cy="3260437"/>
            <a:chOff x="778495" y="2556163"/>
            <a:chExt cx="10478841" cy="3260437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7532B8A0-DF7A-0AC7-EFAB-CF3967EE9139}"/>
                </a:ext>
              </a:extLst>
            </p:cNvPr>
            <p:cNvSpPr/>
            <p:nvPr/>
          </p:nvSpPr>
          <p:spPr>
            <a:xfrm>
              <a:off x="778495" y="2556163"/>
              <a:ext cx="3083214" cy="29126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109A6512-57DE-3785-69B8-5788B22F9613}"/>
                </a:ext>
              </a:extLst>
            </p:cNvPr>
            <p:cNvSpPr/>
            <p:nvPr/>
          </p:nvSpPr>
          <p:spPr>
            <a:xfrm>
              <a:off x="4184981" y="2556163"/>
              <a:ext cx="3083214" cy="29126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86624788-8330-AD0E-8C7E-CD5512E1676D}"/>
                </a:ext>
              </a:extLst>
            </p:cNvPr>
            <p:cNvSpPr/>
            <p:nvPr/>
          </p:nvSpPr>
          <p:spPr>
            <a:xfrm>
              <a:off x="7591467" y="2556163"/>
              <a:ext cx="3083214" cy="29126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1851515D-799F-C4E7-A874-577BCE7778CF}"/>
                </a:ext>
              </a:extLst>
            </p:cNvPr>
            <p:cNvSpPr/>
            <p:nvPr/>
          </p:nvSpPr>
          <p:spPr>
            <a:xfrm>
              <a:off x="10092026" y="4651290"/>
              <a:ext cx="1165310" cy="1165310"/>
            </a:xfrm>
            <a:prstGeom prst="ellipse">
              <a:avLst/>
            </a:prstGeom>
            <a:solidFill>
              <a:srgbClr val="0622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433F618-035F-8508-62B5-65D08BF30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85731" y="4770396"/>
              <a:ext cx="952500" cy="939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D85844-5F42-2414-1407-E4A0F246AB2A}"/>
                </a:ext>
              </a:extLst>
            </p:cNvPr>
            <p:cNvSpPr txBox="1"/>
            <p:nvPr/>
          </p:nvSpPr>
          <p:spPr>
            <a:xfrm>
              <a:off x="1079189" y="2903408"/>
              <a:ext cx="231345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pPr algn="ctr"/>
              <a:r>
                <a:rPr lang="ko-KR" altLang="en-US" sz="2300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높은 영향력 포인트</a:t>
              </a:r>
              <a:endPara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3F2819-E558-AFE7-718C-F75F1F4BE8E3}"/>
                </a:ext>
              </a:extLst>
            </p:cNvPr>
            <p:cNvSpPr txBox="1"/>
            <p:nvPr/>
          </p:nvSpPr>
          <p:spPr>
            <a:xfrm>
              <a:off x="4550145" y="2903408"/>
              <a:ext cx="232788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pPr algn="ctr"/>
              <a:r>
                <a:rPr lang="ko-KR" altLang="en-US" sz="2300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중간 영향력 포인트</a:t>
              </a:r>
              <a:endPara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8099CC-418A-E451-5770-55EDA9E851D5}"/>
                </a:ext>
              </a:extLst>
            </p:cNvPr>
            <p:cNvSpPr txBox="1"/>
            <p:nvPr/>
          </p:nvSpPr>
          <p:spPr>
            <a:xfrm>
              <a:off x="7956631" y="2903408"/>
              <a:ext cx="232788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pPr algn="ctr"/>
              <a:r>
                <a:rPr lang="ko-KR" altLang="en-US" sz="2300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낮은 영향력 포인트</a:t>
              </a:r>
              <a:endPara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BC8C3ABF-F7FD-6E02-3087-0DE3AAEDE925}"/>
              </a:ext>
            </a:extLst>
          </p:cNvPr>
          <p:cNvSpPr txBox="1"/>
          <p:nvPr/>
        </p:nvSpPr>
        <p:spPr>
          <a:xfrm>
            <a:off x="778495" y="673792"/>
            <a:ext cx="5062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도넬라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메도우스와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시스템 개입의 지혜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93E8D-833C-F251-1D8D-1A448EFE59A0}"/>
              </a:ext>
            </a:extLst>
          </p:cNvPr>
          <p:cNvSpPr txBox="1"/>
          <p:nvPr/>
        </p:nvSpPr>
        <p:spPr>
          <a:xfrm>
            <a:off x="1156883" y="3264929"/>
            <a:ext cx="2776081" cy="444865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어렵지만 근본적인 변화 </a:t>
            </a:r>
            <a:r>
              <a:rPr kumimoji="0" lang="ko-KR" altLang="en-US" sz="1900" b="1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有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49FF4-FEA1-0716-598C-F1F7A402CE11}"/>
              </a:ext>
            </a:extLst>
          </p:cNvPr>
          <p:cNvSpPr txBox="1"/>
          <p:nvPr/>
        </p:nvSpPr>
        <p:spPr>
          <a:xfrm>
            <a:off x="8260040" y="3264929"/>
            <a:ext cx="2282035" cy="444865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쉽지만 효과가 제한적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2E139-81A9-0E9B-A774-59B576DDC049}"/>
              </a:ext>
            </a:extLst>
          </p:cNvPr>
          <p:cNvSpPr txBox="1"/>
          <p:nvPr/>
        </p:nvSpPr>
        <p:spPr>
          <a:xfrm>
            <a:off x="1873506" y="1495847"/>
            <a:ext cx="793518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5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가지 레버리지 포인트 개요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98FC5-F510-5CDA-6D58-6BBF06618489}"/>
              </a:ext>
            </a:extLst>
          </p:cNvPr>
          <p:cNvSpPr txBox="1"/>
          <p:nvPr/>
        </p:nvSpPr>
        <p:spPr>
          <a:xfrm>
            <a:off x="1625761" y="3778054"/>
            <a:ext cx="1838324" cy="824969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기존 권력 구조와</a:t>
            </a:r>
            <a:b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사고방식에 도전</a:t>
            </a:r>
            <a:endParaRPr kumimoji="0" lang="ko-KR" altLang="en-US" sz="1900" b="1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9D4E0-7376-F27C-B231-02FF1152856F}"/>
              </a:ext>
            </a:extLst>
          </p:cNvPr>
          <p:cNvSpPr txBox="1"/>
          <p:nvPr/>
        </p:nvSpPr>
        <p:spPr>
          <a:xfrm>
            <a:off x="8087397" y="3778054"/>
            <a:ext cx="2627322" cy="444865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대부분의 정책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&amp;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프로젝트</a:t>
            </a:r>
            <a:endParaRPr kumimoji="0" lang="ko-KR" altLang="en-US" sz="1900" b="0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750A1-9470-7D74-65C5-68A14D144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FFE4C93-D543-63FA-94CC-AEB937D331E5}"/>
              </a:ext>
            </a:extLst>
          </p:cNvPr>
          <p:cNvSpPr txBox="1"/>
          <p:nvPr/>
        </p:nvSpPr>
        <p:spPr>
          <a:xfrm>
            <a:off x="778495" y="673792"/>
            <a:ext cx="5062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도넬라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메도우스와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시스템 개입의 지혜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9BD0FA5-27D8-DF9A-9864-EE256E3AD515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7" name="사각형: 잘린 대각선 방향 모서리 6">
              <a:extLst>
                <a:ext uri="{FF2B5EF4-FFF2-40B4-BE49-F238E27FC236}">
                  <a16:creationId xmlns:a16="http://schemas.microsoft.com/office/drawing/2014/main" id="{409F1BCA-EDB9-D467-856F-88B9198C6F14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7C0CADA-1225-A164-46D1-9D1CB15CFB83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66B0F8-C376-CA9F-0D9A-249B8B468C79}"/>
                </a:ext>
              </a:extLst>
            </p:cNvPr>
            <p:cNvSpPr txBox="1"/>
            <p:nvPr/>
          </p:nvSpPr>
          <p:spPr>
            <a:xfrm>
              <a:off x="778495" y="3360200"/>
              <a:ext cx="1894327" cy="97257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 err="1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도넬라</a:t>
              </a: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 </a:t>
              </a:r>
              <a:br>
                <a:rPr kumimoji="0" lang="en-US" altLang="ko-KR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</a:br>
              <a:r>
                <a:rPr kumimoji="0" lang="ko-KR" altLang="en-US" sz="2600" b="0" i="0" u="none" strike="noStrike" kern="1200" cap="none" spc="-80" normalizeH="0" baseline="0" noProof="0" dirty="0" err="1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메도우스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E7873F6-66CE-FC4A-E6AA-5D9137CC48C9}"/>
              </a:ext>
            </a:extLst>
          </p:cNvPr>
          <p:cNvGrpSpPr/>
          <p:nvPr/>
        </p:nvGrpSpPr>
        <p:grpSpPr>
          <a:xfrm>
            <a:off x="7365695" y="2055597"/>
            <a:ext cx="4438378" cy="2864902"/>
            <a:chOff x="7365695" y="2055597"/>
            <a:chExt cx="4438378" cy="286490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82EE23-9C9C-5862-0E60-CC9F7808FD49}"/>
                </a:ext>
              </a:extLst>
            </p:cNvPr>
            <p:cNvSpPr txBox="1"/>
            <p:nvPr/>
          </p:nvSpPr>
          <p:spPr>
            <a:xfrm>
              <a:off x="7365695" y="2729844"/>
              <a:ext cx="4438378" cy="133786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시스템의 레버리지 포인트를 아는 것과 그것을 올바른 방향으로 움직이는 것은 </a:t>
              </a:r>
              <a:r>
                <a:rPr lang="ko-KR" altLang="en-US" sz="24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다른 문제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25617ADB-CB0A-6AF6-9E2C-F7EAC2D9A9B8}"/>
                </a:ext>
              </a:extLst>
            </p:cNvPr>
            <p:cNvGrpSpPr/>
            <p:nvPr/>
          </p:nvGrpSpPr>
          <p:grpSpPr>
            <a:xfrm>
              <a:off x="9397194" y="2055597"/>
              <a:ext cx="375380" cy="467414"/>
              <a:chOff x="7786255" y="1766527"/>
              <a:chExt cx="375380" cy="467414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BA95A74D-A0F2-C8D1-3962-88C32EA6BB26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id="{BBA02E3B-F5DE-C008-04A6-BB495CF24B70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이등변 삼각형 35">
                  <a:extLst>
                    <a:ext uri="{FF2B5EF4-FFF2-40B4-BE49-F238E27FC236}">
                      <a16:creationId xmlns:a16="http://schemas.microsoft.com/office/drawing/2014/main" id="{02670BB0-B981-9947-105C-4F96BE494173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A3BEF850-B31D-1DCF-F03D-406268DC40AA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B99A1CD0-B907-3E19-9D21-EC7F2FDEEE80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이등변 삼각형 33">
                  <a:extLst>
                    <a:ext uri="{FF2B5EF4-FFF2-40B4-BE49-F238E27FC236}">
                      <a16:creationId xmlns:a16="http://schemas.microsoft.com/office/drawing/2014/main" id="{220AC85E-E58E-DC40-956C-E4889939FA8B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601068D5-1D8E-0B0C-0270-38D2D9612273}"/>
                </a:ext>
              </a:extLst>
            </p:cNvPr>
            <p:cNvGrpSpPr/>
            <p:nvPr/>
          </p:nvGrpSpPr>
          <p:grpSpPr>
            <a:xfrm rot="10800000">
              <a:off x="9397195" y="4453085"/>
              <a:ext cx="375380" cy="467414"/>
              <a:chOff x="7786255" y="1766527"/>
              <a:chExt cx="375380" cy="467414"/>
            </a:xfrm>
          </p:grpSpPr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ABFD05BA-19B7-C103-DA92-3EECFE950528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id="{3689FCBE-5A71-208E-925D-484858C8EA0F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이등변 삼각형 29">
                  <a:extLst>
                    <a:ext uri="{FF2B5EF4-FFF2-40B4-BE49-F238E27FC236}">
                      <a16:creationId xmlns:a16="http://schemas.microsoft.com/office/drawing/2014/main" id="{20D54A05-D627-1D4B-D81A-1990C951E389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EF018890-60E7-DDAF-A2FD-0883A1CF9BF7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77D34B46-CD80-3F0C-7417-4AF72B8058A1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이등변 삼각형 27">
                  <a:extLst>
                    <a:ext uri="{FF2B5EF4-FFF2-40B4-BE49-F238E27FC236}">
                      <a16:creationId xmlns:a16="http://schemas.microsoft.com/office/drawing/2014/main" id="{2BBC419F-DE08-CD13-EA2B-AA7573D062C0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237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3FC5E-1D8D-3511-3863-7991FE13C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51B073B-606C-89D4-A77E-E759356F9FC8}"/>
              </a:ext>
            </a:extLst>
          </p:cNvPr>
          <p:cNvSpPr txBox="1"/>
          <p:nvPr/>
        </p:nvSpPr>
        <p:spPr>
          <a:xfrm>
            <a:off x="778495" y="673792"/>
            <a:ext cx="5062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도넬라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메도우스와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시스템 개입의 지혜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2AE00-4D5F-9B16-F1D8-23C492A49404}"/>
              </a:ext>
            </a:extLst>
          </p:cNvPr>
          <p:cNvSpPr txBox="1"/>
          <p:nvPr/>
        </p:nvSpPr>
        <p:spPr>
          <a:xfrm flipH="1">
            <a:off x="2910815" y="5097185"/>
            <a:ext cx="617286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시스템의 목적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과 우리가 원하는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변화의 방향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을 명확히 하는 것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36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46C6-09C7-F1EE-ADA1-C5056E90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44A2D1-806F-E20F-FA8D-B4A6B8A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421220-75EF-936B-EACF-C4D49F93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B61C6-9F88-B8A6-1C70-0C2D6713FBA8}"/>
              </a:ext>
            </a:extLst>
          </p:cNvPr>
          <p:cNvSpPr txBox="1"/>
          <p:nvPr/>
        </p:nvSpPr>
        <p:spPr>
          <a:xfrm>
            <a:off x="2082563" y="2529890"/>
            <a:ext cx="80268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4A3E45-2A2A-D3DE-6E27-E59932A8B340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0D4BE1-E4A0-8798-C207-CB7480FBB4A1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6FFEDB-2CB9-9DE2-56BE-B68E2E5C759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C79CCA4-E10E-9ADE-01B9-15E60B13C567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C67040-2669-46C5-FA15-3EBA8BC09ED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0AB4739-ED59-2DB6-4767-14C832E89CD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0A5F93-1ECE-219E-BDF9-C950BF5853C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F1EB3-1531-9E3B-37F1-1A6B6505846B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4A50152-14A4-1CCC-12B2-039D29C8449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D45A9AC-6B12-C17F-9475-CF5AF376C33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284330-27C6-7C76-B97F-14E7F365BB90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1F87D26-E396-6121-680F-27EF8D7E8B1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7A2DF56-EDE7-74DD-2360-B4A8D3ED8F8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DA5971B-DAFA-D907-2BB9-8F84BBEA4646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43B43D6-2679-26BC-C1CB-E781FEBC9DC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E1485E1-F70A-8457-9879-E7AFAC17862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4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2FF70-61E6-C104-6748-FE49FCC18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526601E-0754-0E0A-72DF-BEFBD00B6F04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17C6588-071D-98EE-CC93-13EC64289ABB}"/>
              </a:ext>
            </a:extLst>
          </p:cNvPr>
          <p:cNvSpPr/>
          <p:nvPr/>
        </p:nvSpPr>
        <p:spPr>
          <a:xfrm>
            <a:off x="1074312" y="2195945"/>
            <a:ext cx="3083214" cy="29126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A861B91-2ADD-B2B7-215E-48DCD616F8CA}"/>
              </a:ext>
            </a:extLst>
          </p:cNvPr>
          <p:cNvSpPr/>
          <p:nvPr/>
        </p:nvSpPr>
        <p:spPr>
          <a:xfrm>
            <a:off x="4480798" y="2195945"/>
            <a:ext cx="3083214" cy="29126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A5CC8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C20021D-C9F7-A00A-20D1-866FFDD60C3D}"/>
              </a:ext>
            </a:extLst>
          </p:cNvPr>
          <p:cNvSpPr/>
          <p:nvPr/>
        </p:nvSpPr>
        <p:spPr>
          <a:xfrm>
            <a:off x="7887284" y="2195945"/>
            <a:ext cx="3083214" cy="29126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317218-4815-13F0-0C67-03A86909D7BA}"/>
              </a:ext>
            </a:extLst>
          </p:cNvPr>
          <p:cNvSpPr txBox="1"/>
          <p:nvPr/>
        </p:nvSpPr>
        <p:spPr>
          <a:xfrm>
            <a:off x="1779283" y="2543190"/>
            <a:ext cx="15048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3B995A-3650-8EF2-C64E-382FE15144A7}"/>
              </a:ext>
            </a:extLst>
          </p:cNvPr>
          <p:cNvSpPr txBox="1"/>
          <p:nvPr/>
        </p:nvSpPr>
        <p:spPr>
          <a:xfrm>
            <a:off x="5250238" y="2543190"/>
            <a:ext cx="15193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중간 영향력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C24395-5303-E7F0-92FA-FD6B7C59BC98}"/>
              </a:ext>
            </a:extLst>
          </p:cNvPr>
          <p:cNvSpPr txBox="1"/>
          <p:nvPr/>
        </p:nvSpPr>
        <p:spPr>
          <a:xfrm>
            <a:off x="8656724" y="2543190"/>
            <a:ext cx="15193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EC5306-4D83-7131-6641-6F585B342FB0}"/>
              </a:ext>
            </a:extLst>
          </p:cNvPr>
          <p:cNvSpPr txBox="1"/>
          <p:nvPr/>
        </p:nvSpPr>
        <p:spPr>
          <a:xfrm>
            <a:off x="1732958" y="3458096"/>
            <a:ext cx="1597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48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9~12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9EA9FA-D3C4-65FA-76C2-1FE4E4C2A4E9}"/>
              </a:ext>
            </a:extLst>
          </p:cNvPr>
          <p:cNvSpPr txBox="1"/>
          <p:nvPr/>
        </p:nvSpPr>
        <p:spPr>
          <a:xfrm>
            <a:off x="5333436" y="3458096"/>
            <a:ext cx="135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48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5~8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0AE9C5-5B4B-7413-4EEE-BE05840049E7}"/>
              </a:ext>
            </a:extLst>
          </p:cNvPr>
          <p:cNvSpPr txBox="1"/>
          <p:nvPr/>
        </p:nvSpPr>
        <p:spPr>
          <a:xfrm>
            <a:off x="8787211" y="3458096"/>
            <a:ext cx="1258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48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1~4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EAA92614-7536-0972-E4CE-66177E3C8ACA}"/>
              </a:ext>
            </a:extLst>
          </p:cNvPr>
          <p:cNvSpPr/>
          <p:nvPr/>
        </p:nvSpPr>
        <p:spPr>
          <a:xfrm>
            <a:off x="7874584" y="2183955"/>
            <a:ext cx="3083214" cy="2912629"/>
          </a:xfrm>
          <a:prstGeom prst="roundRect">
            <a:avLst/>
          </a:prstGeom>
          <a:noFill/>
          <a:ln w="76200">
            <a:solidFill>
              <a:srgbClr val="9A5CC8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6FEAB4A5-5779-8E6C-F030-8769714BDEBD}"/>
              </a:ext>
            </a:extLst>
          </p:cNvPr>
          <p:cNvSpPr/>
          <p:nvPr/>
        </p:nvSpPr>
        <p:spPr>
          <a:xfrm>
            <a:off x="10387843" y="4291072"/>
            <a:ext cx="1165310" cy="1165310"/>
          </a:xfrm>
          <a:prstGeom prst="ellipse">
            <a:avLst/>
          </a:prstGeom>
          <a:solidFill>
            <a:srgbClr val="062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34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F90331-BA23-BB9F-2A73-3FBDB2A19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81548" y="4410178"/>
            <a:ext cx="952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522E7-A43A-74CF-C4C2-689CCC9AB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B7D1076-1DD5-DF4A-F939-1AA599E245F1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96718-FA7F-D59F-4C80-2EBEC6D85A69}"/>
              </a:ext>
            </a:extLst>
          </p:cNvPr>
          <p:cNvSpPr txBox="1"/>
          <p:nvPr/>
        </p:nvSpPr>
        <p:spPr>
          <a:xfrm>
            <a:off x="1134095" y="1593928"/>
            <a:ext cx="23057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(1~4)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D97FC74-F9BE-181A-318E-F803E7E44E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2F343D0-394A-9E37-6246-50BCA1721E06}"/>
              </a:ext>
            </a:extLst>
          </p:cNvPr>
          <p:cNvSpPr txBox="1"/>
          <p:nvPr/>
        </p:nvSpPr>
        <p:spPr>
          <a:xfrm flipH="1">
            <a:off x="2910815" y="5097185"/>
            <a:ext cx="617286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일상적으로 접하는 개입 방식</a:t>
            </a:r>
            <a:b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그러나 시스템의 근본적 변화는 어려움</a:t>
            </a:r>
          </a:p>
        </p:txBody>
      </p:sp>
    </p:spTree>
    <p:extLst>
      <p:ext uri="{BB962C8B-B14F-4D97-AF65-F5344CB8AC3E}">
        <p14:creationId xmlns:p14="http://schemas.microsoft.com/office/powerpoint/2010/main" val="1937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9AF00-B481-91C4-2678-ED1FFB333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7F129DE-220F-6712-B559-7D0CF87930D2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6D259-3F1C-B571-7A9E-951267D65DE3}"/>
              </a:ext>
            </a:extLst>
          </p:cNvPr>
          <p:cNvSpPr txBox="1"/>
          <p:nvPr/>
        </p:nvSpPr>
        <p:spPr>
          <a:xfrm>
            <a:off x="1134095" y="1593928"/>
            <a:ext cx="23057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(1~4)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DCDD1F-471A-1C44-4DA0-878D9BD7B6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FD8FF6F-2B30-E272-535D-267D3755C35E}"/>
              </a:ext>
            </a:extLst>
          </p:cNvPr>
          <p:cNvGrpSpPr/>
          <p:nvPr/>
        </p:nvGrpSpPr>
        <p:grpSpPr>
          <a:xfrm>
            <a:off x="1287594" y="2352132"/>
            <a:ext cx="7163677" cy="571286"/>
            <a:chOff x="1013127" y="1841927"/>
            <a:chExt cx="7163677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965039-8E92-1AFB-FB3D-D830C55834C7}"/>
                </a:ext>
              </a:extLst>
            </p:cNvPr>
            <p:cNvSpPr txBox="1"/>
            <p:nvPr/>
          </p:nvSpPr>
          <p:spPr>
            <a:xfrm>
              <a:off x="1013127" y="1841927"/>
              <a:ext cx="716367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상수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매개변수 조정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885FF3A5-A38C-6BEA-19AD-6D1AD00DE69D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49796B9-9A3C-ACE0-AC2C-A0494E1A3A3B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813D91-C2A2-2C65-445C-9D8722273C7C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 내의 숫자를 바꾸는 가장 기초적인 개입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B2A2F879-38D3-0D61-BAC8-B28B78D7C18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DCADAD4E-5005-97F6-C444-A86542CCAB2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FC225E50-26A5-2AC2-B44E-29875A60669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047BADD-B49D-FB8E-09E1-9477A17D0277}"/>
              </a:ext>
            </a:extLst>
          </p:cNvPr>
          <p:cNvGrpSpPr/>
          <p:nvPr/>
        </p:nvGrpSpPr>
        <p:grpSpPr>
          <a:xfrm>
            <a:off x="2136155" y="3743363"/>
            <a:ext cx="7002563" cy="787278"/>
            <a:chOff x="1547337" y="4508469"/>
            <a:chExt cx="7002563" cy="7872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848514-A539-39FA-EB8F-75DC4D65B7DE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최저임금 조정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금리 조정 등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5B921A5-8544-160D-C2F5-D79B71488D6F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D84620FC-5EEF-236C-88CE-55E265BF2363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BA48198A-5497-E6B1-7CC2-A6046A8BC319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25CA7EB-7193-1932-C7FF-B4ADA3D3F077}"/>
              </a:ext>
            </a:extLst>
          </p:cNvPr>
          <p:cNvGrpSpPr/>
          <p:nvPr/>
        </p:nvGrpSpPr>
        <p:grpSpPr>
          <a:xfrm>
            <a:off x="1650374" y="4683146"/>
            <a:ext cx="6465835" cy="469359"/>
            <a:chOff x="3965516" y="2790917"/>
            <a:chExt cx="6465835" cy="4693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271A98-C26E-B9A4-191C-151B8151A1BE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 내의 숫자를 바꾸는 가장 기초적인 개입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2B70BB79-9582-8AF9-69FA-D8B4B06539F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8E8BF32A-CD86-9047-2045-B39993AB79B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153E04F1-814B-A7D2-C8E9-167121286E2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29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EE60F-9785-2FD9-A0B4-D11B55C41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5753D2F-2559-6FC7-5AF3-784B967C8915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E43E1-EAA6-ECF1-6038-485F9821FBC7}"/>
              </a:ext>
            </a:extLst>
          </p:cNvPr>
          <p:cNvSpPr txBox="1"/>
          <p:nvPr/>
        </p:nvSpPr>
        <p:spPr>
          <a:xfrm>
            <a:off x="1134095" y="1593928"/>
            <a:ext cx="23057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(1~4)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0AF5A8E-4FBF-43F5-A119-BF4321A92F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7AFFBE9B-ED76-F3AF-D495-77878718ECD0}"/>
              </a:ext>
            </a:extLst>
          </p:cNvPr>
          <p:cNvGrpSpPr/>
          <p:nvPr/>
        </p:nvGrpSpPr>
        <p:grpSpPr>
          <a:xfrm>
            <a:off x="1287594" y="2352132"/>
            <a:ext cx="7163677" cy="571286"/>
            <a:chOff x="1013127" y="1841927"/>
            <a:chExt cx="7163677" cy="5712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FB1D24-98C0-DBDA-7E1F-4DE72285A5A1}"/>
                </a:ext>
              </a:extLst>
            </p:cNvPr>
            <p:cNvSpPr txBox="1"/>
            <p:nvPr/>
          </p:nvSpPr>
          <p:spPr>
            <a:xfrm>
              <a:off x="1013127" y="1841927"/>
              <a:ext cx="716367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완충재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 크기 확대</a:t>
              </a: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B8FB4CB-67E6-0507-D356-67413C32FB38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27AFE19-C694-F7CC-5E5E-B66D373D5AD9}"/>
              </a:ext>
            </a:extLst>
          </p:cNvPr>
          <p:cNvGrpSpPr/>
          <p:nvPr/>
        </p:nvGrpSpPr>
        <p:grpSpPr>
          <a:xfrm>
            <a:off x="1650374" y="3235346"/>
            <a:ext cx="7488344" cy="1295295"/>
            <a:chOff x="1650374" y="3235346"/>
            <a:chExt cx="7488344" cy="1295295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416C3E1A-1956-91BE-25E6-1C8840F8AC2B}"/>
                </a:ext>
              </a:extLst>
            </p:cNvPr>
            <p:cNvGrpSpPr/>
            <p:nvPr/>
          </p:nvGrpSpPr>
          <p:grpSpPr>
            <a:xfrm>
              <a:off x="1650374" y="3235346"/>
              <a:ext cx="6465835" cy="469359"/>
              <a:chOff x="3965516" y="2790917"/>
              <a:chExt cx="6465835" cy="46935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9563BF-04F9-D06D-4E63-C2C2428C9AEB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물리적 인프라 확충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F398EE9B-3DC3-DEF2-95D0-DA1CE594B298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473193BD-A1AA-0641-5C9D-967F4A0FC331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8BC768DF-D146-0E3C-D6D0-30E29B270DDF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2B73FB9C-C2C0-D762-85A7-8B2FF1FA458B}"/>
                </a:ext>
              </a:extLst>
            </p:cNvPr>
            <p:cNvGrpSpPr/>
            <p:nvPr/>
          </p:nvGrpSpPr>
          <p:grpSpPr>
            <a:xfrm>
              <a:off x="2136155" y="3743363"/>
              <a:ext cx="7002563" cy="787278"/>
              <a:chOff x="1547337" y="4508469"/>
              <a:chExt cx="7002563" cy="78727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D23D3C-4AD7-DC6A-2386-1DB9C6A4DC54}"/>
                  </a:ext>
                </a:extLst>
              </p:cNvPr>
              <p:cNvSpPr txBox="1"/>
              <p:nvPr/>
            </p:nvSpPr>
            <p:spPr>
              <a:xfrm>
                <a:off x="2190470" y="4832287"/>
                <a:ext cx="6359430" cy="463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indent="0" fontAlgn="auto" latinLnBrk="0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병원 병상 수 증가</a:t>
                </a:r>
                <a:r>
                  <a:rPr lang="en-US" altLang="ko-KR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도로 폭 확장</a:t>
                </a:r>
                <a:r>
                  <a:rPr lang="en-US" altLang="ko-KR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주택 공급량 증가</a:t>
                </a:r>
              </a:p>
            </p:txBody>
          </p: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BE174895-5612-D096-41FB-6FBB12D3439F}"/>
                  </a:ext>
                </a:extLst>
              </p:cNvPr>
              <p:cNvGrpSpPr/>
              <p:nvPr/>
            </p:nvGrpSpPr>
            <p:grpSpPr>
              <a:xfrm>
                <a:off x="1547337" y="4508469"/>
                <a:ext cx="834906" cy="540221"/>
                <a:chOff x="1065246" y="3212205"/>
                <a:chExt cx="1743010" cy="1127805"/>
              </a:xfrm>
            </p:grpSpPr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8A3D1EFD-A048-4E8D-3CE1-901D359F3B23}"/>
                    </a:ext>
                  </a:extLst>
                </p:cNvPr>
                <p:cNvSpPr/>
                <p:nvPr/>
              </p:nvSpPr>
              <p:spPr>
                <a:xfrm>
                  <a:off x="1961116" y="4150425"/>
                  <a:ext cx="325417" cy="189585"/>
                </a:xfrm>
                <a:custGeom>
                  <a:avLst/>
                  <a:gdLst>
                    <a:gd name="connsiteX0" fmla="*/ 0 w 325417"/>
                    <a:gd name="connsiteY0" fmla="*/ 0 h 345488"/>
                    <a:gd name="connsiteX1" fmla="*/ 234740 w 325417"/>
                    <a:gd name="connsiteY1" fmla="*/ 0 h 345488"/>
                    <a:gd name="connsiteX2" fmla="*/ 230678 w 325417"/>
                    <a:gd name="connsiteY2" fmla="*/ 7484 h 345488"/>
                    <a:gd name="connsiteX3" fmla="*/ 208472 w 325417"/>
                    <a:gd name="connsiteY3" fmla="*/ 117475 h 345488"/>
                    <a:gd name="connsiteX4" fmla="*/ 291236 w 325417"/>
                    <a:gd name="connsiteY4" fmla="*/ 317286 h 345488"/>
                    <a:gd name="connsiteX5" fmla="*/ 325417 w 325417"/>
                    <a:gd name="connsiteY5" fmla="*/ 345488 h 345488"/>
                    <a:gd name="connsiteX6" fmla="*/ 303177 w 325417"/>
                    <a:gd name="connsiteY6" fmla="*/ 338584 h 345488"/>
                    <a:gd name="connsiteX7" fmla="*/ 15938 w 325417"/>
                    <a:gd name="connsiteY7" fmla="*/ 51345 h 345488"/>
                    <a:gd name="connsiteX8" fmla="*/ 0 w 325417"/>
                    <a:gd name="connsiteY8" fmla="*/ 0 h 34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417" h="345488">
                      <a:moveTo>
                        <a:pt x="0" y="0"/>
                      </a:moveTo>
                      <a:lnTo>
                        <a:pt x="234740" y="0"/>
                      </a:lnTo>
                      <a:lnTo>
                        <a:pt x="230678" y="7484"/>
                      </a:lnTo>
                      <a:cubicBezTo>
                        <a:pt x="216379" y="41291"/>
                        <a:pt x="208472" y="78460"/>
                        <a:pt x="208472" y="117475"/>
                      </a:cubicBezTo>
                      <a:cubicBezTo>
                        <a:pt x="208472" y="195506"/>
                        <a:pt x="240100" y="266150"/>
                        <a:pt x="291236" y="317286"/>
                      </a:cubicBezTo>
                      <a:lnTo>
                        <a:pt x="325417" y="345488"/>
                      </a:lnTo>
                      <a:lnTo>
                        <a:pt x="303177" y="338584"/>
                      </a:lnTo>
                      <a:cubicBezTo>
                        <a:pt x="174027" y="283958"/>
                        <a:pt x="70564" y="180495"/>
                        <a:pt x="15938" y="5134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2EB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1700"/>
                </a:p>
              </p:txBody>
            </p:sp>
            <p:sp>
              <p:nvSpPr>
                <p:cNvPr id="34" name="사각형: 둥근 모서리 33">
                  <a:extLst>
                    <a:ext uri="{FF2B5EF4-FFF2-40B4-BE49-F238E27FC236}">
                      <a16:creationId xmlns:a16="http://schemas.microsoft.com/office/drawing/2014/main" id="{4012FBE0-DDFD-563B-397E-A3F4FFDCC974}"/>
                    </a:ext>
                  </a:extLst>
                </p:cNvPr>
                <p:cNvSpPr/>
                <p:nvPr/>
              </p:nvSpPr>
              <p:spPr>
                <a:xfrm>
                  <a:off x="1065246" y="3212205"/>
                  <a:ext cx="1743010" cy="9382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B2EB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741BE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b="0" i="0" u="none" strike="noStrike" kern="1200" cap="none" spc="-80" normalizeH="0" baseline="0" noProof="0" dirty="0">
                      <a:ln>
                        <a:solidFill>
                          <a:srgbClr val="156082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카페24 아네모네" pitchFamily="2" charset="-127"/>
                      <a:ea typeface="카페24 아네모네" pitchFamily="2" charset="-127"/>
                      <a:cs typeface="+mn-cs"/>
                    </a:rPr>
                    <a:t>예</a:t>
                  </a:r>
                </a:p>
              </p:txBody>
            </p:sp>
          </p:grp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1B2C277-42D9-F15F-F4C8-AC44643456A5}"/>
              </a:ext>
            </a:extLst>
          </p:cNvPr>
          <p:cNvGrpSpPr/>
          <p:nvPr/>
        </p:nvGrpSpPr>
        <p:grpSpPr>
          <a:xfrm>
            <a:off x="1650374" y="4683146"/>
            <a:ext cx="6465835" cy="469359"/>
            <a:chOff x="3965516" y="2790917"/>
            <a:chExt cx="6465835" cy="4693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034690-8A0C-F0F4-2DFE-EA2C83FFC47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종종 역설적 결과를 낳음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유발 수요 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80763308-0C53-7237-EEE8-8DC2BE110FD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8" name="원호 37">
                <a:extLst>
                  <a:ext uri="{FF2B5EF4-FFF2-40B4-BE49-F238E27FC236}">
                    <a16:creationId xmlns:a16="http://schemas.microsoft.com/office/drawing/2014/main" id="{CD3D19B7-1357-2E34-0430-9ACA067BB59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EC0E4C89-779F-5419-B1EF-251D6D4FDC2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18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2867-6205-9AE2-B3C0-EEC8C71DF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B4F5545-392A-4088-F5B6-E197E9A05BD4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32160-4DB9-CF21-3322-797E9BFDB4E6}"/>
              </a:ext>
            </a:extLst>
          </p:cNvPr>
          <p:cNvSpPr txBox="1"/>
          <p:nvPr/>
        </p:nvSpPr>
        <p:spPr>
          <a:xfrm>
            <a:off x="1134095" y="1593928"/>
            <a:ext cx="23057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(1~4)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10FF50-6DCD-D0C1-D322-A2D20BABA9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7E025EA6-5B2D-606F-CA32-3DE67B6A63F1}"/>
              </a:ext>
            </a:extLst>
          </p:cNvPr>
          <p:cNvGrpSpPr/>
          <p:nvPr/>
        </p:nvGrpSpPr>
        <p:grpSpPr>
          <a:xfrm>
            <a:off x="1287594" y="2352132"/>
            <a:ext cx="7163677" cy="571286"/>
            <a:chOff x="1013127" y="1841927"/>
            <a:chExt cx="7163677" cy="5712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794017-F813-5A93-BDBC-8782094EEF06}"/>
                </a:ext>
              </a:extLst>
            </p:cNvPr>
            <p:cNvSpPr txBox="1"/>
            <p:nvPr/>
          </p:nvSpPr>
          <p:spPr>
            <a:xfrm>
              <a:off x="1013127" y="1841927"/>
              <a:ext cx="716367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물리적 구조와 흐름 조정</a:t>
              </a: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44A5377A-FD10-EBC8-C8AC-52C2D00341D0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3030DCF-8CE8-1844-8FF6-4A6320AF15DF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4A50ED-A9F4-C7A5-BAF8-D6E163ABCB1D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시스템을 안정화 하려는 규제 및 통제 메커니즘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60ED28D-2F9A-BF81-B1EE-DC5431CE904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id="{4CB9A527-28CB-F282-5730-421FE9EF186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1EE83905-AB8B-B835-87BA-28EFECA7958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565CC6F-A286-52D8-FBC6-96E494D770A9}"/>
              </a:ext>
            </a:extLst>
          </p:cNvPr>
          <p:cNvGrpSpPr/>
          <p:nvPr/>
        </p:nvGrpSpPr>
        <p:grpSpPr>
          <a:xfrm>
            <a:off x="2136155" y="3743363"/>
            <a:ext cx="7002563" cy="787278"/>
            <a:chOff x="1547337" y="4508469"/>
            <a:chExt cx="7002563" cy="78727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C95DD6-8B25-DF07-937F-94DC2B7F619A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과속 단속 카메라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세금 부과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각종 규제 및 처벌</a:t>
              </a: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481421E9-BDD0-45C2-9F70-32BF48AF174F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7A58D938-97DE-2EB1-58B3-BA7E559F28B3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34" name="사각형: 둥근 모서리 33">
                <a:extLst>
                  <a:ext uri="{FF2B5EF4-FFF2-40B4-BE49-F238E27FC236}">
                    <a16:creationId xmlns:a16="http://schemas.microsoft.com/office/drawing/2014/main" id="{69F875DF-3315-4264-0EB0-A966F89A52DD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0C82A5-BA43-D77D-66B8-DBD3D459409F}"/>
              </a:ext>
            </a:extLst>
          </p:cNvPr>
          <p:cNvSpPr txBox="1"/>
          <p:nvPr/>
        </p:nvSpPr>
        <p:spPr>
          <a:xfrm rot="21293598" flipH="1">
            <a:off x="5714448" y="4650419"/>
            <a:ext cx="271679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감시의 사각지대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81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FFC1FA32-7EB2-8DA9-3E6A-C1870BC8D91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7682DB8-D4EF-5275-7109-075451E75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FA952B8-8DFE-888F-A4F2-5B38C6FF8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2185E00-E3E4-DFAC-0954-A8F4E570BFD9}"/>
              </a:ext>
            </a:extLst>
          </p:cNvPr>
          <p:cNvGrpSpPr/>
          <p:nvPr/>
        </p:nvGrpSpPr>
        <p:grpSpPr>
          <a:xfrm>
            <a:off x="1752873" y="2277308"/>
            <a:ext cx="5633332" cy="2026082"/>
            <a:chOff x="1752873" y="3080872"/>
            <a:chExt cx="5633332" cy="20260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E62778-A391-82FB-4D4B-EB77B6388A0A}"/>
                </a:ext>
              </a:extLst>
            </p:cNvPr>
            <p:cNvSpPr txBox="1"/>
            <p:nvPr/>
          </p:nvSpPr>
          <p:spPr>
            <a:xfrm>
              <a:off x="1752873" y="3600201"/>
              <a:ext cx="5633332" cy="93775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우리는 정확히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4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어디에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개입해야 하는 것인가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EB881F4-56C8-1758-0CF9-507DBB3D56ED}"/>
                </a:ext>
              </a:extLst>
            </p:cNvPr>
            <p:cNvGrpSpPr/>
            <p:nvPr/>
          </p:nvGrpSpPr>
          <p:grpSpPr>
            <a:xfrm>
              <a:off x="4381849" y="3080872"/>
              <a:ext cx="375381" cy="2026082"/>
              <a:chOff x="4381849" y="3080872"/>
              <a:chExt cx="375381" cy="2026082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B2A951A9-B07B-5F73-5632-5CF4A8F3A6F3}"/>
                  </a:ext>
                </a:extLst>
              </p:cNvPr>
              <p:cNvGrpSpPr/>
              <p:nvPr/>
            </p:nvGrpSpPr>
            <p:grpSpPr>
              <a:xfrm>
                <a:off x="4381849" y="3080872"/>
                <a:ext cx="375380" cy="467414"/>
                <a:chOff x="7786255" y="1766527"/>
                <a:chExt cx="375380" cy="467414"/>
              </a:xfrm>
            </p:grpSpPr>
            <p:grpSp>
              <p:nvGrpSpPr>
                <p:cNvPr id="16" name="그룹 15">
                  <a:extLst>
                    <a:ext uri="{FF2B5EF4-FFF2-40B4-BE49-F238E27FC236}">
                      <a16:creationId xmlns:a16="http://schemas.microsoft.com/office/drawing/2014/main" id="{01F8614D-A68F-2ACB-0A30-776D6E5C1A02}"/>
                    </a:ext>
                  </a:extLst>
                </p:cNvPr>
                <p:cNvGrpSpPr/>
                <p:nvPr/>
              </p:nvGrpSpPr>
              <p:grpSpPr>
                <a:xfrm>
                  <a:off x="7863763" y="1766527"/>
                  <a:ext cx="297872" cy="467414"/>
                  <a:chOff x="7786255" y="1766527"/>
                  <a:chExt cx="297872" cy="467414"/>
                </a:xfrm>
                <a:solidFill>
                  <a:srgbClr val="C2CAED"/>
                </a:solidFill>
              </p:grpSpPr>
              <p:sp>
                <p:nvSpPr>
                  <p:cNvPr id="20" name="타원 19">
                    <a:extLst>
                      <a:ext uri="{FF2B5EF4-FFF2-40B4-BE49-F238E27FC236}">
                        <a16:creationId xmlns:a16="http://schemas.microsoft.com/office/drawing/2014/main" id="{8346B860-99FC-C57B-9DFF-B2A3E1B2AD0A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이등변 삼각형 20">
                    <a:extLst>
                      <a:ext uri="{FF2B5EF4-FFF2-40B4-BE49-F238E27FC236}">
                        <a16:creationId xmlns:a16="http://schemas.microsoft.com/office/drawing/2014/main" id="{600A1821-DAA2-7BE6-9F28-7315BE1B8FA6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7" name="그룹 16">
                  <a:extLst>
                    <a:ext uri="{FF2B5EF4-FFF2-40B4-BE49-F238E27FC236}">
                      <a16:creationId xmlns:a16="http://schemas.microsoft.com/office/drawing/2014/main" id="{8A899B49-05AE-264B-E102-CC52607DD4A4}"/>
                    </a:ext>
                  </a:extLst>
                </p:cNvPr>
                <p:cNvGrpSpPr/>
                <p:nvPr/>
              </p:nvGrpSpPr>
              <p:grpSpPr>
                <a:xfrm>
                  <a:off x="7786255" y="1766527"/>
                  <a:ext cx="297872" cy="467414"/>
                  <a:chOff x="7786255" y="1766527"/>
                  <a:chExt cx="297872" cy="467414"/>
                </a:xfrm>
              </p:grpSpPr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4CA27F1E-768F-0C4B-6893-6CB5A709C5B1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" name="이등변 삼각형 18">
                    <a:extLst>
                      <a:ext uri="{FF2B5EF4-FFF2-40B4-BE49-F238E27FC236}">
                        <a16:creationId xmlns:a16="http://schemas.microsoft.com/office/drawing/2014/main" id="{BC1D40A8-BA48-3E94-BD28-EA01AA9676C7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ECE0E1B7-12E7-F8CF-C069-796589599E52}"/>
                  </a:ext>
                </a:extLst>
              </p:cNvPr>
              <p:cNvGrpSpPr/>
              <p:nvPr/>
            </p:nvGrpSpPr>
            <p:grpSpPr>
              <a:xfrm rot="10800000">
                <a:off x="4381850" y="4639540"/>
                <a:ext cx="375380" cy="467414"/>
                <a:chOff x="7786255" y="1766527"/>
                <a:chExt cx="375380" cy="467414"/>
              </a:xfrm>
            </p:grpSpPr>
            <p:grpSp>
              <p:nvGrpSpPr>
                <p:cNvPr id="7" name="그룹 6">
                  <a:extLst>
                    <a:ext uri="{FF2B5EF4-FFF2-40B4-BE49-F238E27FC236}">
                      <a16:creationId xmlns:a16="http://schemas.microsoft.com/office/drawing/2014/main" id="{38B318A5-FA09-763B-A2A8-66EDF340918C}"/>
                    </a:ext>
                  </a:extLst>
                </p:cNvPr>
                <p:cNvGrpSpPr/>
                <p:nvPr/>
              </p:nvGrpSpPr>
              <p:grpSpPr>
                <a:xfrm>
                  <a:off x="7863763" y="1766527"/>
                  <a:ext cx="297872" cy="467414"/>
                  <a:chOff x="7786255" y="1766527"/>
                  <a:chExt cx="297872" cy="467414"/>
                </a:xfrm>
                <a:solidFill>
                  <a:srgbClr val="C2CAED"/>
                </a:solidFill>
              </p:grpSpPr>
              <p:sp>
                <p:nvSpPr>
                  <p:cNvPr id="14" name="타원 13">
                    <a:extLst>
                      <a:ext uri="{FF2B5EF4-FFF2-40B4-BE49-F238E27FC236}">
                        <a16:creationId xmlns:a16="http://schemas.microsoft.com/office/drawing/2014/main" id="{6299A644-9EEF-B6D2-B4A8-0161433ED9E2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" name="이등변 삼각형 14">
                    <a:extLst>
                      <a:ext uri="{FF2B5EF4-FFF2-40B4-BE49-F238E27FC236}">
                        <a16:creationId xmlns:a16="http://schemas.microsoft.com/office/drawing/2014/main" id="{7C7EEFE3-246A-6A13-C818-51E85319A575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8" name="그룹 7">
                  <a:extLst>
                    <a:ext uri="{FF2B5EF4-FFF2-40B4-BE49-F238E27FC236}">
                      <a16:creationId xmlns:a16="http://schemas.microsoft.com/office/drawing/2014/main" id="{8A7AF281-4A9C-21CF-0C2B-2D9BC9DBA04A}"/>
                    </a:ext>
                  </a:extLst>
                </p:cNvPr>
                <p:cNvGrpSpPr/>
                <p:nvPr/>
              </p:nvGrpSpPr>
              <p:grpSpPr>
                <a:xfrm>
                  <a:off x="7786255" y="1766527"/>
                  <a:ext cx="297872" cy="467414"/>
                  <a:chOff x="7786255" y="1766527"/>
                  <a:chExt cx="297872" cy="467414"/>
                </a:xfrm>
              </p:grpSpPr>
              <p:sp>
                <p:nvSpPr>
                  <p:cNvPr id="12" name="타원 11">
                    <a:extLst>
                      <a:ext uri="{FF2B5EF4-FFF2-40B4-BE49-F238E27FC236}">
                        <a16:creationId xmlns:a16="http://schemas.microsoft.com/office/drawing/2014/main" id="{5E62FF42-06BC-3BDE-0F28-06AFE2461DC9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" name="이등변 삼각형 12">
                    <a:extLst>
                      <a:ext uri="{FF2B5EF4-FFF2-40B4-BE49-F238E27FC236}">
                        <a16:creationId xmlns:a16="http://schemas.microsoft.com/office/drawing/2014/main" id="{33976DCE-BE42-A6FF-C44B-2CE990408FE5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0419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450F8-71A9-0EEF-0410-EAF5D0315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A120841-A5CE-B017-3CDF-FD2F3DDC609F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E8C226-5E1E-6BC8-4EA3-0E685F367F36}"/>
              </a:ext>
            </a:extLst>
          </p:cNvPr>
          <p:cNvSpPr txBox="1"/>
          <p:nvPr/>
        </p:nvSpPr>
        <p:spPr>
          <a:xfrm>
            <a:off x="1134095" y="1593928"/>
            <a:ext cx="23057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(1~4)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6B43A3-0CE3-4BC6-EDF1-87B9BA277B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AF930C5E-CAEA-7199-670A-B5191CF634CF}"/>
              </a:ext>
            </a:extLst>
          </p:cNvPr>
          <p:cNvGrpSpPr/>
          <p:nvPr/>
        </p:nvGrpSpPr>
        <p:grpSpPr>
          <a:xfrm>
            <a:off x="1287594" y="2352132"/>
            <a:ext cx="7163677" cy="571286"/>
            <a:chOff x="1013127" y="1841927"/>
            <a:chExt cx="7163677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4C3046-6AAA-589E-9493-8E268DFF4FC9}"/>
                </a:ext>
              </a:extLst>
            </p:cNvPr>
            <p:cNvSpPr txBox="1"/>
            <p:nvPr/>
          </p:nvSpPr>
          <p:spPr>
            <a:xfrm>
              <a:off x="1013127" y="1841927"/>
              <a:ext cx="716367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자기강화 메커니즘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긍정적 피드백 루프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8D233361-0F18-B3E5-8971-F57BC6311391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D6D2406-CDBE-1B7D-DEB4-DC856B18337E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9FAFD9-82BA-67F2-F743-0632A2EF7DC5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특정 행동을 장려하는 인센티브 및 보상 시스템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E86C810-9D93-CE04-4A3C-F1762B6AE0E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7889A612-5A74-4B58-1CCD-CA2CE7A2C36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65622096-1F58-363A-E7BC-CD17E05DA32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FD343A3-F771-951C-04A2-7FCC74049531}"/>
              </a:ext>
            </a:extLst>
          </p:cNvPr>
          <p:cNvGrpSpPr/>
          <p:nvPr/>
        </p:nvGrpSpPr>
        <p:grpSpPr>
          <a:xfrm>
            <a:off x="2136155" y="3743363"/>
            <a:ext cx="7002563" cy="787278"/>
            <a:chOff x="1547337" y="4508469"/>
            <a:chExt cx="7002563" cy="7872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F66E5F-92C3-B349-C300-2FF1209CCB48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전기차 구매 보조금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출산 장려금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창업 지원금 등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136C559-94C2-3F45-2F90-6EFFD368157A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F22D441B-BBD1-DAAA-20BB-908C7395A46D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2DE95F97-288B-3DEE-1305-5E2131F3F1D8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5635F52-F65A-C420-FC74-85DCC409A0D4}"/>
              </a:ext>
            </a:extLst>
          </p:cNvPr>
          <p:cNvGrpSpPr/>
          <p:nvPr/>
        </p:nvGrpSpPr>
        <p:grpSpPr>
          <a:xfrm>
            <a:off x="1650374" y="4672154"/>
            <a:ext cx="6800897" cy="1417845"/>
            <a:chOff x="1650374" y="3815449"/>
            <a:chExt cx="6800897" cy="1417845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7FE9536C-C650-4BB1-4C15-11317DFAAEC5}"/>
                </a:ext>
              </a:extLst>
            </p:cNvPr>
            <p:cNvGrpSpPr/>
            <p:nvPr/>
          </p:nvGrpSpPr>
          <p:grpSpPr>
            <a:xfrm>
              <a:off x="1650374" y="3815449"/>
              <a:ext cx="6719336" cy="469359"/>
              <a:chOff x="3965516" y="2790917"/>
              <a:chExt cx="6719336" cy="46935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18FB9C-7D79-64F5-FDE1-95FD6C263875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402630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초기에는 효과적이나 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2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가지 한계 </a:t>
                </a:r>
                <a:r>
                  <a:rPr lang="ko-KR" altLang="en-US" sz="2000" b="1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有</a:t>
                </a:r>
                <a:endParaRPr lang="ko-KR" altLang="en-US" sz="2000" b="1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2E42DD41-12F6-A792-D7B7-96FB08CB8F69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1" name="원호 20">
                  <a:extLst>
                    <a:ext uri="{FF2B5EF4-FFF2-40B4-BE49-F238E27FC236}">
                      <a16:creationId xmlns:a16="http://schemas.microsoft.com/office/drawing/2014/main" id="{889F51EE-2D17-9A29-FE18-BFED4E730817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9C30BAAA-1F8B-423D-BFB7-E0B422233771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88E706-FFBB-6075-6501-2D8829140160}"/>
                </a:ext>
              </a:extLst>
            </p:cNvPr>
            <p:cNvSpPr txBox="1"/>
            <p:nvPr/>
          </p:nvSpPr>
          <p:spPr>
            <a:xfrm>
              <a:off x="1972111" y="4371520"/>
              <a:ext cx="6479160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보조금이 끝나면 행동도 원래대로 돌아가는 경우 </a:t>
              </a:r>
              <a:r>
                <a:rPr lang="ko-KR" altLang="en-US" sz="2000" b="1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多</a:t>
              </a:r>
              <a:endParaRPr lang="en-US" altLang="ko-KR" sz="2000" b="1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의도하지 않은 부작용 발생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8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0B87F-1055-343D-2A1C-46C0C8B1A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DC11DF3-ABE6-710C-826D-1988FF4FDE03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D3609-2EDF-46B5-A05C-DB52963EAB41}"/>
              </a:ext>
            </a:extLst>
          </p:cNvPr>
          <p:cNvSpPr txBox="1"/>
          <p:nvPr/>
        </p:nvSpPr>
        <p:spPr>
          <a:xfrm>
            <a:off x="1134095" y="1593928"/>
            <a:ext cx="23057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(1~4)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8AC47A3-A9DA-4F29-8C4A-F005712A00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4F412D98-C712-E31A-013D-108027393CEA}"/>
              </a:ext>
            </a:extLst>
          </p:cNvPr>
          <p:cNvGrpSpPr/>
          <p:nvPr/>
        </p:nvGrpSpPr>
        <p:grpSpPr>
          <a:xfrm>
            <a:off x="750660" y="2243833"/>
            <a:ext cx="8238188" cy="963494"/>
            <a:chOff x="5623635" y="3797485"/>
            <a:chExt cx="8238188" cy="963494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CF8EDC8C-5151-45E8-B5D2-2A69320065F1}"/>
                </a:ext>
              </a:extLst>
            </p:cNvPr>
            <p:cNvSpPr/>
            <p:nvPr/>
          </p:nvSpPr>
          <p:spPr>
            <a:xfrm>
              <a:off x="5895110" y="4012997"/>
              <a:ext cx="1872384" cy="74798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상수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,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매개변수 조정</a:t>
              </a:r>
            </a:p>
          </p:txBody>
        </p:sp>
        <p:pic>
          <p:nvPicPr>
            <p:cNvPr id="8" name="그림 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D85AFE0-7946-7000-E510-28E689DC3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3635" y="3797485"/>
              <a:ext cx="614408" cy="520158"/>
            </a:xfrm>
            <a:prstGeom prst="rect">
              <a:avLst/>
            </a:prstGeom>
          </p:spPr>
        </p:pic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02DEBC21-8833-2270-5916-7C771367603B}"/>
                </a:ext>
              </a:extLst>
            </p:cNvPr>
            <p:cNvSpPr/>
            <p:nvPr/>
          </p:nvSpPr>
          <p:spPr>
            <a:xfrm>
              <a:off x="7889514" y="4012997"/>
              <a:ext cx="1872384" cy="74798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완충재</a:t>
              </a:r>
              <a:endParaRPr lang="ko-KR" altLang="en-US" dirty="0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FF6A23F3-198F-0D0E-367B-AA5E98DDBA66}"/>
                </a:ext>
              </a:extLst>
            </p:cNvPr>
            <p:cNvSpPr/>
            <p:nvPr/>
          </p:nvSpPr>
          <p:spPr>
            <a:xfrm>
              <a:off x="9932039" y="4012997"/>
              <a:ext cx="1872384" cy="74798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흐름</a:t>
              </a:r>
              <a:endParaRPr lang="ko-KR" altLang="en-US" dirty="0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40F0315C-2772-8C4B-A42F-B032E9F84D92}"/>
                </a:ext>
              </a:extLst>
            </p:cNvPr>
            <p:cNvSpPr/>
            <p:nvPr/>
          </p:nvSpPr>
          <p:spPr>
            <a:xfrm>
              <a:off x="11989439" y="4012997"/>
              <a:ext cx="1872384" cy="74798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자기강화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메커니즘</a:t>
              </a:r>
              <a:endParaRPr lang="ko-KR" altLang="en-US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BD4DD3B-400E-3186-5143-BC040CAF2473}"/>
              </a:ext>
            </a:extLst>
          </p:cNvPr>
          <p:cNvGrpSpPr/>
          <p:nvPr/>
        </p:nvGrpSpPr>
        <p:grpSpPr>
          <a:xfrm>
            <a:off x="632743" y="3333314"/>
            <a:ext cx="8450932" cy="1096732"/>
            <a:chOff x="632743" y="2762483"/>
            <a:chExt cx="8450932" cy="1096732"/>
          </a:xfrm>
        </p:grpSpPr>
        <p:sp>
          <p:nvSpPr>
            <p:cNvPr id="13" name="오른쪽 중괄호 12">
              <a:extLst>
                <a:ext uri="{FF2B5EF4-FFF2-40B4-BE49-F238E27FC236}">
                  <a16:creationId xmlns:a16="http://schemas.microsoft.com/office/drawing/2014/main" id="{2BF60C0D-CEB9-63B6-2497-8BAF661C3A40}"/>
                </a:ext>
              </a:extLst>
            </p:cNvPr>
            <p:cNvSpPr/>
            <p:nvPr/>
          </p:nvSpPr>
          <p:spPr>
            <a:xfrm rot="5400000">
              <a:off x="4656111" y="-331529"/>
              <a:ext cx="382497" cy="6570521"/>
            </a:xfrm>
            <a:prstGeom prst="rightBrace">
              <a:avLst>
                <a:gd name="adj1" fmla="val 109375"/>
                <a:gd name="adj2" fmla="val 50000"/>
              </a:avLst>
            </a:prstGeom>
            <a:ln>
              <a:solidFill>
                <a:srgbClr val="05186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E5E240-9904-63EC-07AC-09FC732C8230}"/>
                </a:ext>
              </a:extLst>
            </p:cNvPr>
            <p:cNvSpPr txBox="1"/>
            <p:nvPr/>
          </p:nvSpPr>
          <p:spPr>
            <a:xfrm>
              <a:off x="632743" y="3397550"/>
              <a:ext cx="8450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pPr algn="ctr"/>
              <a:r>
                <a:rPr lang="ko-KR" altLang="en-US" sz="2400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대부분의 정책이나 프로젝트에서 활용하는 도구들</a:t>
              </a:r>
              <a:endParaRPr lang="ko-KR" altLang="en-US" sz="240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231617-570F-4C91-D4C7-19FDED85A415}"/>
              </a:ext>
            </a:extLst>
          </p:cNvPr>
          <p:cNvSpPr txBox="1"/>
          <p:nvPr/>
        </p:nvSpPr>
        <p:spPr>
          <a:xfrm>
            <a:off x="-555457" y="4950361"/>
            <a:ext cx="63397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16600" b="1" dirty="0">
                <a:solidFill>
                  <a:srgbClr val="644BC2">
                    <a:alpha val="25000"/>
                  </a:srgbClr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WHY</a:t>
            </a:r>
            <a:endParaRPr lang="ko-KR" altLang="en-US" sz="16600" dirty="0">
              <a:solidFill>
                <a:srgbClr val="644BC2">
                  <a:alpha val="25000"/>
                </a:srgbClr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F5D4FB6-AC63-E2C2-584E-B445EDCC8856}"/>
              </a:ext>
            </a:extLst>
          </p:cNvPr>
          <p:cNvGrpSpPr/>
          <p:nvPr/>
        </p:nvGrpSpPr>
        <p:grpSpPr>
          <a:xfrm>
            <a:off x="5360639" y="5059530"/>
            <a:ext cx="3628209" cy="1338603"/>
            <a:chOff x="5360639" y="5059530"/>
            <a:chExt cx="3628209" cy="1338603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8D1B933-0A06-AE75-F0FB-3ABA1960A66E}"/>
                </a:ext>
              </a:extLst>
            </p:cNvPr>
            <p:cNvGrpSpPr/>
            <p:nvPr/>
          </p:nvGrpSpPr>
          <p:grpSpPr>
            <a:xfrm>
              <a:off x="5360639" y="5059530"/>
              <a:ext cx="3628209" cy="469359"/>
              <a:chOff x="3965516" y="2790917"/>
              <a:chExt cx="3628209" cy="46935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3DB17C-111A-1D8D-36D1-06CBA689F65A}"/>
                  </a:ext>
                </a:extLst>
              </p:cNvPr>
              <p:cNvSpPr txBox="1"/>
              <p:nvPr/>
            </p:nvSpPr>
            <p:spPr>
              <a:xfrm>
                <a:off x="4282223" y="2790917"/>
                <a:ext cx="3311502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측정 용이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59D142B6-C20E-FDFD-DC52-AAC8B54600E0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9" name="원호 18">
                  <a:extLst>
                    <a:ext uri="{FF2B5EF4-FFF2-40B4-BE49-F238E27FC236}">
                      <a16:creationId xmlns:a16="http://schemas.microsoft.com/office/drawing/2014/main" id="{2D5CB0EE-0EA1-B554-7690-901F5E96608B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73D75192-B07B-5CE4-29C9-ABCEC7C3C32A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A8708610-7262-6EDB-91D0-3FB1593C3479}"/>
                </a:ext>
              </a:extLst>
            </p:cNvPr>
            <p:cNvGrpSpPr/>
            <p:nvPr/>
          </p:nvGrpSpPr>
          <p:grpSpPr>
            <a:xfrm>
              <a:off x="5360639" y="5486429"/>
              <a:ext cx="3628209" cy="469359"/>
              <a:chOff x="3965516" y="2790917"/>
              <a:chExt cx="3628209" cy="46935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76FC8F-FA0C-9410-B891-37FEBE05C1B4}"/>
                  </a:ext>
                </a:extLst>
              </p:cNvPr>
              <p:cNvSpPr txBox="1"/>
              <p:nvPr/>
            </p:nvSpPr>
            <p:spPr>
              <a:xfrm>
                <a:off x="4282223" y="2790917"/>
                <a:ext cx="3311502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빠른 실행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1797A767-A138-BBA5-0D48-AFF3FC14253B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4" name="원호 23">
                  <a:extLst>
                    <a:ext uri="{FF2B5EF4-FFF2-40B4-BE49-F238E27FC236}">
                      <a16:creationId xmlns:a16="http://schemas.microsoft.com/office/drawing/2014/main" id="{2FEC7963-2239-3117-40A5-3D2569DB1F38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5A60C466-E179-88CF-B483-84451CDA52EE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D6C8E9F0-D4B5-44FE-373C-CF3D5EE7D823}"/>
                </a:ext>
              </a:extLst>
            </p:cNvPr>
            <p:cNvGrpSpPr/>
            <p:nvPr/>
          </p:nvGrpSpPr>
          <p:grpSpPr>
            <a:xfrm>
              <a:off x="5360639" y="5928774"/>
              <a:ext cx="3628209" cy="469359"/>
              <a:chOff x="3965516" y="2790917"/>
              <a:chExt cx="3628209" cy="46935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E0349C-B668-AB0A-C4B6-523ECBEBF0BF}"/>
                  </a:ext>
                </a:extLst>
              </p:cNvPr>
              <p:cNvSpPr txBox="1"/>
              <p:nvPr/>
            </p:nvSpPr>
            <p:spPr>
              <a:xfrm>
                <a:off x="4282223" y="2790917"/>
                <a:ext cx="3311502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가시적인 성과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641B79C9-5F7E-1645-19FF-0D896633433D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9" name="원호 28">
                  <a:extLst>
                    <a:ext uri="{FF2B5EF4-FFF2-40B4-BE49-F238E27FC236}">
                      <a16:creationId xmlns:a16="http://schemas.microsoft.com/office/drawing/2014/main" id="{2108A6B3-571C-6219-6988-AD6D29715ECE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30" name="자유형: 도형 29">
                  <a:extLst>
                    <a:ext uri="{FF2B5EF4-FFF2-40B4-BE49-F238E27FC236}">
                      <a16:creationId xmlns:a16="http://schemas.microsoft.com/office/drawing/2014/main" id="{C83BAC35-1C02-9976-6DF1-0E1CAFBACFA5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382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86E8E-DE1D-B7E0-90C4-FB28C6FB3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C49FEAA-CBE2-B6B3-5DFE-7256AB17E4DC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0A280-6D40-55EF-ECCA-872BF7068FC4}"/>
              </a:ext>
            </a:extLst>
          </p:cNvPr>
          <p:cNvSpPr txBox="1"/>
          <p:nvPr/>
        </p:nvSpPr>
        <p:spPr>
          <a:xfrm>
            <a:off x="1134095" y="1593928"/>
            <a:ext cx="23057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(1~4)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0244E6F-36C9-E9B1-81C4-5D2B96DFAA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pic>
        <p:nvPicPr>
          <p:cNvPr id="6" name="그림 5" descr="사람, 의류, 정장 차림, 셔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E7879F-D410-D675-3599-6A6EC5611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14324"/>
            <a:ext cx="3985824" cy="3882991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BA47B07B-E6CE-E764-250E-3A107677C273}"/>
              </a:ext>
            </a:extLst>
          </p:cNvPr>
          <p:cNvSpPr/>
          <p:nvPr/>
        </p:nvSpPr>
        <p:spPr>
          <a:xfrm>
            <a:off x="0" y="2100924"/>
            <a:ext cx="4355459" cy="3932903"/>
          </a:xfrm>
          <a:prstGeom prst="rect">
            <a:avLst/>
          </a:prstGeom>
          <a:solidFill>
            <a:srgbClr val="0B2EB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3B0611A9-78A0-04F4-8E7B-F21178D6776D}"/>
              </a:ext>
            </a:extLst>
          </p:cNvPr>
          <p:cNvSpPr/>
          <p:nvPr/>
        </p:nvSpPr>
        <p:spPr>
          <a:xfrm>
            <a:off x="412954" y="2100925"/>
            <a:ext cx="7737989" cy="3490452"/>
          </a:xfrm>
          <a:custGeom>
            <a:avLst/>
            <a:gdLst>
              <a:gd name="connsiteX0" fmla="*/ 3490451 w 7737989"/>
              <a:gd name="connsiteY0" fmla="*/ 0 h 3490453"/>
              <a:gd name="connsiteX1" fmla="*/ 7737989 w 7737989"/>
              <a:gd name="connsiteY1" fmla="*/ 0 h 3490453"/>
              <a:gd name="connsiteX2" fmla="*/ 7737989 w 7737989"/>
              <a:gd name="connsiteY2" fmla="*/ 1813254 h 3490453"/>
              <a:gd name="connsiteX3" fmla="*/ 7737989 w 7737989"/>
              <a:gd name="connsiteY3" fmla="*/ 1813254 h 3490453"/>
              <a:gd name="connsiteX4" fmla="*/ 7737989 w 7737989"/>
              <a:gd name="connsiteY4" fmla="*/ 3490453 h 3490453"/>
              <a:gd name="connsiteX5" fmla="*/ 6060790 w 7737989"/>
              <a:gd name="connsiteY5" fmla="*/ 3490453 h 3490453"/>
              <a:gd name="connsiteX6" fmla="*/ 6060790 w 7737989"/>
              <a:gd name="connsiteY6" fmla="*/ 3490453 h 3490453"/>
              <a:gd name="connsiteX7" fmla="*/ 0 w 7737989"/>
              <a:gd name="connsiteY7" fmla="*/ 3490453 h 349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7989" h="3490453">
                <a:moveTo>
                  <a:pt x="3490451" y="0"/>
                </a:moveTo>
                <a:lnTo>
                  <a:pt x="7737989" y="0"/>
                </a:lnTo>
                <a:lnTo>
                  <a:pt x="7737989" y="1813254"/>
                </a:lnTo>
                <a:lnTo>
                  <a:pt x="7737989" y="1813254"/>
                </a:lnTo>
                <a:lnTo>
                  <a:pt x="7737989" y="3490453"/>
                </a:lnTo>
                <a:lnTo>
                  <a:pt x="6060790" y="3490453"/>
                </a:lnTo>
                <a:lnTo>
                  <a:pt x="6060790" y="3490453"/>
                </a:lnTo>
                <a:lnTo>
                  <a:pt x="0" y="3490453"/>
                </a:lnTo>
                <a:close/>
              </a:path>
            </a:pathLst>
          </a:cu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C92E8D-533D-B918-3559-040E5B5A7F71}"/>
              </a:ext>
            </a:extLst>
          </p:cNvPr>
          <p:cNvSpPr txBox="1"/>
          <p:nvPr/>
        </p:nvSpPr>
        <p:spPr>
          <a:xfrm>
            <a:off x="3640643" y="3248026"/>
            <a:ext cx="4250665" cy="12636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낮은 레벨의 개입에만 집중하는 것은 </a:t>
            </a:r>
            <a:br>
              <a:rPr kumimoji="0" lang="en-US" altLang="ko-KR" sz="20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</a:br>
            <a:r>
              <a:rPr kumimoji="0" lang="ko-KR" altLang="en-US" sz="2000" b="0" i="0" u="none" strike="noStrike" kern="1200" cap="none" spc="-1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타이타닉호의</a:t>
            </a:r>
            <a:r>
              <a:rPr kumimoji="0" lang="ko-KR" altLang="en-US" sz="20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갑판 의자를 </a:t>
            </a:r>
            <a:br>
              <a:rPr kumimoji="0" lang="en-US" altLang="ko-KR" sz="20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</a:br>
            <a:r>
              <a:rPr kumimoji="0" lang="ko-KR" altLang="en-US" sz="20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재배열하는 것과 같다</a:t>
            </a:r>
            <a:r>
              <a:rPr kumimoji="0" lang="en-US" altLang="ko-KR" sz="20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endParaRPr kumimoji="0" lang="ko-KR" altLang="en-US" sz="2000" b="0" i="0" u="none" strike="noStrike" kern="1200" cap="none" spc="-1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2070C1E5-D379-2377-03AB-10451E207F1D}"/>
              </a:ext>
            </a:extLst>
          </p:cNvPr>
          <p:cNvCxnSpPr>
            <a:cxnSpLocks/>
          </p:cNvCxnSpPr>
          <p:nvPr/>
        </p:nvCxnSpPr>
        <p:spPr>
          <a:xfrm flipH="1">
            <a:off x="-29497" y="2100924"/>
            <a:ext cx="3932903" cy="39329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1106E0A-0649-9B98-53F2-A73870DC87DB}"/>
              </a:ext>
            </a:extLst>
          </p:cNvPr>
          <p:cNvGrpSpPr/>
          <p:nvPr/>
        </p:nvGrpSpPr>
        <p:grpSpPr>
          <a:xfrm rot="5400000">
            <a:off x="7579366" y="2096430"/>
            <a:ext cx="54768" cy="569116"/>
            <a:chOff x="11737182" y="289245"/>
            <a:chExt cx="54768" cy="569116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D56B4C3A-189A-8F74-DCF1-24C1B86DD0A8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E6593CD3-5354-5A47-04F9-45CB43FB88CB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48E1979-F40E-23F4-BBC6-F8802DE51CE9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타원 39">
            <a:extLst>
              <a:ext uri="{FF2B5EF4-FFF2-40B4-BE49-F238E27FC236}">
                <a16:creationId xmlns:a16="http://schemas.microsoft.com/office/drawing/2014/main" id="{F1A9711D-C0EA-95C3-25EE-790EF9DEF986}"/>
              </a:ext>
            </a:extLst>
          </p:cNvPr>
          <p:cNvSpPr/>
          <p:nvPr/>
        </p:nvSpPr>
        <p:spPr>
          <a:xfrm>
            <a:off x="1067900" y="2691960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0B2EB7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458A3F-C7FE-A58C-14C1-E3391AEF80FB}"/>
              </a:ext>
            </a:extLst>
          </p:cNvPr>
          <p:cNvSpPr txBox="1"/>
          <p:nvPr/>
        </p:nvSpPr>
        <p:spPr>
          <a:xfrm>
            <a:off x="1332263" y="2917049"/>
            <a:ext cx="1779654" cy="18582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3000" spc="-13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도넬라</a:t>
            </a:r>
            <a:br>
              <a: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3000" spc="-13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메도우스의</a:t>
            </a:r>
            <a:br>
              <a: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경고</a:t>
            </a: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353D5199-D359-CACE-927E-5C3EFBA6BE23}"/>
              </a:ext>
            </a:extLst>
          </p:cNvPr>
          <p:cNvCxnSpPr>
            <a:cxnSpLocks/>
          </p:cNvCxnSpPr>
          <p:nvPr/>
        </p:nvCxnSpPr>
        <p:spPr>
          <a:xfrm flipH="1">
            <a:off x="5791200" y="4490163"/>
            <a:ext cx="2359742" cy="2359742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4D291-57A3-6B1D-FC68-94A8D338C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5C2E72A-E6FF-0DEC-0CAC-30C434B821D1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BE7DE0F-DAA0-F39B-FA11-1D67C9EED774}"/>
              </a:ext>
            </a:extLst>
          </p:cNvPr>
          <p:cNvSpPr/>
          <p:nvPr/>
        </p:nvSpPr>
        <p:spPr>
          <a:xfrm>
            <a:off x="1074312" y="2195945"/>
            <a:ext cx="3083214" cy="29126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C39C1C1-33DC-50DB-7180-3F0BFD2C791F}"/>
              </a:ext>
            </a:extLst>
          </p:cNvPr>
          <p:cNvSpPr/>
          <p:nvPr/>
        </p:nvSpPr>
        <p:spPr>
          <a:xfrm>
            <a:off x="4480798" y="2195945"/>
            <a:ext cx="3083214" cy="29126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A5CC8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04AA786-C662-B5DD-2414-FC6D76DC6CB9}"/>
              </a:ext>
            </a:extLst>
          </p:cNvPr>
          <p:cNvSpPr/>
          <p:nvPr/>
        </p:nvSpPr>
        <p:spPr>
          <a:xfrm>
            <a:off x="7887284" y="2195945"/>
            <a:ext cx="3083214" cy="29126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A8FBA-62F0-98A7-2F1E-3255FD578D82}"/>
              </a:ext>
            </a:extLst>
          </p:cNvPr>
          <p:cNvSpPr txBox="1"/>
          <p:nvPr/>
        </p:nvSpPr>
        <p:spPr>
          <a:xfrm>
            <a:off x="1779283" y="2543190"/>
            <a:ext cx="15048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B5B96-E9BC-13EC-BA4D-3156F826B010}"/>
              </a:ext>
            </a:extLst>
          </p:cNvPr>
          <p:cNvSpPr txBox="1"/>
          <p:nvPr/>
        </p:nvSpPr>
        <p:spPr>
          <a:xfrm>
            <a:off x="5250238" y="2543190"/>
            <a:ext cx="15193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중간 영향력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7322F-0E76-5C41-2369-47F38956A13A}"/>
              </a:ext>
            </a:extLst>
          </p:cNvPr>
          <p:cNvSpPr txBox="1"/>
          <p:nvPr/>
        </p:nvSpPr>
        <p:spPr>
          <a:xfrm>
            <a:off x="8656724" y="2543190"/>
            <a:ext cx="15193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06DC4-430C-67AD-9047-9AD10DC12000}"/>
              </a:ext>
            </a:extLst>
          </p:cNvPr>
          <p:cNvSpPr txBox="1"/>
          <p:nvPr/>
        </p:nvSpPr>
        <p:spPr>
          <a:xfrm>
            <a:off x="1732958" y="3458096"/>
            <a:ext cx="1597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48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9~12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F26BD-5EB8-7984-ABC3-B417DCE9041F}"/>
              </a:ext>
            </a:extLst>
          </p:cNvPr>
          <p:cNvSpPr txBox="1"/>
          <p:nvPr/>
        </p:nvSpPr>
        <p:spPr>
          <a:xfrm>
            <a:off x="5333436" y="3458096"/>
            <a:ext cx="135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48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5~8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FEF65-A13E-7CB0-0B29-EECBA4D22D8F}"/>
              </a:ext>
            </a:extLst>
          </p:cNvPr>
          <p:cNvSpPr txBox="1"/>
          <p:nvPr/>
        </p:nvSpPr>
        <p:spPr>
          <a:xfrm>
            <a:off x="8787211" y="3458096"/>
            <a:ext cx="1258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48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1~4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CAC210C-609D-09FD-F911-5C732719E2BF}"/>
              </a:ext>
            </a:extLst>
          </p:cNvPr>
          <p:cNvSpPr/>
          <p:nvPr/>
        </p:nvSpPr>
        <p:spPr>
          <a:xfrm>
            <a:off x="4458220" y="2183955"/>
            <a:ext cx="3083214" cy="2912629"/>
          </a:xfrm>
          <a:prstGeom prst="roundRect">
            <a:avLst/>
          </a:prstGeom>
          <a:noFill/>
          <a:ln w="76200">
            <a:solidFill>
              <a:srgbClr val="9A5CC8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5789FD7-5825-05C4-6183-8C1DD1450056}"/>
              </a:ext>
            </a:extLst>
          </p:cNvPr>
          <p:cNvSpPr/>
          <p:nvPr/>
        </p:nvSpPr>
        <p:spPr>
          <a:xfrm>
            <a:off x="10387843" y="4291072"/>
            <a:ext cx="1165310" cy="1165310"/>
          </a:xfrm>
          <a:prstGeom prst="ellipse">
            <a:avLst/>
          </a:prstGeom>
          <a:solidFill>
            <a:srgbClr val="062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9FC3182-ECC5-28BA-B81A-CDBEADEEB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81548" y="4410178"/>
            <a:ext cx="952500" cy="939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264DF7-0120-896F-21AE-956CE5837DB3}"/>
              </a:ext>
            </a:extLst>
          </p:cNvPr>
          <p:cNvSpPr txBox="1"/>
          <p:nvPr/>
        </p:nvSpPr>
        <p:spPr>
          <a:xfrm>
            <a:off x="4029597" y="5221139"/>
            <a:ext cx="3940460" cy="86946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시스템의 구조와 작동 방식 자체를 변화시키는 개입</a:t>
            </a:r>
            <a:endParaRPr lang="ko-KR" altLang="en-US" sz="2000" spc="-150" dirty="0">
              <a:ln>
                <a:solidFill>
                  <a:srgbClr val="1F3C67">
                    <a:alpha val="0"/>
                  </a:srgbClr>
                </a:solidFill>
              </a:ln>
              <a:solidFill>
                <a:srgbClr val="002373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6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61B79-A9A0-066A-F0C5-F5D9D12C6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9F0C98C-FEB3-E63A-BF9C-CCBDBD025140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268A5-B6ED-B646-AC88-5D1E63F3912A}"/>
              </a:ext>
            </a:extLst>
          </p:cNvPr>
          <p:cNvSpPr txBox="1"/>
          <p:nvPr/>
        </p:nvSpPr>
        <p:spPr>
          <a:xfrm>
            <a:off x="1134095" y="1593928"/>
            <a:ext cx="24205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중간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(5~8)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D16C733-04B6-D55F-1A7B-59C703B631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579A819-E936-1E05-F1A1-F3E34C0AF60B}"/>
              </a:ext>
            </a:extLst>
          </p:cNvPr>
          <p:cNvGrpSpPr/>
          <p:nvPr/>
        </p:nvGrpSpPr>
        <p:grpSpPr>
          <a:xfrm>
            <a:off x="5014467" y="2352132"/>
            <a:ext cx="6325479" cy="571286"/>
            <a:chOff x="1013127" y="1841927"/>
            <a:chExt cx="632547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A574B1-BE3D-CC8C-AD95-07F2A2F08E65}"/>
                </a:ext>
              </a:extLst>
            </p:cNvPr>
            <p:cNvSpPr txBox="1"/>
            <p:nvPr/>
          </p:nvSpPr>
          <p:spPr>
            <a:xfrm>
              <a:off x="1013127" y="1841927"/>
              <a:ext cx="632547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정보 흐름의 구조 변경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D512B738-FCBA-60EA-B4AA-E29E2A270544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4ED9740-5471-87EA-6DC0-4AF8DB0C3767}"/>
              </a:ext>
            </a:extLst>
          </p:cNvPr>
          <p:cNvGrpSpPr/>
          <p:nvPr/>
        </p:nvGrpSpPr>
        <p:grpSpPr>
          <a:xfrm>
            <a:off x="5377247" y="3235346"/>
            <a:ext cx="6465835" cy="1269578"/>
            <a:chOff x="3965516" y="2790917"/>
            <a:chExt cx="6465835" cy="12695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A2034F-7BF0-95A2-7307-D98DF04C8FF5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126957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누가 어떤 정보에 접근할 수 있는가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정보가 어떻게 공유되는가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시스템 행동을 극적으로 변화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9B54105-6347-513E-0917-0489C594FE4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DF76A734-D26C-F708-F516-C8E8EB72249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9B27319E-3993-360B-5242-145E1413310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972B153F-E043-5125-886E-30010F823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75875"/>
              </p:ext>
            </p:extLst>
          </p:nvPr>
        </p:nvGraphicFramePr>
        <p:xfrm>
          <a:off x="5976258" y="4593429"/>
          <a:ext cx="5363688" cy="168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3688">
                  <a:extLst>
                    <a:ext uri="{9D8B030D-6E8A-4147-A177-3AD203B41FA5}">
                      <a16:colId xmlns:a16="http://schemas.microsoft.com/office/drawing/2014/main" val="3342123456"/>
                    </a:ext>
                  </a:extLst>
                </a:gridCol>
              </a:tblGrid>
              <a:tr h="4165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1986</a:t>
                      </a:r>
                      <a:r>
                        <a:rPr lang="ko-KR" altLang="en-US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년 미국 사례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5687"/>
                  </a:ext>
                </a:extLst>
              </a:tr>
              <a:tr h="631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'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독성물질 배출 목록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(TRI)'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을 대중에게 공개 </a:t>
                      </a:r>
                      <a:b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</a:b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→ 2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년 만에 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독성물질 배출 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40%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감소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59294"/>
                  </a:ext>
                </a:extLst>
              </a:tr>
              <a:tr h="631901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800" kern="1200" dirty="0">
                        <a:ln>
                          <a:solidFill>
                            <a:srgbClr val="9A5CC8">
                              <a:alpha val="0"/>
                            </a:srgbClr>
                          </a:solidFill>
                        </a:ln>
                        <a:solidFill>
                          <a:srgbClr val="061C72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7704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2E1555C-065C-6689-9ED3-3D91D1F7275F}"/>
              </a:ext>
            </a:extLst>
          </p:cNvPr>
          <p:cNvSpPr txBox="1"/>
          <p:nvPr/>
        </p:nvSpPr>
        <p:spPr>
          <a:xfrm>
            <a:off x="6023978" y="5589261"/>
            <a:ext cx="5315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+mn-cs"/>
              </a:rPr>
              <a:t>정보 공개만으로도 </a:t>
            </a:r>
            <a:br>
              <a:rPr kumimoji="0" lang="en-US" altLang="ko-KR" sz="18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+mn-cs"/>
              </a:rPr>
            </a:br>
            <a:r>
              <a:rPr kumimoji="0" lang="ko-KR" altLang="en-US" sz="18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+mn-cs"/>
              </a:rPr>
              <a:t>기업의 평판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+mn-cs"/>
              </a:rPr>
              <a:t>주가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+mn-cs"/>
              </a:rPr>
              <a:t>소비자 선택에 영향 有</a:t>
            </a:r>
          </a:p>
        </p:txBody>
      </p:sp>
    </p:spTree>
    <p:extLst>
      <p:ext uri="{BB962C8B-B14F-4D97-AF65-F5344CB8AC3E}">
        <p14:creationId xmlns:p14="http://schemas.microsoft.com/office/powerpoint/2010/main" val="25279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ADBC3-DBBD-DEF2-B4F6-8DB48802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A564EAC-F07F-F273-A000-F76C8E81C905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9F58E-14DC-7859-6688-EDB23907DEDA}"/>
              </a:ext>
            </a:extLst>
          </p:cNvPr>
          <p:cNvSpPr txBox="1"/>
          <p:nvPr/>
        </p:nvSpPr>
        <p:spPr>
          <a:xfrm>
            <a:off x="1134095" y="1593928"/>
            <a:ext cx="23506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중간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(5~8)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DD69D3-8B95-B98C-138E-AF68C2D345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A288EED4-4C2F-A434-E715-2DBA2F7DE6D8}"/>
              </a:ext>
            </a:extLst>
          </p:cNvPr>
          <p:cNvGrpSpPr/>
          <p:nvPr/>
        </p:nvGrpSpPr>
        <p:grpSpPr>
          <a:xfrm>
            <a:off x="5014467" y="2352132"/>
            <a:ext cx="6325479" cy="571286"/>
            <a:chOff x="1013127" y="1841927"/>
            <a:chExt cx="632547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EF3E35-5BC6-2DC4-AE63-91FD7C92FEA2}"/>
                </a:ext>
              </a:extLst>
            </p:cNvPr>
            <p:cNvSpPr txBox="1"/>
            <p:nvPr/>
          </p:nvSpPr>
          <p:spPr>
            <a:xfrm>
              <a:off x="1013127" y="1841927"/>
              <a:ext cx="632547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시스템 규칙 변경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4874FED-EAF7-FDC1-1658-7F73190DF292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6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E01CE31-27B1-D44C-A679-FC0AE7D6EB3B}"/>
              </a:ext>
            </a:extLst>
          </p:cNvPr>
          <p:cNvGrpSpPr/>
          <p:nvPr/>
        </p:nvGrpSpPr>
        <p:grpSpPr>
          <a:xfrm>
            <a:off x="5377247" y="3235346"/>
            <a:ext cx="6465835" cy="469359"/>
            <a:chOff x="3965516" y="2790917"/>
            <a:chExt cx="6465835" cy="4693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E1C000-7878-1C1E-4F2A-A6E2D781DBE1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헌법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법률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규정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암묵적인 사회 규범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6289B3AF-24A1-0C64-7E72-01CC9FF7E12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C5A9D1B3-DC86-094E-379C-1B79430FF02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08834532-27E0-6F6E-80A0-0A8403C9A03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53CE29C-A8B1-4C82-3564-A9134B01D943}"/>
              </a:ext>
            </a:extLst>
          </p:cNvPr>
          <p:cNvGrpSpPr/>
          <p:nvPr/>
        </p:nvGrpSpPr>
        <p:grpSpPr>
          <a:xfrm>
            <a:off x="5606253" y="3808815"/>
            <a:ext cx="6384856" cy="1587497"/>
            <a:chOff x="1547337" y="4508469"/>
            <a:chExt cx="6384856" cy="15874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FDB536-8721-3179-1291-00CD12276609}"/>
                </a:ext>
              </a:extLst>
            </p:cNvPr>
            <p:cNvSpPr txBox="1"/>
            <p:nvPr/>
          </p:nvSpPr>
          <p:spPr>
            <a:xfrm>
              <a:off x="2190470" y="4832287"/>
              <a:ext cx="5741723" cy="1263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2021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년 독일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기업지배구조법 개정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“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주식회사는 주주 이익뿐 아니라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직원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환경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사회 전체의 이익을 고려해야 한다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.”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0C1F55DD-162E-17B4-A846-6F7BB52FC0B1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9869A969-9941-BFCB-9E54-0322190F953B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79193286-D760-811B-F521-98960F7B423A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404338C-D7C3-4B33-8877-147AC945C673}"/>
              </a:ext>
            </a:extLst>
          </p:cNvPr>
          <p:cNvSpPr txBox="1"/>
          <p:nvPr/>
        </p:nvSpPr>
        <p:spPr>
          <a:xfrm flipH="1">
            <a:off x="6023706" y="5538597"/>
            <a:ext cx="486699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기업의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모든 의사결정 기준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에 변화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53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6A90C-6591-DC06-84F2-D180E68A0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077663B-5D42-E7E1-ED49-99DC64F0A2AB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D5C26-9FAE-5259-6A00-23DB7ACD0D11}"/>
              </a:ext>
            </a:extLst>
          </p:cNvPr>
          <p:cNvSpPr txBox="1"/>
          <p:nvPr/>
        </p:nvSpPr>
        <p:spPr>
          <a:xfrm>
            <a:off x="1134095" y="1593928"/>
            <a:ext cx="23506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중간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(5~8)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EE92B68-D9AE-3AF3-5163-FC5624A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AD1870B-6A5C-EF5D-CAB2-69ADADD6808C}"/>
              </a:ext>
            </a:extLst>
          </p:cNvPr>
          <p:cNvGrpSpPr/>
          <p:nvPr/>
        </p:nvGrpSpPr>
        <p:grpSpPr>
          <a:xfrm>
            <a:off x="5014467" y="2352132"/>
            <a:ext cx="6325479" cy="571286"/>
            <a:chOff x="1013127" y="1841927"/>
            <a:chExt cx="632547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8BDED1-D5F0-2EAA-66EE-F37D2A21CB4C}"/>
                </a:ext>
              </a:extLst>
            </p:cNvPr>
            <p:cNvSpPr txBox="1"/>
            <p:nvPr/>
          </p:nvSpPr>
          <p:spPr>
            <a:xfrm>
              <a:off x="1013127" y="1841927"/>
              <a:ext cx="632547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권력 분배 구조 변경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0FF217-91B2-8AC0-80E7-38D27762D97C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7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A408ABB-F3C8-7077-353D-760AF8303F4E}"/>
              </a:ext>
            </a:extLst>
          </p:cNvPr>
          <p:cNvGrpSpPr/>
          <p:nvPr/>
        </p:nvGrpSpPr>
        <p:grpSpPr>
          <a:xfrm>
            <a:off x="5377247" y="3235346"/>
            <a:ext cx="6465835" cy="469359"/>
            <a:chOff x="3965516" y="2790917"/>
            <a:chExt cx="6465835" cy="4693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B4DAB8-676F-F0B6-0196-CFE2C091300E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누가 규칙을 만들 수 있는가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누가 결정권을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갖는가의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문제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D60C85B9-9524-B8A4-7C2C-883D64B34B5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AC7E7342-FE88-5F3C-DC7A-1B9B66D6F19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918810A5-D6D9-7D50-501A-5DA040B9637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9BDB7FC-1BB6-84EB-76D6-C2DEFE1CF963}"/>
              </a:ext>
            </a:extLst>
          </p:cNvPr>
          <p:cNvGrpSpPr/>
          <p:nvPr/>
        </p:nvGrpSpPr>
        <p:grpSpPr>
          <a:xfrm>
            <a:off x="5606253" y="3808815"/>
            <a:ext cx="6384856" cy="1587497"/>
            <a:chOff x="1547337" y="4508469"/>
            <a:chExt cx="6384856" cy="15874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F4C0C5-4678-51E0-3B3E-55B26649432A}"/>
                </a:ext>
              </a:extLst>
            </p:cNvPr>
            <p:cNvSpPr txBox="1"/>
            <p:nvPr/>
          </p:nvSpPr>
          <p:spPr>
            <a:xfrm>
              <a:off x="2190470" y="4832287"/>
              <a:ext cx="5741723" cy="1263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브라질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포르투알레그리시의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참여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예산제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권력이 시민에게 분산되면서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시스템의 우선순위가 완전히 바뀜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76DF85D-5CD9-4BBB-AC29-F23F21C25E4B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446E0191-45A0-930E-8A80-FB56CB5F2A6A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BBB8ECB8-1249-DA45-FBDF-B18FCF7C1A94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50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5DE07-92F7-518F-6401-C30A1E325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76CA014-3F9B-0097-5854-2AE33D50023D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AB900-4198-4EBB-39E5-3710FB49D060}"/>
              </a:ext>
            </a:extLst>
          </p:cNvPr>
          <p:cNvSpPr txBox="1"/>
          <p:nvPr/>
        </p:nvSpPr>
        <p:spPr>
          <a:xfrm>
            <a:off x="1134095" y="1593928"/>
            <a:ext cx="23506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중간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(5~8)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E827BD5-9FA0-1538-E1C7-49562C872E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06F351B1-D487-95D6-A891-E9C5E06A6691}"/>
              </a:ext>
            </a:extLst>
          </p:cNvPr>
          <p:cNvGrpSpPr/>
          <p:nvPr/>
        </p:nvGrpSpPr>
        <p:grpSpPr>
          <a:xfrm>
            <a:off x="5014467" y="2352132"/>
            <a:ext cx="6325479" cy="571286"/>
            <a:chOff x="1013127" y="1841927"/>
            <a:chExt cx="632547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A62148-129A-A761-2F8F-7B7B35B18DE5}"/>
                </a:ext>
              </a:extLst>
            </p:cNvPr>
            <p:cNvSpPr txBox="1"/>
            <p:nvPr/>
          </p:nvSpPr>
          <p:spPr>
            <a:xfrm>
              <a:off x="1013127" y="1841927"/>
              <a:ext cx="632547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자기조직화 능력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92DC5ADC-9657-9207-DBA5-E05FDD2DB54A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8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E2D0D84-EC6B-FB24-6F42-1A7E032862D0}"/>
              </a:ext>
            </a:extLst>
          </p:cNvPr>
          <p:cNvGrpSpPr/>
          <p:nvPr/>
        </p:nvGrpSpPr>
        <p:grpSpPr>
          <a:xfrm>
            <a:off x="5377247" y="3235346"/>
            <a:ext cx="6465835" cy="469359"/>
            <a:chOff x="3965516" y="2790917"/>
            <a:chExt cx="6465835" cy="4693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D38FDA-9659-0441-416C-9F16AAF3D64E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시스템이 스스로 학습하고 진화할 수 있는 구조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548DFBD-659A-8399-324D-FBB19DCF0BB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43125952-A999-BFC2-FB75-D2CD1DD435D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F5973A85-658D-CBDD-4BD3-8D4B18217D0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C9C1D72-02E4-FCEB-332E-71CAAE408079}"/>
              </a:ext>
            </a:extLst>
          </p:cNvPr>
          <p:cNvGrpSpPr/>
          <p:nvPr/>
        </p:nvGrpSpPr>
        <p:grpSpPr>
          <a:xfrm>
            <a:off x="5606253" y="3808815"/>
            <a:ext cx="6384856" cy="787278"/>
            <a:chOff x="1547337" y="4508469"/>
            <a:chExt cx="6384856" cy="7872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E1922F-AFDA-C227-5189-71EEA3B45355}"/>
                </a:ext>
              </a:extLst>
            </p:cNvPr>
            <p:cNvSpPr txBox="1"/>
            <p:nvPr/>
          </p:nvSpPr>
          <p:spPr>
            <a:xfrm>
              <a:off x="2190470" y="4832287"/>
              <a:ext cx="5741723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위키피디아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BDA2ED1-4CAB-A6CC-FA56-DEB6193574FC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8DBF310E-5223-3A82-1F5A-8DF7FDD0E697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B2782838-469C-7615-2F9F-FAFC9B58CC6E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F5D83EF-CBEE-E5DA-6580-28814F2EBD5F}"/>
              </a:ext>
            </a:extLst>
          </p:cNvPr>
          <p:cNvGrpSpPr/>
          <p:nvPr/>
        </p:nvGrpSpPr>
        <p:grpSpPr>
          <a:xfrm>
            <a:off x="5377247" y="4685231"/>
            <a:ext cx="6752408" cy="863570"/>
            <a:chOff x="3965516" y="2790917"/>
            <a:chExt cx="6752408" cy="8635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7162DC-20A8-17A4-EB6C-D6478795DC30}"/>
                </a:ext>
              </a:extLst>
            </p:cNvPr>
            <p:cNvSpPr txBox="1"/>
            <p:nvPr/>
          </p:nvSpPr>
          <p:spPr>
            <a:xfrm>
              <a:off x="4282222" y="2790917"/>
              <a:ext cx="643570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통제와 계획을 포기하는 것이 아닌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창발성을 위한 </a:t>
              </a:r>
              <a:b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조건 설계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70B7321-EE19-C290-5DEE-C2D530B0006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BFBA066D-184B-E428-105A-5506E6301FC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3EB1EC0C-F724-0B91-694D-A12E3B1541C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8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8CE14-2BE2-0C3C-82B0-A3C848BEE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2F36EE0-D146-484E-BD44-CB8794E25F29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A2527-A71B-E786-2304-FE0B3D1A7C98}"/>
              </a:ext>
            </a:extLst>
          </p:cNvPr>
          <p:cNvSpPr txBox="1"/>
          <p:nvPr/>
        </p:nvSpPr>
        <p:spPr>
          <a:xfrm>
            <a:off x="1134095" y="1593928"/>
            <a:ext cx="42380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중간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(5~8)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레벨들의 공통점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FF80A2-D273-EB45-7A5F-FB99E45877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C24B322-A81F-402C-8C40-C91670436A3A}"/>
              </a:ext>
            </a:extLst>
          </p:cNvPr>
          <p:cNvSpPr/>
          <p:nvPr/>
        </p:nvSpPr>
        <p:spPr>
          <a:xfrm>
            <a:off x="1621831" y="2387682"/>
            <a:ext cx="6486555" cy="861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시스템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안에서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무언가를 조정하는 것이 아닌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01E248E-85E8-CAC9-8C47-634A40D051A9}"/>
              </a:ext>
            </a:extLst>
          </p:cNvPr>
          <p:cNvGrpSpPr/>
          <p:nvPr/>
        </p:nvGrpSpPr>
        <p:grpSpPr>
          <a:xfrm>
            <a:off x="1621831" y="3338946"/>
            <a:ext cx="6486555" cy="1357599"/>
            <a:chOff x="1621831" y="4904509"/>
            <a:chExt cx="6486555" cy="1357599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F4EAD263-D971-F176-2E83-BE8459922C37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시스템이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작동하는 방식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’ 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자체를 변경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25" name="화살표: 아래쪽 24">
              <a:extLst>
                <a:ext uri="{FF2B5EF4-FFF2-40B4-BE49-F238E27FC236}">
                  <a16:creationId xmlns:a16="http://schemas.microsoft.com/office/drawing/2014/main" id="{38E8AB0B-8B4D-72E2-D262-94B621F6602C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06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D9041-49B6-1822-B579-4D9710347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78BECE1-26B6-72E4-BCC2-7554F2EF38EE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EA94E-E197-F908-E379-B3823C8DEC02}"/>
              </a:ext>
            </a:extLst>
          </p:cNvPr>
          <p:cNvSpPr txBox="1"/>
          <p:nvPr/>
        </p:nvSpPr>
        <p:spPr>
          <a:xfrm>
            <a:off x="1134095" y="1593928"/>
            <a:ext cx="2449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(9~12)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DC2CF0-741A-E54E-5A1A-62880B884F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EEB0985-A4FA-234E-6767-BE77BA8E8A91}"/>
              </a:ext>
            </a:extLst>
          </p:cNvPr>
          <p:cNvSpPr/>
          <p:nvPr/>
        </p:nvSpPr>
        <p:spPr>
          <a:xfrm>
            <a:off x="1074312" y="2195945"/>
            <a:ext cx="3083214" cy="29126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7757BAD-2DFC-D8C0-CBFB-E8AB9F51A13D}"/>
              </a:ext>
            </a:extLst>
          </p:cNvPr>
          <p:cNvSpPr/>
          <p:nvPr/>
        </p:nvSpPr>
        <p:spPr>
          <a:xfrm>
            <a:off x="4480798" y="2195945"/>
            <a:ext cx="3083214" cy="29126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A5CC8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0C8D5E9-16B9-E813-D7E9-27F6ECBCDDAC}"/>
              </a:ext>
            </a:extLst>
          </p:cNvPr>
          <p:cNvSpPr/>
          <p:nvPr/>
        </p:nvSpPr>
        <p:spPr>
          <a:xfrm>
            <a:off x="7887284" y="2195945"/>
            <a:ext cx="3083214" cy="29126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C0EB4-AD7A-9D6F-A803-CDC75D8DAD22}"/>
              </a:ext>
            </a:extLst>
          </p:cNvPr>
          <p:cNvSpPr txBox="1"/>
          <p:nvPr/>
        </p:nvSpPr>
        <p:spPr>
          <a:xfrm>
            <a:off x="1779283" y="2543190"/>
            <a:ext cx="15048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36836-811D-F474-CD09-32B9F8DA27D0}"/>
              </a:ext>
            </a:extLst>
          </p:cNvPr>
          <p:cNvSpPr txBox="1"/>
          <p:nvPr/>
        </p:nvSpPr>
        <p:spPr>
          <a:xfrm>
            <a:off x="5250238" y="2543190"/>
            <a:ext cx="15193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중간 영향력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6EFEB-360B-66BA-4CCE-285FFD2229F9}"/>
              </a:ext>
            </a:extLst>
          </p:cNvPr>
          <p:cNvSpPr txBox="1"/>
          <p:nvPr/>
        </p:nvSpPr>
        <p:spPr>
          <a:xfrm>
            <a:off x="8656724" y="2543190"/>
            <a:ext cx="15193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5D4DE-413F-1C21-2B39-1D20DF994FA6}"/>
              </a:ext>
            </a:extLst>
          </p:cNvPr>
          <p:cNvSpPr txBox="1"/>
          <p:nvPr/>
        </p:nvSpPr>
        <p:spPr>
          <a:xfrm>
            <a:off x="1732958" y="3458096"/>
            <a:ext cx="1597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48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9~12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A74D0-5603-35DE-30EB-0F4609A2F443}"/>
              </a:ext>
            </a:extLst>
          </p:cNvPr>
          <p:cNvSpPr txBox="1"/>
          <p:nvPr/>
        </p:nvSpPr>
        <p:spPr>
          <a:xfrm>
            <a:off x="5333436" y="3458096"/>
            <a:ext cx="135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48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5~8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DA7E6-1A9F-E3A7-09DA-0026ACD88120}"/>
              </a:ext>
            </a:extLst>
          </p:cNvPr>
          <p:cNvSpPr txBox="1"/>
          <p:nvPr/>
        </p:nvSpPr>
        <p:spPr>
          <a:xfrm>
            <a:off x="8787211" y="3458096"/>
            <a:ext cx="1258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48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1~4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A9F3AA1-E109-A3F9-5F1E-69AEBFD74AA5}"/>
              </a:ext>
            </a:extLst>
          </p:cNvPr>
          <p:cNvSpPr/>
          <p:nvPr/>
        </p:nvSpPr>
        <p:spPr>
          <a:xfrm>
            <a:off x="1055310" y="2183955"/>
            <a:ext cx="3083214" cy="2912629"/>
          </a:xfrm>
          <a:prstGeom prst="roundRect">
            <a:avLst/>
          </a:prstGeom>
          <a:noFill/>
          <a:ln w="76200">
            <a:solidFill>
              <a:srgbClr val="9A5CC8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2225009-2EFD-7BFD-0EE9-1256D48DEED1}"/>
              </a:ext>
            </a:extLst>
          </p:cNvPr>
          <p:cNvSpPr/>
          <p:nvPr/>
        </p:nvSpPr>
        <p:spPr>
          <a:xfrm>
            <a:off x="10387843" y="4291072"/>
            <a:ext cx="1165310" cy="1165310"/>
          </a:xfrm>
          <a:prstGeom prst="ellipse">
            <a:avLst/>
          </a:prstGeom>
          <a:solidFill>
            <a:srgbClr val="062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A73E03-A361-E189-BAF0-9F67D250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81548" y="4410178"/>
            <a:ext cx="952500" cy="939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3D2538-C2B0-05C9-C3A9-9FAEE69F5A79}"/>
              </a:ext>
            </a:extLst>
          </p:cNvPr>
          <p:cNvSpPr txBox="1"/>
          <p:nvPr/>
        </p:nvSpPr>
        <p:spPr>
          <a:xfrm>
            <a:off x="626687" y="5221139"/>
            <a:ext cx="3940460" cy="86946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시스템의 본질과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존재 이유 자체를 다루는 영역</a:t>
            </a:r>
            <a:endParaRPr lang="ko-KR" altLang="en-US" sz="2000" spc="-150" dirty="0">
              <a:ln>
                <a:solidFill>
                  <a:srgbClr val="1F3C67">
                    <a:alpha val="0"/>
                  </a:srgbClr>
                </a:solidFill>
              </a:ln>
              <a:solidFill>
                <a:srgbClr val="002373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89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3D66-7934-89EE-CD69-A83045D1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전구, 실내, 디자인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FEEE395-7C83-BC36-6C20-AD048411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4E9A3339-2F76-F7F9-CC44-4E04CF3055CB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9415310-11BF-0216-E99F-44536533FC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A4BA8899-2968-B48B-DFBC-4E873AE48F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252AFEBD-4ACE-96F0-FC6A-62B3F31548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7000">
                <a:schemeClr val="tx1"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41614F9-B4D8-3111-1121-76287E25AC2F}"/>
              </a:ext>
            </a:extLst>
          </p:cNvPr>
          <p:cNvGrpSpPr/>
          <p:nvPr/>
        </p:nvGrpSpPr>
        <p:grpSpPr>
          <a:xfrm rot="19275985">
            <a:off x="7753867" y="759403"/>
            <a:ext cx="3002554" cy="3002554"/>
            <a:chOff x="3542084" y="515286"/>
            <a:chExt cx="3002554" cy="3002554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3C3B7E8-70C5-28B7-3BD2-C61DE18EB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4433" flipH="1">
              <a:off x="3542084" y="515286"/>
              <a:ext cx="3002554" cy="3002554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41B52D8-25FD-A23C-B3A0-AD516FD19028}"/>
                </a:ext>
              </a:extLst>
            </p:cNvPr>
            <p:cNvSpPr/>
            <p:nvPr/>
          </p:nvSpPr>
          <p:spPr>
            <a:xfrm rot="2324015">
              <a:off x="3790287" y="1467949"/>
              <a:ext cx="24788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ko-KR" altLang="en-US" sz="24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어떤 것을 선택하겠습니까</a:t>
              </a:r>
              <a:r>
                <a:rPr lang="en-US" altLang="ko-KR" sz="24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4C5B1CA-4C9E-9274-3DE0-FBA5BDFAF8CA}"/>
              </a:ext>
            </a:extLst>
          </p:cNvPr>
          <p:cNvSpPr/>
          <p:nvPr/>
        </p:nvSpPr>
        <p:spPr>
          <a:xfrm>
            <a:off x="0" y="5451764"/>
            <a:ext cx="12192000" cy="1406236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F400FFA-9E99-FD22-6214-E35EDA764566}"/>
              </a:ext>
            </a:extLst>
          </p:cNvPr>
          <p:cNvGrpSpPr/>
          <p:nvPr/>
        </p:nvGrpSpPr>
        <p:grpSpPr>
          <a:xfrm>
            <a:off x="1519359" y="5616852"/>
            <a:ext cx="4677387" cy="863570"/>
            <a:chOff x="3965516" y="2790917"/>
            <a:chExt cx="4677387" cy="8635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87CB4E-4A09-A41A-ED40-F87047FF66A3}"/>
                </a:ext>
              </a:extLst>
            </p:cNvPr>
            <p:cNvSpPr txBox="1"/>
            <p:nvPr/>
          </p:nvSpPr>
          <p:spPr>
            <a:xfrm>
              <a:off x="4282222" y="2790917"/>
              <a:ext cx="436068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많은 연쇄 반응을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일으킬 수 있는 도미노 선택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5AF79520-F208-7D47-C651-7F31D206168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C1F16894-7075-99CD-2A1A-709F4DBA82E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7E2F4E6D-2C2E-6274-3C15-D4C7E53F7F3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C905392-A531-9E1D-79D4-A38673EC2968}"/>
              </a:ext>
            </a:extLst>
          </p:cNvPr>
          <p:cNvGrpSpPr/>
          <p:nvPr/>
        </p:nvGrpSpPr>
        <p:grpSpPr>
          <a:xfrm>
            <a:off x="6061540" y="5616852"/>
            <a:ext cx="4677387" cy="863570"/>
            <a:chOff x="3965516" y="2790917"/>
            <a:chExt cx="4677387" cy="86357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F43C29-2A68-FAE8-F478-E24D41CBABBF}"/>
                </a:ext>
              </a:extLst>
            </p:cNvPr>
            <p:cNvSpPr txBox="1"/>
            <p:nvPr/>
          </p:nvSpPr>
          <p:spPr>
            <a:xfrm>
              <a:off x="4282222" y="2790917"/>
              <a:ext cx="436068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가장 크거나 중앙에 있는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도미노가 항상 최선의 선택은 아님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C25DE04-E37D-E937-46E9-DD8EE459470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E711B299-CD58-742D-4CE7-7E4156EC967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1274DD02-8F3C-3901-400E-AF20B32FCA2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1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BE238-7997-6B74-83B2-5C6E929B8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7C9AC89-FCA5-A1C2-1BD1-30BBD8194483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57CF4-CA53-8D3F-525C-6F3A66B31065}"/>
              </a:ext>
            </a:extLst>
          </p:cNvPr>
          <p:cNvSpPr txBox="1"/>
          <p:nvPr/>
        </p:nvSpPr>
        <p:spPr>
          <a:xfrm>
            <a:off x="1134095" y="1593928"/>
            <a:ext cx="2449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(9~12)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4C098D-BBD2-AEE3-A90C-A5456F5E28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8E8E273-CC86-1F1C-F626-0BBAC6CFD6FB}"/>
              </a:ext>
            </a:extLst>
          </p:cNvPr>
          <p:cNvGrpSpPr/>
          <p:nvPr/>
        </p:nvGrpSpPr>
        <p:grpSpPr>
          <a:xfrm>
            <a:off x="1287594" y="2352132"/>
            <a:ext cx="7163677" cy="571286"/>
            <a:chOff x="1013127" y="1841927"/>
            <a:chExt cx="7163677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54F4F1-9D59-05E5-873D-C7B7E9D88008}"/>
                </a:ext>
              </a:extLst>
            </p:cNvPr>
            <p:cNvSpPr txBox="1"/>
            <p:nvPr/>
          </p:nvSpPr>
          <p:spPr>
            <a:xfrm>
              <a:off x="1013127" y="1841927"/>
              <a:ext cx="716367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시스템 목표 변경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227F4F7-779C-E1FB-CDFF-6C2EC59D4546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9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2C977FF-C28E-AC30-E07F-7BB3C68E5E26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4FDC62-FC1C-F8C8-87D4-8D698AA7DB7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목표가 바뀌면 완전히 다른 결과 창출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1D589980-CE29-1E9F-B191-6EC57D71483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2729E4DD-6687-8454-3C46-FD59E4E4B51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48643073-A828-56FC-C3E7-E3EA9715A23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16F531C-4F50-F7B6-2C91-4D0BB7620DA0}"/>
              </a:ext>
            </a:extLst>
          </p:cNvPr>
          <p:cNvGrpSpPr/>
          <p:nvPr/>
        </p:nvGrpSpPr>
        <p:grpSpPr>
          <a:xfrm>
            <a:off x="2136155" y="3743363"/>
            <a:ext cx="7381917" cy="2124311"/>
            <a:chOff x="1547337" y="4508469"/>
            <a:chExt cx="7381917" cy="21243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E75F13-4B25-010B-FDC2-7ADC8DDDE4E2}"/>
                </a:ext>
              </a:extLst>
            </p:cNvPr>
            <p:cNvSpPr txBox="1"/>
            <p:nvPr/>
          </p:nvSpPr>
          <p:spPr>
            <a:xfrm>
              <a:off x="2190469" y="4832287"/>
              <a:ext cx="6738785" cy="1800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1970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년대 부탄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국가 목표 변경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: GDP →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국민총행복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(GNH)</a:t>
              </a: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교육 정책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경쟁력 강화가 아닌 전인적 성장을 추구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개발 프로젝트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경제성이 아닌 문화와 환경 보전 우선시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실제로 부탄은 세계 유일의 </a:t>
              </a: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탄소 네거티브 국가</a:t>
              </a:r>
              <a:endParaRPr lang="en-US" altLang="ko-KR" sz="2000" spc="-7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B40CFFD-F534-1447-E2BD-E29FE48D9345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672A61D1-3169-9620-7E58-C5CBFE33011C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DB38EB91-B043-DB00-CFF9-55D1E99260F0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0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B629E-2499-BFED-FFA6-0782DEE97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3B21325-1E16-D195-967B-79825075567A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DA2F6-4739-CBDD-026C-2B87B4BCA711}"/>
              </a:ext>
            </a:extLst>
          </p:cNvPr>
          <p:cNvSpPr txBox="1"/>
          <p:nvPr/>
        </p:nvSpPr>
        <p:spPr>
          <a:xfrm>
            <a:off x="1134095" y="1593928"/>
            <a:ext cx="2449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(9~12)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1CC6B1-5474-75E1-D371-BE8A6A76B6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4CB0A0A3-D9D3-BD12-6C91-561829163BB1}"/>
              </a:ext>
            </a:extLst>
          </p:cNvPr>
          <p:cNvGrpSpPr/>
          <p:nvPr/>
        </p:nvGrpSpPr>
        <p:grpSpPr>
          <a:xfrm>
            <a:off x="1205520" y="2352132"/>
            <a:ext cx="7245751" cy="571286"/>
            <a:chOff x="1205520" y="2352132"/>
            <a:chExt cx="7245751" cy="571286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3398FEE4-90AD-586D-DC75-E01B03BC8A65}"/>
                </a:ext>
              </a:extLst>
            </p:cNvPr>
            <p:cNvGrpSpPr/>
            <p:nvPr/>
          </p:nvGrpSpPr>
          <p:grpSpPr>
            <a:xfrm>
              <a:off x="1287594" y="2352132"/>
              <a:ext cx="7163677" cy="571286"/>
              <a:chOff x="1013127" y="1841927"/>
              <a:chExt cx="7163677" cy="57128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EBCD04-FFFD-6BF0-0EB2-384044184696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7163677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패러다임 전환</a:t>
                </a:r>
              </a:p>
            </p:txBody>
          </p:sp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CB0455F4-B72D-9C74-5B63-2C14A868BA75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80D8C1-F114-F8EF-F2F1-502B5407EC53}"/>
                </a:ext>
              </a:extLst>
            </p:cNvPr>
            <p:cNvSpPr txBox="1"/>
            <p:nvPr/>
          </p:nvSpPr>
          <p:spPr>
            <a:xfrm>
              <a:off x="1205520" y="2389109"/>
              <a:ext cx="734292" cy="498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10</a:t>
              </a:r>
              <a:endParaRPr kumimoji="0" lang="ko-KR" altLang="en-US" sz="2400" b="0" i="0" u="none" strike="noStrike" kern="1200" cap="none" spc="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C3CBD94-56EE-CE79-BBC7-838CCCE911A5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4BB0E7-E95B-7694-6F02-F4FBBF6DD1C6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패러다임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시스템의 목표가 나오는 원천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F0D47FF5-82F5-E2C0-5A57-C33054D3D49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C5FB2502-096E-51CB-D43A-3FCCB816EE1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95C31D1D-88D4-0F9F-74F2-D59E5D45247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95AC1E9-EBC0-56F1-1592-1608338AAC54}"/>
              </a:ext>
            </a:extLst>
          </p:cNvPr>
          <p:cNvGrpSpPr/>
          <p:nvPr/>
        </p:nvGrpSpPr>
        <p:grpSpPr>
          <a:xfrm>
            <a:off x="1650374" y="3782601"/>
            <a:ext cx="7075700" cy="973865"/>
            <a:chOff x="1650374" y="3782601"/>
            <a:chExt cx="7075700" cy="973865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5B7C2942-5975-5543-DA78-806B27A26578}"/>
                </a:ext>
              </a:extLst>
            </p:cNvPr>
            <p:cNvGrpSpPr/>
            <p:nvPr/>
          </p:nvGrpSpPr>
          <p:grpSpPr>
            <a:xfrm>
              <a:off x="1650374" y="3782601"/>
              <a:ext cx="6465835" cy="469359"/>
              <a:chOff x="3965516" y="2790917"/>
              <a:chExt cx="6465835" cy="46935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D3266F-5515-7384-5227-7A910743DB86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"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태양이 지구를 돈다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.＂→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 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"</a:t>
                </a:r>
                <a:r>
                  <a:rPr lang="ko-KR" altLang="en-US" sz="2000" spc="-70" dirty="0">
                    <a:solidFill>
                      <a:srgbClr val="0B2EB7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지구가 태양을 돈다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."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9496276A-0645-2AF1-37C3-2B4D05BC84F9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30" name="원호 29">
                  <a:extLst>
                    <a:ext uri="{FF2B5EF4-FFF2-40B4-BE49-F238E27FC236}">
                      <a16:creationId xmlns:a16="http://schemas.microsoft.com/office/drawing/2014/main" id="{EBD7E696-98CA-9D55-57D6-27F5060D2CA2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E880A44F-DB18-A124-1155-42583FF8BDE5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636F14-6651-48FB-8D82-71C79215C034}"/>
                </a:ext>
              </a:extLst>
            </p:cNvPr>
            <p:cNvGrpSpPr/>
            <p:nvPr/>
          </p:nvGrpSpPr>
          <p:grpSpPr>
            <a:xfrm>
              <a:off x="2223655" y="4287107"/>
              <a:ext cx="6502419" cy="469359"/>
              <a:chOff x="2223655" y="4287107"/>
              <a:chExt cx="6502419" cy="469359"/>
            </a:xfrm>
          </p:grpSpPr>
          <p:sp>
            <p:nvSpPr>
              <p:cNvPr id="32" name="화살표: 오른쪽 31">
                <a:extLst>
                  <a:ext uri="{FF2B5EF4-FFF2-40B4-BE49-F238E27FC236}">
                    <a16:creationId xmlns:a16="http://schemas.microsoft.com/office/drawing/2014/main" id="{50F851FC-913B-FA50-BEB0-A7188094CA62}"/>
                  </a:ext>
                </a:extLst>
              </p:cNvPr>
              <p:cNvSpPr/>
              <p:nvPr/>
            </p:nvSpPr>
            <p:spPr>
              <a:xfrm>
                <a:off x="2223655" y="4384964"/>
                <a:ext cx="353290" cy="304800"/>
              </a:xfrm>
              <a:prstGeom prst="rightArrow">
                <a:avLst/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7B729E-0BC1-56E6-6F7B-5B2E5BE0FDAB}"/>
                  </a:ext>
                </a:extLst>
              </p:cNvPr>
              <p:cNvSpPr txBox="1"/>
              <p:nvPr/>
            </p:nvSpPr>
            <p:spPr>
              <a:xfrm>
                <a:off x="2576945" y="4287107"/>
                <a:ext cx="614912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인간의 우주관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종교관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자기 인식 전체에 변화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97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9E03E-1D6B-9D64-C8C9-AFF59217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B6FF7CA-35E7-7898-CFB3-B8B893BF5D6B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56745-4E2B-0BC1-25F5-EA963729387C}"/>
              </a:ext>
            </a:extLst>
          </p:cNvPr>
          <p:cNvSpPr txBox="1"/>
          <p:nvPr/>
        </p:nvSpPr>
        <p:spPr>
          <a:xfrm>
            <a:off x="1134095" y="1593928"/>
            <a:ext cx="2449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(9~12)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3E0ABA2-B065-6A7C-F36E-47323CE878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516257B7-AAE5-2282-9C5D-16643BA0763B}"/>
              </a:ext>
            </a:extLst>
          </p:cNvPr>
          <p:cNvGrpSpPr/>
          <p:nvPr/>
        </p:nvGrpSpPr>
        <p:grpSpPr>
          <a:xfrm>
            <a:off x="1205520" y="2352132"/>
            <a:ext cx="7245751" cy="571286"/>
            <a:chOff x="1205520" y="2352132"/>
            <a:chExt cx="7245751" cy="571286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12D6B0B9-E910-6EF2-652E-868FC046B1BB}"/>
                </a:ext>
              </a:extLst>
            </p:cNvPr>
            <p:cNvGrpSpPr/>
            <p:nvPr/>
          </p:nvGrpSpPr>
          <p:grpSpPr>
            <a:xfrm>
              <a:off x="1287594" y="2352132"/>
              <a:ext cx="7163677" cy="571286"/>
              <a:chOff x="1013127" y="1841927"/>
              <a:chExt cx="7163677" cy="57128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AD3D95-32E2-9C73-3269-7E59CEFBBEC5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7163677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패러다임 전환</a:t>
                </a:r>
              </a:p>
            </p:txBody>
          </p:sp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7DD11981-2556-0461-2EE3-EEA0DDB734C1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9DFCED-3132-13F2-4A9B-065EAAB7B21E}"/>
                </a:ext>
              </a:extLst>
            </p:cNvPr>
            <p:cNvSpPr txBox="1"/>
            <p:nvPr/>
          </p:nvSpPr>
          <p:spPr>
            <a:xfrm>
              <a:off x="1205520" y="2389109"/>
              <a:ext cx="734292" cy="498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10</a:t>
              </a:r>
              <a:endParaRPr kumimoji="0" lang="ko-KR" altLang="en-US" sz="2400" b="0" i="0" u="none" strike="noStrike" kern="1200" cap="none" spc="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4EB8D5A-CAF9-803D-0419-C2241393C244}"/>
              </a:ext>
            </a:extLst>
          </p:cNvPr>
          <p:cNvGrpSpPr/>
          <p:nvPr/>
        </p:nvGrpSpPr>
        <p:grpSpPr>
          <a:xfrm>
            <a:off x="1651246" y="3068638"/>
            <a:ext cx="7381917" cy="2124311"/>
            <a:chOff x="1547337" y="4508469"/>
            <a:chExt cx="7381917" cy="21243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519D1A-9904-D168-6583-B2C4FB819C92}"/>
                </a:ext>
              </a:extLst>
            </p:cNvPr>
            <p:cNvSpPr txBox="1"/>
            <p:nvPr/>
          </p:nvSpPr>
          <p:spPr>
            <a:xfrm>
              <a:off x="2190469" y="4832287"/>
              <a:ext cx="6738785" cy="1800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장애에 대한 패러다임 전환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장애는 개인의 결함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“ → 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장애는 사회가 만든 장벽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“</a:t>
              </a: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휠체어 경사로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특별한 배려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아닌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당연한 권리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’</a:t>
              </a: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접근성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비용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아닌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보편적 설계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2724F0A-793A-8504-C39E-F40123471347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0799660D-4AD6-0C58-AE17-646D029AEECB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1" name="사각형: 둥근 모서리 10">
                <a:extLst>
                  <a:ext uri="{FF2B5EF4-FFF2-40B4-BE49-F238E27FC236}">
                    <a16:creationId xmlns:a16="http://schemas.microsoft.com/office/drawing/2014/main" id="{ABF266AA-DB1C-F8EB-A037-3ACC4CC156F9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70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B484-7882-13F3-F2B8-EA03B35E7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D13E45A-F5BE-FFBA-FF61-DFC2E964760F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14D4C-F09D-1EE2-3D51-EEF77DE38593}"/>
              </a:ext>
            </a:extLst>
          </p:cNvPr>
          <p:cNvSpPr txBox="1"/>
          <p:nvPr/>
        </p:nvSpPr>
        <p:spPr>
          <a:xfrm>
            <a:off x="1134095" y="1593928"/>
            <a:ext cx="2449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(9~12)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2A2B0CE-59DB-7DE2-F6FF-C334C02EE4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834AAEB0-F836-F258-BA2E-EEAFEAA73C19}"/>
              </a:ext>
            </a:extLst>
          </p:cNvPr>
          <p:cNvGrpSpPr/>
          <p:nvPr/>
        </p:nvGrpSpPr>
        <p:grpSpPr>
          <a:xfrm>
            <a:off x="1205520" y="2352132"/>
            <a:ext cx="7245751" cy="571286"/>
            <a:chOff x="1205520" y="2352132"/>
            <a:chExt cx="7245751" cy="571286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DCA18D1A-CB50-4720-E380-0B2F594868DC}"/>
                </a:ext>
              </a:extLst>
            </p:cNvPr>
            <p:cNvGrpSpPr/>
            <p:nvPr/>
          </p:nvGrpSpPr>
          <p:grpSpPr>
            <a:xfrm>
              <a:off x="1287594" y="2352132"/>
              <a:ext cx="7163677" cy="571286"/>
              <a:chOff x="1013127" y="1841927"/>
              <a:chExt cx="7163677" cy="57128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D9FDA9-C63B-C6C4-7684-4B8626FA5D3C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7163677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패러다임 전환</a:t>
                </a:r>
              </a:p>
            </p:txBody>
          </p:sp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B3E882B4-21C5-1678-4040-07BA384AC668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075420-5B2F-D7A5-9696-B138762753CE}"/>
                </a:ext>
              </a:extLst>
            </p:cNvPr>
            <p:cNvSpPr txBox="1"/>
            <p:nvPr/>
          </p:nvSpPr>
          <p:spPr>
            <a:xfrm>
              <a:off x="1205520" y="2389109"/>
              <a:ext cx="734292" cy="498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10</a:t>
              </a:r>
              <a:endParaRPr kumimoji="0" lang="ko-KR" altLang="en-US" sz="2400" b="0" i="0" u="none" strike="noStrike" kern="1200" cap="none" spc="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15A1874-5582-E083-00CA-9758A3440522}"/>
              </a:ext>
            </a:extLst>
          </p:cNvPr>
          <p:cNvGrpSpPr/>
          <p:nvPr/>
        </p:nvGrpSpPr>
        <p:grpSpPr>
          <a:xfrm>
            <a:off x="1651246" y="3068638"/>
            <a:ext cx="7381917" cy="2218439"/>
            <a:chOff x="1547337" y="4508469"/>
            <a:chExt cx="7381917" cy="2218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23500A-7284-80CD-CDEE-27C0CCD35219}"/>
                </a:ext>
              </a:extLst>
            </p:cNvPr>
            <p:cNvSpPr txBox="1"/>
            <p:nvPr/>
          </p:nvSpPr>
          <p:spPr>
            <a:xfrm>
              <a:off x="2190469" y="4832287"/>
              <a:ext cx="6738785" cy="18946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순환경제도 패러다임 전환의 산물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자원은 무한하다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폐기물은 버리면 된다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“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자원은 순환해야 한다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폐기물은 자원이다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“</a:t>
              </a:r>
            </a:p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제품 설계부터 비즈니스 모델까지 모든 것이 재구성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F04D14E-555D-0851-F0DA-09B4DB44448C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0A66E8A-5A94-C98E-655A-0C598324EBC0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1" name="사각형: 둥근 모서리 10">
                <a:extLst>
                  <a:ext uri="{FF2B5EF4-FFF2-40B4-BE49-F238E27FC236}">
                    <a16:creationId xmlns:a16="http://schemas.microsoft.com/office/drawing/2014/main" id="{713596ED-1CD9-7014-8896-DB0A8F65C067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08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98050-F96F-E99B-D3EE-87CF977C0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CD6929A-464C-DAE4-EDDE-12A0282C88D2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449EB-BB2E-F3C1-03D2-80794A94F620}"/>
              </a:ext>
            </a:extLst>
          </p:cNvPr>
          <p:cNvSpPr txBox="1"/>
          <p:nvPr/>
        </p:nvSpPr>
        <p:spPr>
          <a:xfrm>
            <a:off x="1134095" y="1593928"/>
            <a:ext cx="2449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(9~12)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9400E98-18EE-BF15-B8D0-EEC8AD97ED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4086CB5-85B6-26FB-7CB7-5D059B9EB809}"/>
              </a:ext>
            </a:extLst>
          </p:cNvPr>
          <p:cNvGrpSpPr/>
          <p:nvPr/>
        </p:nvGrpSpPr>
        <p:grpSpPr>
          <a:xfrm>
            <a:off x="1205520" y="2352132"/>
            <a:ext cx="7245751" cy="571286"/>
            <a:chOff x="1205520" y="2352132"/>
            <a:chExt cx="7245751" cy="571286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81C16FD-D6D5-CA84-A6DC-EFA88A7AA871}"/>
                </a:ext>
              </a:extLst>
            </p:cNvPr>
            <p:cNvGrpSpPr/>
            <p:nvPr/>
          </p:nvGrpSpPr>
          <p:grpSpPr>
            <a:xfrm>
              <a:off x="1287594" y="2352132"/>
              <a:ext cx="7163677" cy="571286"/>
              <a:chOff x="1013127" y="1841927"/>
              <a:chExt cx="7163677" cy="57128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A668EE-E8CD-227A-8B52-781C4F7B6B27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7163677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패러다임 초월</a:t>
                </a: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416C772E-65EF-1F99-5DC0-072E4C226F2E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15FBCF-5B3E-F0BF-E815-119F5BF80C5F}"/>
                </a:ext>
              </a:extLst>
            </p:cNvPr>
            <p:cNvSpPr txBox="1"/>
            <p:nvPr/>
          </p:nvSpPr>
          <p:spPr>
            <a:xfrm>
              <a:off x="1205520" y="2389109"/>
              <a:ext cx="734292" cy="498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11</a:t>
              </a:r>
              <a:endParaRPr kumimoji="0" lang="ko-KR" altLang="en-US" sz="2400" b="0" i="0" u="none" strike="noStrike" kern="1200" cap="none" spc="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2352532-2147-7CB7-C88F-C1C654D8427F}"/>
              </a:ext>
            </a:extLst>
          </p:cNvPr>
          <p:cNvGrpSpPr/>
          <p:nvPr/>
        </p:nvGrpSpPr>
        <p:grpSpPr>
          <a:xfrm>
            <a:off x="1650374" y="3235346"/>
            <a:ext cx="6800897" cy="1227912"/>
            <a:chOff x="1650374" y="3235346"/>
            <a:chExt cx="6800897" cy="1227912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C2C4858-4AEE-209A-BAD9-9BC82D462F27}"/>
                </a:ext>
              </a:extLst>
            </p:cNvPr>
            <p:cNvGrpSpPr/>
            <p:nvPr/>
          </p:nvGrpSpPr>
          <p:grpSpPr>
            <a:xfrm>
              <a:off x="1650374" y="3235346"/>
              <a:ext cx="6465835" cy="469359"/>
              <a:chOff x="3965516" y="2790917"/>
              <a:chExt cx="6465835" cy="46935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EC6140-5146-7C71-C90E-D193EF851BCD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메타 인지 능력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7DA968B4-BF2D-075C-B712-34E972D9E846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2" name="원호 11">
                  <a:extLst>
                    <a:ext uri="{FF2B5EF4-FFF2-40B4-BE49-F238E27FC236}">
                      <a16:creationId xmlns:a16="http://schemas.microsoft.com/office/drawing/2014/main" id="{592873DA-BA14-BB81-638A-F209EEDFA432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04331509-AA53-C4BA-06E5-F559DC90E6CF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34DD34-35D9-2583-A674-6681405F8E5A}"/>
                </a:ext>
              </a:extLst>
            </p:cNvPr>
            <p:cNvSpPr txBox="1"/>
            <p:nvPr/>
          </p:nvSpPr>
          <p:spPr>
            <a:xfrm>
              <a:off x="1972111" y="3755372"/>
              <a:ext cx="6479160" cy="707886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어떤 하나의 관점도 절대적이지 않음을 인식하고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상황에 따라 유연하게 다른 패러다임을 적용할 수 있는 능력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7604B08-E3BE-2BC1-87EF-770B123CB2F4}"/>
              </a:ext>
            </a:extLst>
          </p:cNvPr>
          <p:cNvGrpSpPr/>
          <p:nvPr/>
        </p:nvGrpSpPr>
        <p:grpSpPr>
          <a:xfrm>
            <a:off x="1650374" y="4513925"/>
            <a:ext cx="6465835" cy="469359"/>
            <a:chOff x="3965516" y="2790917"/>
            <a:chExt cx="6465835" cy="4693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AFB93A-E523-A920-38FC-2C9305D282D1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동양 철학의 </a:t>
              </a: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중도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음양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 사고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0438C24-321A-CEFE-65DB-DAD3BE2A1D2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id="{9D493C3C-69A9-A3E2-35D9-70067E2E725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337A867D-2F5C-8007-793D-FB23A4B6EDC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A04FF60B-A15C-042F-2FC2-4ECFC61A7F4B}"/>
              </a:ext>
            </a:extLst>
          </p:cNvPr>
          <p:cNvGrpSpPr/>
          <p:nvPr/>
        </p:nvGrpSpPr>
        <p:grpSpPr>
          <a:xfrm>
            <a:off x="2136155" y="5033951"/>
            <a:ext cx="6984035" cy="1351023"/>
            <a:chOff x="1547337" y="4508469"/>
            <a:chExt cx="6984035" cy="135102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D6211D-09EE-B32E-B5E0-90E9F423F75C}"/>
                </a:ext>
              </a:extLst>
            </p:cNvPr>
            <p:cNvSpPr txBox="1"/>
            <p:nvPr/>
          </p:nvSpPr>
          <p:spPr>
            <a:xfrm>
              <a:off x="2382243" y="4674552"/>
              <a:ext cx="6149129" cy="1184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코로나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19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대응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lvl="0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상황의 심각도에 따라 유연하게 균형점을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조정한 국가들이 더 효과적으로 대응</a:t>
              </a:r>
              <a:endParaRPr lang="en-US" altLang="ko-KR" sz="2000" spc="-7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07BD38CF-5805-79D6-4DE3-054D30D4486A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1B09B059-B9EE-8668-7295-D9628A1D7722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44" name="사각형: 둥근 모서리 43">
                <a:extLst>
                  <a:ext uri="{FF2B5EF4-FFF2-40B4-BE49-F238E27FC236}">
                    <a16:creationId xmlns:a16="http://schemas.microsoft.com/office/drawing/2014/main" id="{9C6FB4EF-8B7D-3FC7-1660-6F464A905991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05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D3248-E596-4193-C2FB-670C19CB0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D468C92-2125-E336-9CD0-3BD7157754CE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45FBF-2953-FD7C-BCDD-F8795BBB83B5}"/>
              </a:ext>
            </a:extLst>
          </p:cNvPr>
          <p:cNvSpPr txBox="1"/>
          <p:nvPr/>
        </p:nvSpPr>
        <p:spPr>
          <a:xfrm>
            <a:off x="1134095" y="1593928"/>
            <a:ext cx="2449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(9~12)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9539D2-D2A8-792A-A159-B5AEB74908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48AAE806-54FE-31F7-05F9-20D28716806E}"/>
              </a:ext>
            </a:extLst>
          </p:cNvPr>
          <p:cNvGrpSpPr/>
          <p:nvPr/>
        </p:nvGrpSpPr>
        <p:grpSpPr>
          <a:xfrm>
            <a:off x="1205520" y="2352132"/>
            <a:ext cx="7245751" cy="571286"/>
            <a:chOff x="1205520" y="2352132"/>
            <a:chExt cx="7245751" cy="571286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49CDCB9-5EE6-F9D0-73C0-E4C4E8067D54}"/>
                </a:ext>
              </a:extLst>
            </p:cNvPr>
            <p:cNvGrpSpPr/>
            <p:nvPr/>
          </p:nvGrpSpPr>
          <p:grpSpPr>
            <a:xfrm>
              <a:off x="1287594" y="2352132"/>
              <a:ext cx="7163677" cy="571286"/>
              <a:chOff x="1013127" y="1841927"/>
              <a:chExt cx="7163677" cy="57128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020648-21A9-9184-56D5-4A97676B23C1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7163677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변화의 의지</a:t>
                </a: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9642A040-13A6-0BC3-04E9-B91CE6B097EB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83F8E7-42F1-BE98-82C5-9651D48C95F1}"/>
                </a:ext>
              </a:extLst>
            </p:cNvPr>
            <p:cNvSpPr txBox="1"/>
            <p:nvPr/>
          </p:nvSpPr>
          <p:spPr>
            <a:xfrm>
              <a:off x="1205520" y="2389109"/>
              <a:ext cx="734292" cy="498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12</a:t>
              </a:r>
              <a:endParaRPr kumimoji="0" lang="ko-KR" altLang="en-US" sz="2400" b="0" i="0" u="none" strike="noStrike" kern="1200" cap="none" spc="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3579A36-89EE-0133-3583-E16172D51A6A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522150-F942-AFEC-FA1D-B2B0F5653BA6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모든 레버리지 포인트를 작동시키는 원동력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6568E82-747F-1859-CDA1-2D40298856F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47E52168-36CD-2184-49B5-1B102232C47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8DF843B5-5F3F-FCCA-ECD3-3C83D4A2115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46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696F-A9B6-E82E-F68D-5E800274D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536BFCB-35A5-DB95-EE0E-06F6D27DD5D6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F7926-5132-B325-53DB-DAB0E2436B5C}"/>
              </a:ext>
            </a:extLst>
          </p:cNvPr>
          <p:cNvSpPr txBox="1"/>
          <p:nvPr/>
        </p:nvSpPr>
        <p:spPr>
          <a:xfrm>
            <a:off x="1134095" y="1593928"/>
            <a:ext cx="2449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(9~12)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2FDC3E-E853-890E-90A7-8BF9A0B35D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D475AF7-D2C9-D9D0-7011-E530E2D0FD71}"/>
              </a:ext>
            </a:extLst>
          </p:cNvPr>
          <p:cNvSpPr/>
          <p:nvPr/>
        </p:nvSpPr>
        <p:spPr>
          <a:xfrm>
            <a:off x="1621831" y="2387682"/>
            <a:ext cx="6486555" cy="861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높은 레벨의 개입이 어려운 이유는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E652E66-2150-8BDC-BFEC-A4410092B731}"/>
              </a:ext>
            </a:extLst>
          </p:cNvPr>
          <p:cNvGrpSpPr/>
          <p:nvPr/>
        </p:nvGrpSpPr>
        <p:grpSpPr>
          <a:xfrm>
            <a:off x="1308377" y="3338946"/>
            <a:ext cx="7113460" cy="1357599"/>
            <a:chOff x="1308377" y="3338946"/>
            <a:chExt cx="7113460" cy="1357599"/>
          </a:xfrm>
        </p:grpSpPr>
        <p:sp>
          <p:nvSpPr>
            <p:cNvPr id="22" name="화살표: 아래쪽 21">
              <a:extLst>
                <a:ext uri="{FF2B5EF4-FFF2-40B4-BE49-F238E27FC236}">
                  <a16:creationId xmlns:a16="http://schemas.microsoft.com/office/drawing/2014/main" id="{4F8610DE-1DBD-7341-E296-FB7FFDE2B321}"/>
                </a:ext>
              </a:extLst>
            </p:cNvPr>
            <p:cNvSpPr/>
            <p:nvPr/>
          </p:nvSpPr>
          <p:spPr>
            <a:xfrm>
              <a:off x="4671144" y="3338946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41C96CEA-CA5E-63D6-2FC0-F17354859DDF}"/>
                </a:ext>
              </a:extLst>
            </p:cNvPr>
            <p:cNvGrpSpPr/>
            <p:nvPr/>
          </p:nvGrpSpPr>
          <p:grpSpPr>
            <a:xfrm>
              <a:off x="1308377" y="3835320"/>
              <a:ext cx="7113460" cy="861225"/>
              <a:chOff x="845978" y="3835320"/>
              <a:chExt cx="7113460" cy="861225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47F0A0FB-C701-2B13-B365-9184CE9C72E3}"/>
                  </a:ext>
                </a:extLst>
              </p:cNvPr>
              <p:cNvSpPr/>
              <p:nvPr/>
            </p:nvSpPr>
            <p:spPr>
              <a:xfrm>
                <a:off x="845978" y="3835320"/>
                <a:ext cx="2250514" cy="8612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1F3C67">
                    <a:alpha val="20000"/>
                  </a:srgbClr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기득권의 저항</a:t>
                </a:r>
                <a:endParaRPr lang="en-US" altLang="ko-KR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5FD620C7-628A-113D-D482-2CBD30644ABE}"/>
                  </a:ext>
                </a:extLst>
              </p:cNvPr>
              <p:cNvSpPr/>
              <p:nvPr/>
            </p:nvSpPr>
            <p:spPr>
              <a:xfrm>
                <a:off x="3277451" y="3835320"/>
                <a:ext cx="2250514" cy="8612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1F3C67">
                    <a:alpha val="20000"/>
                  </a:srgbClr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관성의 힘</a:t>
                </a:r>
                <a:endParaRPr lang="en-US" altLang="ko-KR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EC6C2BBF-BE92-3FB2-7B7A-260C07149532}"/>
                  </a:ext>
                </a:extLst>
              </p:cNvPr>
              <p:cNvSpPr/>
              <p:nvPr/>
            </p:nvSpPr>
            <p:spPr>
              <a:xfrm>
                <a:off x="5708924" y="3835320"/>
                <a:ext cx="2250514" cy="8612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1F3C67">
                    <a:alpha val="20000"/>
                  </a:srgbClr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불확실성에 대한 두려움</a:t>
                </a:r>
                <a:endParaRPr lang="en-US" altLang="ko-KR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2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524A9-7AC6-4A85-843E-2F1279919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96016E4-13F2-0088-BE5D-CB36AE5BD210}"/>
              </a:ext>
            </a:extLst>
          </p:cNvPr>
          <p:cNvSpPr txBox="1"/>
          <p:nvPr/>
        </p:nvSpPr>
        <p:spPr>
          <a:xfrm>
            <a:off x="778495" y="673792"/>
            <a:ext cx="325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2090B-A2EC-BF8F-61E9-8531B358FE3A}"/>
              </a:ext>
            </a:extLst>
          </p:cNvPr>
          <p:cNvSpPr txBox="1"/>
          <p:nvPr/>
        </p:nvSpPr>
        <p:spPr>
          <a:xfrm>
            <a:off x="1134095" y="1593928"/>
            <a:ext cx="2449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(9~12)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3B2808-0708-BBB1-062B-473B6076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431CF-A7DF-9C67-299F-442BE4438C5E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진정으로 시스템을 변화시키려면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더 높은 레벨의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레버리지 포인트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를 인식하고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용기 있게 개입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필요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09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1922744" y="2529890"/>
            <a:ext cx="83465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D5A16-46FD-4194-0A3D-9C18F5A0F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1C473EE-4C6C-072F-DD69-755A453ABE73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A1D2F3B9-AAD6-61E0-919D-9A9ACF19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7883"/>
          <a:stretch/>
        </p:blipFill>
        <p:spPr>
          <a:xfrm>
            <a:off x="-10137" y="0"/>
            <a:ext cx="12212274" cy="685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93C11B8-A3D7-3DA0-D2B0-35F08DCBFBBB}"/>
              </a:ext>
            </a:extLst>
          </p:cNvPr>
          <p:cNvSpPr txBox="1"/>
          <p:nvPr/>
        </p:nvSpPr>
        <p:spPr>
          <a:xfrm>
            <a:off x="904411" y="1648079"/>
            <a:ext cx="4522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spc="-47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시간의 복잡성</a:t>
            </a:r>
          </a:p>
        </p:txBody>
      </p:sp>
    </p:spTree>
    <p:extLst>
      <p:ext uri="{BB962C8B-B14F-4D97-AF65-F5344CB8AC3E}">
        <p14:creationId xmlns:p14="http://schemas.microsoft.com/office/powerpoint/2010/main" val="36390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D738A-9BC9-53E1-9ACB-50C534F02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87533EC6-F440-3EC3-0FE5-737F4E4914E8}"/>
              </a:ext>
            </a:extLst>
          </p:cNvPr>
          <p:cNvGrpSpPr/>
          <p:nvPr/>
        </p:nvGrpSpPr>
        <p:grpSpPr>
          <a:xfrm>
            <a:off x="818415" y="1752600"/>
            <a:ext cx="8214749" cy="889555"/>
            <a:chOff x="818415" y="1752600"/>
            <a:chExt cx="9323112" cy="889555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FC0E7715-0BC5-FA8B-013A-7493D76C588E}"/>
                </a:ext>
              </a:extLst>
            </p:cNvPr>
            <p:cNvSpPr/>
            <p:nvPr/>
          </p:nvSpPr>
          <p:spPr>
            <a:xfrm>
              <a:off x="818415" y="1752600"/>
              <a:ext cx="2215731" cy="88955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청년 실업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9AC4E11A-74B6-028F-4115-7AC3787042CA}"/>
                </a:ext>
              </a:extLst>
            </p:cNvPr>
            <p:cNvSpPr/>
            <p:nvPr/>
          </p:nvSpPr>
          <p:spPr>
            <a:xfrm>
              <a:off x="3187542" y="1752600"/>
              <a:ext cx="2215731" cy="88955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주거 불안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7773399F-20A3-AFFB-5F9F-2833AEB87395}"/>
                </a:ext>
              </a:extLst>
            </p:cNvPr>
            <p:cNvSpPr/>
            <p:nvPr/>
          </p:nvSpPr>
          <p:spPr>
            <a:xfrm>
              <a:off x="5556669" y="1752600"/>
              <a:ext cx="2215731" cy="88955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교육 불평등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4D0C12FD-7343-EBA6-520E-BBC4F37AF938}"/>
                </a:ext>
              </a:extLst>
            </p:cNvPr>
            <p:cNvSpPr/>
            <p:nvPr/>
          </p:nvSpPr>
          <p:spPr>
            <a:xfrm>
              <a:off x="7925796" y="1752600"/>
              <a:ext cx="2215731" cy="88955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환경 오염</a:t>
              </a:r>
              <a:endPara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9AEB48F-23C5-9850-CC1B-B28CF77A2111}"/>
              </a:ext>
            </a:extLst>
          </p:cNvPr>
          <p:cNvGrpSpPr/>
          <p:nvPr/>
        </p:nvGrpSpPr>
        <p:grpSpPr>
          <a:xfrm>
            <a:off x="1562099" y="2762483"/>
            <a:ext cx="6570521" cy="1266009"/>
            <a:chOff x="1562099" y="2762483"/>
            <a:chExt cx="6570521" cy="1266009"/>
          </a:xfrm>
        </p:grpSpPr>
        <p:sp>
          <p:nvSpPr>
            <p:cNvPr id="13" name="오른쪽 중괄호 12">
              <a:extLst>
                <a:ext uri="{FF2B5EF4-FFF2-40B4-BE49-F238E27FC236}">
                  <a16:creationId xmlns:a16="http://schemas.microsoft.com/office/drawing/2014/main" id="{95282A44-5F06-CBBE-4FA6-5B87DD02460B}"/>
                </a:ext>
              </a:extLst>
            </p:cNvPr>
            <p:cNvSpPr/>
            <p:nvPr/>
          </p:nvSpPr>
          <p:spPr>
            <a:xfrm rot="5400000">
              <a:off x="4656111" y="-331529"/>
              <a:ext cx="382497" cy="6570521"/>
            </a:xfrm>
            <a:prstGeom prst="rightBrace">
              <a:avLst>
                <a:gd name="adj1" fmla="val 109375"/>
                <a:gd name="adj2" fmla="val 50000"/>
              </a:avLst>
            </a:prstGeom>
            <a:ln>
              <a:solidFill>
                <a:srgbClr val="05186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46C9C6-B06B-FC08-3C8F-5C1B92F7BA8D}"/>
                </a:ext>
              </a:extLst>
            </p:cNvPr>
            <p:cNvSpPr txBox="1"/>
            <p:nvPr/>
          </p:nvSpPr>
          <p:spPr>
            <a:xfrm>
              <a:off x="3056795" y="3397550"/>
              <a:ext cx="360282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pPr algn="ctr"/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전략적 도미노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9CC54E3-AC41-F127-ED8F-856F2220611F}"/>
              </a:ext>
            </a:extLst>
          </p:cNvPr>
          <p:cNvSpPr/>
          <p:nvPr/>
        </p:nvSpPr>
        <p:spPr>
          <a:xfrm>
            <a:off x="0" y="4371110"/>
            <a:ext cx="12192000" cy="1902690"/>
          </a:xfrm>
          <a:prstGeom prst="rect">
            <a:avLst/>
          </a:prstGeom>
          <a:solidFill>
            <a:srgbClr val="C2CAED">
              <a:alpha val="80000"/>
            </a:srgb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1DBD943-2F33-D783-DCA3-496D0E107475}"/>
              </a:ext>
            </a:extLst>
          </p:cNvPr>
          <p:cNvGrpSpPr/>
          <p:nvPr/>
        </p:nvGrpSpPr>
        <p:grpSpPr>
          <a:xfrm>
            <a:off x="766763" y="4523790"/>
            <a:ext cx="6465310" cy="1605694"/>
            <a:chOff x="766763" y="4523790"/>
            <a:chExt cx="6465310" cy="16056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215A2B-2793-4B74-8D8C-75DD613473B8}"/>
                </a:ext>
              </a:extLst>
            </p:cNvPr>
            <p:cNvSpPr txBox="1"/>
            <p:nvPr/>
          </p:nvSpPr>
          <p:spPr>
            <a:xfrm flipH="1">
              <a:off x="2317585" y="4808226"/>
              <a:ext cx="4914488" cy="999750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시스템 이론가 </a:t>
              </a:r>
              <a:r>
                <a:rPr lang="ko-KR" altLang="en-US" sz="21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도넬라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r>
                <a:rPr lang="ko-KR" altLang="en-US" sz="21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메도우스는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이를 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'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카페24 아네모네" pitchFamily="2" charset="-127"/>
                  <a:ea typeface="카페24 아네모네" pitchFamily="2" charset="-127"/>
                </a:rPr>
                <a:t>레버리지 포인트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'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라고 부름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12E22A43-29C5-1B69-15F6-8AE8922E017E}"/>
                </a:ext>
              </a:extLst>
            </p:cNvPr>
            <p:cNvGrpSpPr/>
            <p:nvPr/>
          </p:nvGrpSpPr>
          <p:grpSpPr>
            <a:xfrm>
              <a:off x="766763" y="4523790"/>
              <a:ext cx="2243732" cy="1605694"/>
              <a:chOff x="3891852" y="2616200"/>
              <a:chExt cx="1878814" cy="1878814"/>
            </a:xfrm>
          </p:grpSpPr>
          <p:sp>
            <p:nvSpPr>
              <p:cNvPr id="18" name="사각형: 잘린 대각선 방향 모서리 17">
                <a:extLst>
                  <a:ext uri="{FF2B5EF4-FFF2-40B4-BE49-F238E27FC236}">
                    <a16:creationId xmlns:a16="http://schemas.microsoft.com/office/drawing/2014/main" id="{B9885E6D-46EE-194B-61CD-CC68B5523233}"/>
                  </a:ext>
                </a:extLst>
              </p:cNvPr>
              <p:cNvSpPr/>
              <p:nvPr/>
            </p:nvSpPr>
            <p:spPr>
              <a:xfrm>
                <a:off x="3891852" y="2616200"/>
                <a:ext cx="1878814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7C006A41-D186-D9D8-1602-44D4582C3668}"/>
                  </a:ext>
                </a:extLst>
              </p:cNvPr>
              <p:cNvSpPr/>
              <p:nvPr/>
            </p:nvSpPr>
            <p:spPr>
              <a:xfrm>
                <a:off x="4009839" y="2734187"/>
                <a:ext cx="1642840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05668-D123-21E6-7ED7-BDC083F3E51C}"/>
                  </a:ext>
                </a:extLst>
              </p:cNvPr>
              <p:cNvSpPr txBox="1"/>
              <p:nvPr/>
            </p:nvSpPr>
            <p:spPr>
              <a:xfrm>
                <a:off x="4232194" y="2927183"/>
                <a:ext cx="1198130" cy="1256845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 err="1"/>
                  <a:t>도넬라</a:t>
                </a:r>
                <a:br>
                  <a:rPr lang="en-US" altLang="ko-KR" dirty="0"/>
                </a:br>
                <a:r>
                  <a:rPr lang="ko-KR" altLang="en-US" dirty="0" err="1"/>
                  <a:t>메도우스</a:t>
                </a:r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82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8372C-8036-3FE9-31F4-732293DA2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75A15DD-5B26-7091-5290-71629631E7B1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pic>
        <p:nvPicPr>
          <p:cNvPr id="2" name="그림 1" descr="사람, 의류, 손가락, 손목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3A5D39-37AD-8A11-43F5-1F4669D89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362" b="-1"/>
          <a:stretch>
            <a:fillRect/>
          </a:stretch>
        </p:blipFill>
        <p:spPr>
          <a:xfrm>
            <a:off x="0" y="2100924"/>
            <a:ext cx="4481815" cy="404264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DDCE22E-8CB1-D7AA-7F01-3DFB46DC07AD}"/>
              </a:ext>
            </a:extLst>
          </p:cNvPr>
          <p:cNvSpPr/>
          <p:nvPr/>
        </p:nvSpPr>
        <p:spPr>
          <a:xfrm>
            <a:off x="0" y="2100924"/>
            <a:ext cx="4355459" cy="3950561"/>
          </a:xfrm>
          <a:prstGeom prst="rect">
            <a:avLst/>
          </a:prstGeom>
          <a:solidFill>
            <a:srgbClr val="7A52C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943A529-4D1E-B361-049A-DFC352C714E8}"/>
              </a:ext>
            </a:extLst>
          </p:cNvPr>
          <p:cNvSpPr/>
          <p:nvPr/>
        </p:nvSpPr>
        <p:spPr>
          <a:xfrm>
            <a:off x="412954" y="2100925"/>
            <a:ext cx="7737989" cy="3490452"/>
          </a:xfrm>
          <a:custGeom>
            <a:avLst/>
            <a:gdLst>
              <a:gd name="connsiteX0" fmla="*/ 3490451 w 7737989"/>
              <a:gd name="connsiteY0" fmla="*/ 0 h 3490453"/>
              <a:gd name="connsiteX1" fmla="*/ 7737989 w 7737989"/>
              <a:gd name="connsiteY1" fmla="*/ 0 h 3490453"/>
              <a:gd name="connsiteX2" fmla="*/ 7737989 w 7737989"/>
              <a:gd name="connsiteY2" fmla="*/ 1813254 h 3490453"/>
              <a:gd name="connsiteX3" fmla="*/ 7737989 w 7737989"/>
              <a:gd name="connsiteY3" fmla="*/ 1813254 h 3490453"/>
              <a:gd name="connsiteX4" fmla="*/ 7737989 w 7737989"/>
              <a:gd name="connsiteY4" fmla="*/ 3490453 h 3490453"/>
              <a:gd name="connsiteX5" fmla="*/ 6060790 w 7737989"/>
              <a:gd name="connsiteY5" fmla="*/ 3490453 h 3490453"/>
              <a:gd name="connsiteX6" fmla="*/ 6060790 w 7737989"/>
              <a:gd name="connsiteY6" fmla="*/ 3490453 h 3490453"/>
              <a:gd name="connsiteX7" fmla="*/ 0 w 7737989"/>
              <a:gd name="connsiteY7" fmla="*/ 3490453 h 349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7989" h="3490453">
                <a:moveTo>
                  <a:pt x="3490451" y="0"/>
                </a:moveTo>
                <a:lnTo>
                  <a:pt x="7737989" y="0"/>
                </a:lnTo>
                <a:lnTo>
                  <a:pt x="7737989" y="1813254"/>
                </a:lnTo>
                <a:lnTo>
                  <a:pt x="7737989" y="1813254"/>
                </a:lnTo>
                <a:lnTo>
                  <a:pt x="7737989" y="3490453"/>
                </a:lnTo>
                <a:lnTo>
                  <a:pt x="6060790" y="3490453"/>
                </a:lnTo>
                <a:lnTo>
                  <a:pt x="6060790" y="3490453"/>
                </a:lnTo>
                <a:lnTo>
                  <a:pt x="0" y="3490453"/>
                </a:lnTo>
                <a:close/>
              </a:path>
            </a:pathLst>
          </a:cu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D4A4B-1C89-9336-CCC6-E1356D24E3B3}"/>
              </a:ext>
            </a:extLst>
          </p:cNvPr>
          <p:cNvSpPr txBox="1"/>
          <p:nvPr/>
        </p:nvSpPr>
        <p:spPr>
          <a:xfrm>
            <a:off x="3881032" y="3288465"/>
            <a:ext cx="3215945" cy="105637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500" spc="-150" dirty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시간의 복잡성</a:t>
            </a:r>
            <a:r>
              <a:rPr lang="ko-KR" altLang="en-US" sz="2500" spc="-1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을 다루는 </a:t>
            </a:r>
            <a:br>
              <a:rPr lang="en-US" altLang="ko-KR" sz="2500" spc="-1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</a:br>
            <a:r>
              <a:rPr lang="ko-KR" altLang="en-US" sz="2500" spc="-1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강력한 프레임워크</a:t>
            </a:r>
            <a:endParaRPr lang="ko-KR" altLang="en-US" sz="2500" spc="-150" dirty="0">
              <a:solidFill>
                <a:prstClr val="black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DDD57C-496B-04E0-6529-391800E1C270}"/>
              </a:ext>
            </a:extLst>
          </p:cNvPr>
          <p:cNvCxnSpPr>
            <a:cxnSpLocks/>
          </p:cNvCxnSpPr>
          <p:nvPr/>
        </p:nvCxnSpPr>
        <p:spPr>
          <a:xfrm flipH="1">
            <a:off x="-29497" y="2100924"/>
            <a:ext cx="3932903" cy="39329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id="{695AB70D-8B63-E2A9-206D-916C3D92A9FE}"/>
              </a:ext>
            </a:extLst>
          </p:cNvPr>
          <p:cNvGrpSpPr/>
          <p:nvPr/>
        </p:nvGrpSpPr>
        <p:grpSpPr>
          <a:xfrm rot="5400000">
            <a:off x="7579366" y="2096430"/>
            <a:ext cx="54768" cy="569116"/>
            <a:chOff x="11737182" y="289245"/>
            <a:chExt cx="54768" cy="569116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F54FDD4-67FB-F18D-D9BC-10F2D8AD90C7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1D3ECC3A-DB69-D180-4237-B32F1CFFE192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23EE501-2DEA-1AA6-9627-6144B9603449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5DB9BF1-631A-60E4-C286-C2EF3A9C856D}"/>
              </a:ext>
            </a:extLst>
          </p:cNvPr>
          <p:cNvGrpSpPr/>
          <p:nvPr/>
        </p:nvGrpSpPr>
        <p:grpSpPr>
          <a:xfrm>
            <a:off x="0" y="4477463"/>
            <a:ext cx="8171737" cy="2380537"/>
            <a:chOff x="0" y="4477463"/>
            <a:chExt cx="8171737" cy="2380537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82809AF1-6035-AF38-1943-2D91B4F9362C}"/>
                </a:ext>
              </a:extLst>
            </p:cNvPr>
            <p:cNvSpPr/>
            <p:nvPr/>
          </p:nvSpPr>
          <p:spPr>
            <a:xfrm>
              <a:off x="0" y="5591376"/>
              <a:ext cx="8150944" cy="1266624"/>
            </a:xfrm>
            <a:custGeom>
              <a:avLst/>
              <a:gdLst>
                <a:gd name="connsiteX0" fmla="*/ 412953 w 8150944"/>
                <a:gd name="connsiteY0" fmla="*/ 0 h 1266624"/>
                <a:gd name="connsiteX1" fmla="*/ 2594578 w 8150944"/>
                <a:gd name="connsiteY1" fmla="*/ 0 h 1266624"/>
                <a:gd name="connsiteX2" fmla="*/ 5298970 w 8150944"/>
                <a:gd name="connsiteY2" fmla="*/ 0 h 1266624"/>
                <a:gd name="connsiteX3" fmla="*/ 8150944 w 8150944"/>
                <a:gd name="connsiteY3" fmla="*/ 0 h 1266624"/>
                <a:gd name="connsiteX4" fmla="*/ 8150944 w 8150944"/>
                <a:gd name="connsiteY4" fmla="*/ 398138 h 1266624"/>
                <a:gd name="connsiteX5" fmla="*/ 8150944 w 8150944"/>
                <a:gd name="connsiteY5" fmla="*/ 856308 h 1266624"/>
                <a:gd name="connsiteX6" fmla="*/ 8150944 w 8150944"/>
                <a:gd name="connsiteY6" fmla="*/ 1266624 h 1266624"/>
                <a:gd name="connsiteX7" fmla="*/ 0 w 8150944"/>
                <a:gd name="connsiteY7" fmla="*/ 1266624 h 1266624"/>
                <a:gd name="connsiteX8" fmla="*/ 0 w 8150944"/>
                <a:gd name="connsiteY8" fmla="*/ 412953 h 1266624"/>
                <a:gd name="connsiteX9" fmla="*/ 412953 w 8150944"/>
                <a:gd name="connsiteY9" fmla="*/ 0 h 126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0944" h="1266624">
                  <a:moveTo>
                    <a:pt x="412953" y="0"/>
                  </a:moveTo>
                  <a:lnTo>
                    <a:pt x="2594578" y="0"/>
                  </a:lnTo>
                  <a:lnTo>
                    <a:pt x="5298970" y="0"/>
                  </a:lnTo>
                  <a:lnTo>
                    <a:pt x="8150944" y="0"/>
                  </a:lnTo>
                  <a:lnTo>
                    <a:pt x="8150944" y="398138"/>
                  </a:lnTo>
                  <a:lnTo>
                    <a:pt x="8150944" y="856308"/>
                  </a:lnTo>
                  <a:lnTo>
                    <a:pt x="8150944" y="1266624"/>
                  </a:lnTo>
                  <a:lnTo>
                    <a:pt x="0" y="1266624"/>
                  </a:lnTo>
                  <a:lnTo>
                    <a:pt x="0" y="412953"/>
                  </a:lnTo>
                  <a:lnTo>
                    <a:pt x="4129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52B1F0E9-3E12-2ECC-0AF5-4342B2B576D5}"/>
                </a:ext>
              </a:extLst>
            </p:cNvPr>
            <p:cNvSpPr/>
            <p:nvPr/>
          </p:nvSpPr>
          <p:spPr>
            <a:xfrm flipH="1">
              <a:off x="5791200" y="4477463"/>
              <a:ext cx="2380537" cy="238053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014B330-D35E-079B-5D4A-143B6D96F5DE}"/>
              </a:ext>
            </a:extLst>
          </p:cNvPr>
          <p:cNvCxnSpPr>
            <a:cxnSpLocks/>
          </p:cNvCxnSpPr>
          <p:nvPr/>
        </p:nvCxnSpPr>
        <p:spPr>
          <a:xfrm flipH="1">
            <a:off x="5791200" y="4490163"/>
            <a:ext cx="2359742" cy="2359742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33D46573-1F06-7C73-8112-8A998E4748EC}"/>
              </a:ext>
            </a:extLst>
          </p:cNvPr>
          <p:cNvSpPr/>
          <p:nvPr/>
        </p:nvSpPr>
        <p:spPr>
          <a:xfrm>
            <a:off x="1067900" y="2691960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DB4930-8FC2-A38E-81EB-18398443A4EF}"/>
              </a:ext>
            </a:extLst>
          </p:cNvPr>
          <p:cNvSpPr txBox="1"/>
          <p:nvPr/>
        </p:nvSpPr>
        <p:spPr>
          <a:xfrm>
            <a:off x="1298281" y="4214711"/>
            <a:ext cx="1847622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1700" spc="-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Three Horizons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6B18D0-0532-448A-C9A3-98E7DA791CD3}"/>
              </a:ext>
            </a:extLst>
          </p:cNvPr>
          <p:cNvSpPr txBox="1"/>
          <p:nvPr/>
        </p:nvSpPr>
        <p:spPr>
          <a:xfrm>
            <a:off x="1500578" y="3429000"/>
            <a:ext cx="144302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buClr>
                <a:prstClr val="white"/>
              </a:buClr>
              <a:defRPr/>
            </a:pPr>
            <a:r>
              <a:rPr lang="ko-KR" altLang="en-US" sz="2800" spc="-18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  <a:t>세 가지</a:t>
            </a:r>
            <a:br>
              <a:rPr lang="en-US" altLang="ko-KR" sz="2800" spc="-18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800" spc="-18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  <a:t>지평</a:t>
            </a:r>
            <a:r>
              <a:rPr lang="en-US" altLang="ko-KR" sz="2800" spc="-18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800" spc="-18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  <a:t>모델</a:t>
            </a:r>
            <a:endParaRPr lang="en-US" altLang="ko-KR" sz="2800" spc="-18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7A52C4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20" name="그림 19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E3E5B9-78A5-CB0F-FE9A-85D250297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5012" y="2957513"/>
            <a:ext cx="614408" cy="5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7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B35F0-19F0-F41C-E7C4-0376916CB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3E947F8-A5F1-11C3-22AB-A455815F4EDA}"/>
              </a:ext>
            </a:extLst>
          </p:cNvPr>
          <p:cNvSpPr/>
          <p:nvPr/>
        </p:nvSpPr>
        <p:spPr>
          <a:xfrm>
            <a:off x="0" y="4018576"/>
            <a:ext cx="12192000" cy="2839423"/>
          </a:xfrm>
          <a:prstGeom prst="rect">
            <a:avLst/>
          </a:prstGeom>
          <a:solidFill>
            <a:srgbClr val="0B2EB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A13423-3BBE-7E4F-574F-871DF8F96654}"/>
              </a:ext>
            </a:extLst>
          </p:cNvPr>
          <p:cNvSpPr txBox="1"/>
          <p:nvPr/>
        </p:nvSpPr>
        <p:spPr>
          <a:xfrm>
            <a:off x="4227641" y="1176189"/>
            <a:ext cx="314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4000" spc="-80" dirty="0">
                <a:solidFill>
                  <a:srgbClr val="0B2EB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개의 지평선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00E4AD8-133E-8683-692E-2F4A03259F2F}"/>
              </a:ext>
            </a:extLst>
          </p:cNvPr>
          <p:cNvGrpSpPr/>
          <p:nvPr/>
        </p:nvGrpSpPr>
        <p:grpSpPr>
          <a:xfrm>
            <a:off x="498764" y="2070412"/>
            <a:ext cx="4690296" cy="1815001"/>
            <a:chOff x="498764" y="2070412"/>
            <a:chExt cx="4690296" cy="1815001"/>
          </a:xfrm>
        </p:grpSpPr>
        <p:sp>
          <p:nvSpPr>
            <p:cNvPr id="33" name="육각형 32">
              <a:extLst>
                <a:ext uri="{FF2B5EF4-FFF2-40B4-BE49-F238E27FC236}">
                  <a16:creationId xmlns:a16="http://schemas.microsoft.com/office/drawing/2014/main" id="{2FF01D16-C42C-F919-03AE-7C62124C0169}"/>
                </a:ext>
              </a:extLst>
            </p:cNvPr>
            <p:cNvSpPr/>
            <p:nvPr/>
          </p:nvSpPr>
          <p:spPr>
            <a:xfrm>
              <a:off x="3357049" y="2245862"/>
              <a:ext cx="1832011" cy="1579320"/>
            </a:xfrm>
            <a:prstGeom prst="hexagon">
              <a:avLst>
                <a:gd name="adj" fmla="val 27759"/>
                <a:gd name="vf" fmla="val 115470"/>
              </a:avLst>
            </a:prstGeom>
            <a:solidFill>
              <a:srgbClr val="0B2EB7"/>
            </a:solidFill>
            <a:ln>
              <a:noFill/>
            </a:ln>
            <a:effectLst>
              <a:outerShdw blurRad="127000" dist="127000" dir="2700000" algn="tl" rotWithShape="0">
                <a:srgbClr val="05186B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1983E5CB-BC88-A763-FEE5-B1CE0D5AB50D}"/>
                </a:ext>
              </a:extLst>
            </p:cNvPr>
            <p:cNvGrpSpPr/>
            <p:nvPr/>
          </p:nvGrpSpPr>
          <p:grpSpPr>
            <a:xfrm>
              <a:off x="3529903" y="2464626"/>
              <a:ext cx="1486304" cy="861803"/>
              <a:chOff x="3529903" y="2464626"/>
              <a:chExt cx="1486304" cy="86180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7D749-C1D0-6EA4-879A-16F23A24B327}"/>
                  </a:ext>
                </a:extLst>
              </p:cNvPr>
              <p:cNvSpPr txBox="1"/>
              <p:nvPr/>
            </p:nvSpPr>
            <p:spPr>
              <a:xfrm>
                <a:off x="3529903" y="2894772"/>
                <a:ext cx="1486304" cy="43165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lvl="0" algn="ctr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dist="127000" dir="2700000" algn="tl" rotWithShape="0">
                        <a:srgbClr val="061C72">
                          <a:alpha val="2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현재의 시스템</a:t>
                </a:r>
                <a:endParaRPr lang="en-US" altLang="ko-KR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AA1DA7F5-5974-9276-49A2-6A3EFBF2AB99}"/>
                  </a:ext>
                </a:extLst>
              </p:cNvPr>
              <p:cNvSpPr/>
              <p:nvPr/>
            </p:nvSpPr>
            <p:spPr>
              <a:xfrm>
                <a:off x="4085749" y="2464626"/>
                <a:ext cx="413511" cy="413511"/>
              </a:xfrm>
              <a:prstGeom prst="ellipse">
                <a:avLst/>
              </a:prstGeom>
              <a:solidFill>
                <a:schemeClr val="bg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150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dist="127000" dir="2700000" algn="tl" rotWithShape="0">
                        <a:srgbClr val="061C72">
                          <a:alpha val="20000"/>
                        </a:srgbClr>
                      </a:outerShdw>
                    </a:effectLst>
                    <a:latin typeface="카페24 아네모네에어" pitchFamily="2" charset="-127"/>
                    <a:ea typeface="카페24 아네모네에어" pitchFamily="2" charset="-127"/>
                  </a:rPr>
                  <a:t>H1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06755C-FD22-DE00-E543-2CC1C52542FD}"/>
                </a:ext>
              </a:extLst>
            </p:cNvPr>
            <p:cNvSpPr txBox="1"/>
            <p:nvPr/>
          </p:nvSpPr>
          <p:spPr>
            <a:xfrm>
              <a:off x="544037" y="2204568"/>
              <a:ext cx="2743252" cy="168084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marR="0" lvl="0" indent="-176213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발 아래 펼쳐진 현재의 풍경</a:t>
              </a:r>
              <a:endParaRPr lang="en-US" altLang="ko-KR" sz="16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  <a:p>
              <a:pPr marL="176213" marR="0" lvl="0" indent="-176213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[</a:t>
              </a:r>
              <a:r>
                <a:rPr lang="ko-KR" altLang="en-US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예시</a:t>
              </a:r>
              <a: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] </a:t>
              </a:r>
              <a:r>
                <a:rPr lang="ko-KR" altLang="en-US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현재의 교육 시스템</a:t>
              </a:r>
              <a: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</a:t>
              </a:r>
              <a:r>
                <a:rPr lang="ko-KR" altLang="en-US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표준화된 커리큘럼</a:t>
              </a:r>
              <a:r>
                <a:rPr lang="en-US" altLang="ko-KR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br>
                <a:rPr lang="en-US" altLang="ko-KR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</a:br>
              <a:r>
                <a:rPr lang="ko-KR" altLang="en-US" sz="1600" dirty="0" err="1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일방향</a:t>
              </a:r>
              <a:r>
                <a:rPr lang="ko-KR" altLang="en-US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 강의</a:t>
              </a:r>
              <a:r>
                <a:rPr lang="en-US" altLang="ko-KR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시험 중심 평가가 여전히 지배적</a:t>
              </a:r>
              <a:endParaRPr lang="en-US" altLang="ko-KR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15F71288-CEC5-3241-4DB4-7DECDF5B9C9F}"/>
                </a:ext>
              </a:extLst>
            </p:cNvPr>
            <p:cNvGrpSpPr/>
            <p:nvPr/>
          </p:nvGrpSpPr>
          <p:grpSpPr>
            <a:xfrm>
              <a:off x="498764" y="2070412"/>
              <a:ext cx="3296949" cy="602306"/>
              <a:chOff x="-1271493" y="2536723"/>
              <a:chExt cx="5257763" cy="960519"/>
            </a:xfrm>
          </p:grpSpPr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4B9D8057-58C4-AC12-8AA2-E3A074399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1123" y="2536723"/>
                <a:ext cx="535147" cy="960519"/>
              </a:xfrm>
              <a:prstGeom prst="line">
                <a:avLst/>
              </a:prstGeom>
              <a:ln w="6350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A45766DD-D2A2-274A-8074-8DB5F39610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1271493" y="2543279"/>
                <a:ext cx="4722616" cy="0"/>
              </a:xfrm>
              <a:prstGeom prst="line">
                <a:avLst/>
              </a:prstGeom>
              <a:ln w="6350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EB50097B-DC42-4E15-023A-7710224DFF75}"/>
              </a:ext>
            </a:extLst>
          </p:cNvPr>
          <p:cNvGrpSpPr/>
          <p:nvPr/>
        </p:nvGrpSpPr>
        <p:grpSpPr>
          <a:xfrm>
            <a:off x="6459934" y="2070412"/>
            <a:ext cx="5315408" cy="2110466"/>
            <a:chOff x="6459934" y="2070412"/>
            <a:chExt cx="5315408" cy="2110466"/>
          </a:xfrm>
        </p:grpSpPr>
        <p:sp>
          <p:nvSpPr>
            <p:cNvPr id="39" name="육각형 38">
              <a:extLst>
                <a:ext uri="{FF2B5EF4-FFF2-40B4-BE49-F238E27FC236}">
                  <a16:creationId xmlns:a16="http://schemas.microsoft.com/office/drawing/2014/main" id="{1AD281BA-A06D-5B40-3098-97E8FBF20A4F}"/>
                </a:ext>
              </a:extLst>
            </p:cNvPr>
            <p:cNvSpPr/>
            <p:nvPr/>
          </p:nvSpPr>
          <p:spPr>
            <a:xfrm>
              <a:off x="6459934" y="2245862"/>
              <a:ext cx="1832011" cy="1579320"/>
            </a:xfrm>
            <a:prstGeom prst="hexagon">
              <a:avLst>
                <a:gd name="adj" fmla="val 27759"/>
                <a:gd name="vf" fmla="val 115470"/>
              </a:avLst>
            </a:prstGeom>
            <a:solidFill>
              <a:srgbClr val="9A5CC8"/>
            </a:solidFill>
            <a:ln>
              <a:noFill/>
            </a:ln>
            <a:effectLst>
              <a:outerShdw blurRad="127000" dist="127000" dir="2700000" algn="tl" rotWithShape="0">
                <a:srgbClr val="05186B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9FB1CD17-93BE-06C9-E475-9E8814F72077}"/>
                </a:ext>
              </a:extLst>
            </p:cNvPr>
            <p:cNvGrpSpPr/>
            <p:nvPr/>
          </p:nvGrpSpPr>
          <p:grpSpPr>
            <a:xfrm>
              <a:off x="6629437" y="2464626"/>
              <a:ext cx="1497527" cy="861803"/>
              <a:chOff x="6629437" y="2464626"/>
              <a:chExt cx="1497527" cy="86180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E1B5E5-6623-4E07-36B2-10210276C50B}"/>
                  </a:ext>
                </a:extLst>
              </p:cNvPr>
              <p:cNvSpPr txBox="1"/>
              <p:nvPr/>
            </p:nvSpPr>
            <p:spPr>
              <a:xfrm>
                <a:off x="6629437" y="2894772"/>
                <a:ext cx="1497527" cy="43165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lvl="0" algn="ctr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dist="127000" dir="2700000" algn="tl" rotWithShape="0">
                        <a:srgbClr val="061C72">
                          <a:alpha val="2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이상적인 미래</a:t>
                </a:r>
                <a:endParaRPr lang="en-US" altLang="ko-KR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6FC1A746-B0B5-0BAC-565E-65C04D8E7FB7}"/>
                  </a:ext>
                </a:extLst>
              </p:cNvPr>
              <p:cNvSpPr/>
              <p:nvPr/>
            </p:nvSpPr>
            <p:spPr>
              <a:xfrm>
                <a:off x="7188634" y="2464626"/>
                <a:ext cx="413511" cy="413511"/>
              </a:xfrm>
              <a:prstGeom prst="ellipse">
                <a:avLst/>
              </a:prstGeom>
              <a:solidFill>
                <a:schemeClr val="bg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150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dist="127000" dir="2700000" algn="tl" rotWithShape="0">
                        <a:srgbClr val="061C72">
                          <a:alpha val="20000"/>
                        </a:srgbClr>
                      </a:outerShdw>
                    </a:effectLst>
                    <a:latin typeface="카페24 아네모네에어" pitchFamily="2" charset="-127"/>
                    <a:ea typeface="카페24 아네모네에어" pitchFamily="2" charset="-127"/>
                  </a:rPr>
                  <a:t>H3</a:t>
                </a:r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44F2B00B-85A3-2871-E5C5-57AF5EB84355}"/>
                </a:ext>
              </a:extLst>
            </p:cNvPr>
            <p:cNvGrpSpPr/>
            <p:nvPr/>
          </p:nvGrpSpPr>
          <p:grpSpPr>
            <a:xfrm flipH="1">
              <a:off x="8068403" y="2070412"/>
              <a:ext cx="3507070" cy="602306"/>
              <a:chOff x="-940613" y="2536723"/>
              <a:chExt cx="4926883" cy="960519"/>
            </a:xfrm>
          </p:grpSpPr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D37E45B5-5059-DE10-DF79-5C090C4BF9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1123" y="2536723"/>
                <a:ext cx="535147" cy="960519"/>
              </a:xfrm>
              <a:prstGeom prst="line">
                <a:avLst/>
              </a:prstGeom>
              <a:ln w="6350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95A6D93A-EA8A-D132-346F-D488DBB940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940613" y="2543279"/>
                <a:ext cx="4391736" cy="0"/>
              </a:xfrm>
              <a:prstGeom prst="line">
                <a:avLst/>
              </a:prstGeom>
              <a:ln w="6350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9748F1D-F1D2-62A0-765E-265DB05EC360}"/>
                </a:ext>
              </a:extLst>
            </p:cNvPr>
            <p:cNvSpPr txBox="1"/>
            <p:nvPr/>
          </p:nvSpPr>
          <p:spPr>
            <a:xfrm>
              <a:off x="8649202" y="2204568"/>
              <a:ext cx="3126140" cy="197631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lnSpc>
                  <a:spcPct val="120000"/>
                </a:lnSpc>
                <a:spcAft>
                  <a:spcPts val="10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세부 모습은 잘 보이지 않지만</a:t>
              </a:r>
              <a: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, </a:t>
              </a:r>
              <a:r>
                <a:rPr lang="ko-KR" altLang="en-US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그 방향과 가능성 파악 가능</a:t>
              </a:r>
              <a:endParaRPr lang="en-US" altLang="ko-KR" sz="16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  <a:p>
              <a:pPr marL="176213" lvl="0" indent="-176213" latinLnBrk="0">
                <a:lnSpc>
                  <a:spcPct val="120000"/>
                </a:lnSpc>
                <a:spcAft>
                  <a:spcPts val="10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[</a:t>
              </a:r>
              <a:r>
                <a:rPr lang="ko-KR" altLang="en-US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예시</a:t>
              </a:r>
              <a: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]</a:t>
              </a:r>
              <a:r>
                <a:rPr lang="ko-KR" altLang="en-US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미래의 교육 시스템</a:t>
              </a:r>
              <a: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</a:t>
              </a:r>
              <a:b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</a:br>
              <a:r>
                <a:rPr lang="ko-KR" altLang="en-US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개인 맞춤형 학습</a:t>
              </a:r>
              <a:r>
                <a:rPr lang="en-US" altLang="ko-KR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AI </a:t>
              </a:r>
              <a:r>
                <a:rPr lang="ko-KR" altLang="en-US" sz="1600" dirty="0" err="1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튜터</a:t>
              </a:r>
              <a:r>
                <a:rPr lang="en-US" altLang="ko-KR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프로젝트 기반 평가</a:t>
              </a:r>
              <a:r>
                <a:rPr lang="en-US" altLang="ko-KR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br>
                <a:rPr lang="en-US" altLang="ko-KR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</a:br>
              <a:r>
                <a:rPr lang="ko-KR" altLang="en-US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평생 학습 생태계</a:t>
              </a:r>
              <a:endParaRPr lang="en-US" altLang="ko-KR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DC7FBF76-47E5-E81C-9BAF-8CC9E471CC4A}"/>
              </a:ext>
            </a:extLst>
          </p:cNvPr>
          <p:cNvGrpSpPr/>
          <p:nvPr/>
        </p:nvGrpSpPr>
        <p:grpSpPr>
          <a:xfrm>
            <a:off x="4922516" y="3110310"/>
            <a:ext cx="6082034" cy="3055241"/>
            <a:chOff x="4922516" y="3110310"/>
            <a:chExt cx="6082034" cy="3055241"/>
          </a:xfrm>
        </p:grpSpPr>
        <p:sp>
          <p:nvSpPr>
            <p:cNvPr id="36" name="육각형 35">
              <a:extLst>
                <a:ext uri="{FF2B5EF4-FFF2-40B4-BE49-F238E27FC236}">
                  <a16:creationId xmlns:a16="http://schemas.microsoft.com/office/drawing/2014/main" id="{8D442C3A-15D3-F675-B185-ACCEBBFDED55}"/>
                </a:ext>
              </a:extLst>
            </p:cNvPr>
            <p:cNvSpPr/>
            <p:nvPr/>
          </p:nvSpPr>
          <p:spPr>
            <a:xfrm>
              <a:off x="4922516" y="3110310"/>
              <a:ext cx="1832011" cy="1579320"/>
            </a:xfrm>
            <a:prstGeom prst="hexagon">
              <a:avLst>
                <a:gd name="adj" fmla="val 27759"/>
                <a:gd name="vf" fmla="val 115470"/>
              </a:avLst>
            </a:prstGeom>
            <a:solidFill>
              <a:srgbClr val="644BC2"/>
            </a:solidFill>
            <a:ln>
              <a:noFill/>
            </a:ln>
            <a:effectLst>
              <a:outerShdw blurRad="127000" dist="127000" dir="2700000" algn="tl" rotWithShape="0">
                <a:srgbClr val="05186B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98025B4D-89EA-97F5-15B0-80A04EE11A51}"/>
                </a:ext>
              </a:extLst>
            </p:cNvPr>
            <p:cNvGrpSpPr/>
            <p:nvPr/>
          </p:nvGrpSpPr>
          <p:grpSpPr>
            <a:xfrm>
              <a:off x="5109170" y="3329074"/>
              <a:ext cx="1458703" cy="860845"/>
              <a:chOff x="5109170" y="3329074"/>
              <a:chExt cx="1458703" cy="860845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E5A788-6144-809F-0212-5509E62432A9}"/>
                  </a:ext>
                </a:extLst>
              </p:cNvPr>
              <p:cNvSpPr txBox="1"/>
              <p:nvPr/>
            </p:nvSpPr>
            <p:spPr>
              <a:xfrm>
                <a:off x="5109170" y="3760178"/>
                <a:ext cx="1458703" cy="42974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dist="127000" dir="2700000" algn="tl" rotWithShape="0">
                        <a:srgbClr val="061C72">
                          <a:alpha val="2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전환 공간</a:t>
                </a:r>
                <a:endParaRPr lang="en-US" altLang="ko-KR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5A4CB401-74B6-6028-7CA3-CD68CE76710A}"/>
                  </a:ext>
                </a:extLst>
              </p:cNvPr>
              <p:cNvSpPr/>
              <p:nvPr/>
            </p:nvSpPr>
            <p:spPr>
              <a:xfrm>
                <a:off x="5651217" y="3329074"/>
                <a:ext cx="413511" cy="413511"/>
              </a:xfrm>
              <a:prstGeom prst="ellipse">
                <a:avLst/>
              </a:prstGeom>
              <a:solidFill>
                <a:schemeClr val="bg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150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27000" dist="127000" dir="2700000" algn="tl" rotWithShape="0">
                        <a:srgbClr val="061C72">
                          <a:alpha val="20000"/>
                        </a:srgbClr>
                      </a:outerShdw>
                    </a:effectLst>
                    <a:latin typeface="카페24 아네모네에어" pitchFamily="2" charset="-127"/>
                    <a:ea typeface="카페24 아네모네에어" pitchFamily="2" charset="-127"/>
                  </a:rPr>
                  <a:t>H2</a:t>
                </a:r>
                <a:endParaRPr lang="ko-KR" altLang="en-US" sz="15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에어" pitchFamily="2" charset="-127"/>
                  <a:ea typeface="카페24 아네모네에어" pitchFamily="2" charset="-127"/>
                </a:endParaRPr>
              </a:p>
            </p:txBody>
          </p:sp>
        </p:grp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2AFBD358-89AC-EEE5-4DEA-41964AFF8E86}"/>
                </a:ext>
              </a:extLst>
            </p:cNvPr>
            <p:cNvCxnSpPr>
              <a:cxnSpLocks/>
            </p:cNvCxnSpPr>
            <p:nvPr/>
          </p:nvCxnSpPr>
          <p:spPr>
            <a:xfrm>
              <a:off x="5359769" y="4689630"/>
              <a:ext cx="216686" cy="367279"/>
            </a:xfrm>
            <a:prstGeom prst="line">
              <a:avLst/>
            </a:prstGeom>
            <a:ln w="6350"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192855-CDD2-99FA-7F4B-2B18DAA5DD19}"/>
                </a:ext>
              </a:extLst>
            </p:cNvPr>
            <p:cNvSpPr txBox="1"/>
            <p:nvPr/>
          </p:nvSpPr>
          <p:spPr>
            <a:xfrm>
              <a:off x="5515616" y="5075637"/>
              <a:ext cx="5488934" cy="108991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marR="0" lvl="0" indent="-176213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혁신과 실험이 일어나는 공간</a:t>
              </a:r>
              <a:endParaRPr lang="en-US" altLang="ko-KR" sz="16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  <a:p>
              <a:pPr marL="176213" marR="0" lvl="0" indent="-176213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[</a:t>
              </a:r>
              <a:r>
                <a:rPr lang="ko-KR" altLang="en-US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예시</a:t>
              </a:r>
              <a: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]</a:t>
              </a:r>
              <a:r>
                <a:rPr lang="ko-KR" altLang="en-US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중간의 교육 시스템</a:t>
              </a:r>
              <a: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</a:t>
              </a:r>
              <a:br>
                <a:rPr lang="en-US" altLang="ko-KR" sz="1600" dirty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</a:br>
              <a:r>
                <a:rPr lang="ko-KR" altLang="en-US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온라인 교육 플랫폼</a:t>
              </a:r>
              <a:r>
                <a:rPr lang="en-US" altLang="ko-KR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플립 러닝</a:t>
              </a:r>
              <a:r>
                <a:rPr lang="en-US" altLang="ko-KR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6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역량 기반 평가 같은 시도</a:t>
              </a:r>
              <a:endParaRPr lang="en-US" altLang="ko-KR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3BE3BFF1-8971-D673-9924-6B7424D998F2}"/>
                </a:ext>
              </a:extLst>
            </p:cNvPr>
            <p:cNvCxnSpPr>
              <a:cxnSpLocks/>
            </p:cNvCxnSpPr>
            <p:nvPr/>
          </p:nvCxnSpPr>
          <p:spPr>
            <a:xfrm>
              <a:off x="5576455" y="5056909"/>
              <a:ext cx="2682413" cy="0"/>
            </a:xfrm>
            <a:prstGeom prst="line">
              <a:avLst/>
            </a:prstGeom>
            <a:ln w="6350"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002DD0-CC18-B28C-385C-B0D9E48BD1DF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</p:spTree>
    <p:extLst>
      <p:ext uri="{BB962C8B-B14F-4D97-AF65-F5344CB8AC3E}">
        <p14:creationId xmlns:p14="http://schemas.microsoft.com/office/powerpoint/2010/main" val="6789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3C0A7-4906-6691-55C4-7DF8667CE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>
            <a:extLst>
              <a:ext uri="{FF2B5EF4-FFF2-40B4-BE49-F238E27FC236}">
                <a16:creationId xmlns:a16="http://schemas.microsoft.com/office/drawing/2014/main" id="{F36B19F9-8A35-D78C-0F1B-4B3F7D993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9" b="7009"/>
          <a:stretch/>
        </p:blipFill>
        <p:spPr>
          <a:xfrm>
            <a:off x="-10137" y="0"/>
            <a:ext cx="12212274" cy="6858000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3038A576-488A-F2B2-1708-D78CB392E99C}"/>
              </a:ext>
            </a:extLst>
          </p:cNvPr>
          <p:cNvSpPr/>
          <p:nvPr/>
        </p:nvSpPr>
        <p:spPr>
          <a:xfrm>
            <a:off x="1013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7000">
                <a:schemeClr val="tx1">
                  <a:alpha val="6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1A76EA-5160-D254-8EB0-B36D684F7BA6}"/>
              </a:ext>
            </a:extLst>
          </p:cNvPr>
          <p:cNvSpPr txBox="1"/>
          <p:nvPr/>
        </p:nvSpPr>
        <p:spPr>
          <a:xfrm>
            <a:off x="-86845" y="2661377"/>
            <a:ext cx="12268708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  <a:t>세 지평이 순차적으로 </a:t>
            </a:r>
            <a:br>
              <a:rPr kumimoji="0" lang="en-US" altLang="ko-KR" sz="3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</a:br>
            <a:r>
              <a:rPr kumimoji="0" lang="ko-KR" altLang="en-US" sz="3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  <a:t>나타나는 것이 아니라 </a:t>
            </a:r>
            <a:r>
              <a:rPr kumimoji="0" lang="ko-KR" altLang="en-US" sz="3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  <a:t>동시에 존재</a:t>
            </a:r>
            <a:r>
              <a:rPr lang="ko-KR" altLang="en-US" sz="3600" spc="-8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prstClr val="white"/>
                </a:solidFill>
                <a:latin typeface="카페24 아네모네" pitchFamily="2" charset="-127"/>
                <a:ea typeface="카페24 아네모네" pitchFamily="2" charset="-127"/>
              </a:rPr>
              <a:t>한다는 것</a:t>
            </a:r>
            <a:r>
              <a:rPr lang="en-US" altLang="ko-KR" sz="3600" spc="-8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prstClr val="white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kumimoji="0" lang="en-US" altLang="ko-KR" sz="3600" b="0" i="0" u="none" strike="noStrike" kern="1200" cap="none" spc="-80" normalizeH="0" baseline="0" noProof="0" dirty="0">
              <a:ln>
                <a:solidFill>
                  <a:srgbClr val="156082">
                    <a:alpha val="0"/>
                  </a:srgbClr>
                </a:solidFill>
              </a:ln>
              <a:solidFill>
                <a:srgbClr val="FFFF00"/>
              </a:solidFill>
              <a:effectLst/>
              <a:uLnTx/>
              <a:uFillTx/>
              <a:latin typeface="카페24 아네모네" pitchFamily="2" charset="-127"/>
              <a:ea typeface="카페24 아네모네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77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51EB8-4764-6B10-879A-CDDA4C1FF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A06D403-D001-AC6D-E5AE-16C5A7EC36C9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3EDB0-720F-DCF9-B3D1-1BBA2A5BCD05}"/>
              </a:ext>
            </a:extLst>
          </p:cNvPr>
          <p:cNvSpPr txBox="1"/>
          <p:nvPr/>
        </p:nvSpPr>
        <p:spPr>
          <a:xfrm>
            <a:off x="1134095" y="1593928"/>
            <a:ext cx="2342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지평들 간의 역동성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CE70302-1565-1575-F599-B028EB0825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7B7BA029-8C0F-3693-C848-F969E5405177}"/>
              </a:ext>
            </a:extLst>
          </p:cNvPr>
          <p:cNvGrpSpPr/>
          <p:nvPr/>
        </p:nvGrpSpPr>
        <p:grpSpPr>
          <a:xfrm>
            <a:off x="1232829" y="2370823"/>
            <a:ext cx="8146698" cy="1414671"/>
            <a:chOff x="1232829" y="2370823"/>
            <a:chExt cx="8146698" cy="1414671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F88EBE5C-0976-3E9C-F58B-E81C9CCD55D4}"/>
                </a:ext>
              </a:extLst>
            </p:cNvPr>
            <p:cNvGrpSpPr/>
            <p:nvPr/>
          </p:nvGrpSpPr>
          <p:grpSpPr>
            <a:xfrm>
              <a:off x="1232829" y="2370823"/>
              <a:ext cx="7229215" cy="469359"/>
              <a:chOff x="3965516" y="2790917"/>
              <a:chExt cx="7229215" cy="46935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FCEBE7-72A1-EC10-4BFD-63F8EB9C408C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91250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H1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87A40F9B-9309-8DC4-6443-08D4ABE5B853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1" name="원호 20">
                  <a:extLst>
                    <a:ext uri="{FF2B5EF4-FFF2-40B4-BE49-F238E27FC236}">
                      <a16:creationId xmlns:a16="http://schemas.microsoft.com/office/drawing/2014/main" id="{5D51E1D4-F869-90FF-49EA-7BFD8A424407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1F56FA65-3602-1F62-2DE0-06193FE11AEE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9DC681-0B79-5612-DC12-A0DDF8233B00}"/>
                </a:ext>
              </a:extLst>
            </p:cNvPr>
            <p:cNvSpPr txBox="1"/>
            <p:nvPr/>
          </p:nvSpPr>
          <p:spPr>
            <a:xfrm>
              <a:off x="1549535" y="2923720"/>
              <a:ext cx="7829992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기득권과 관성의 힘으로 자신을 유지하려 노력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석유 산업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자동차 제조업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도로 인프라에 대한 막대한 투자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변화 저지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C0B6B81-A8A3-D0C1-C27E-7F4DBFD892EF}"/>
              </a:ext>
            </a:extLst>
          </p:cNvPr>
          <p:cNvGrpSpPr/>
          <p:nvPr/>
        </p:nvGrpSpPr>
        <p:grpSpPr>
          <a:xfrm>
            <a:off x="1232829" y="3849401"/>
            <a:ext cx="8146698" cy="953007"/>
            <a:chOff x="1232829" y="2370823"/>
            <a:chExt cx="8146698" cy="953007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43552B78-A90B-A507-5D91-6A3CE3D5EC9B}"/>
                </a:ext>
              </a:extLst>
            </p:cNvPr>
            <p:cNvGrpSpPr/>
            <p:nvPr/>
          </p:nvGrpSpPr>
          <p:grpSpPr>
            <a:xfrm>
              <a:off x="1232829" y="2370823"/>
              <a:ext cx="7229215" cy="469359"/>
              <a:chOff x="3965516" y="2790917"/>
              <a:chExt cx="7229215" cy="46935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DE1E22-38FB-D6A2-846A-CD4758212863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91250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H3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2E93581-7B96-026E-622F-F3B04212C46B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30" name="원호 29">
                  <a:extLst>
                    <a:ext uri="{FF2B5EF4-FFF2-40B4-BE49-F238E27FC236}">
                      <a16:creationId xmlns:a16="http://schemas.microsoft.com/office/drawing/2014/main" id="{5A7F6F8B-F7DB-A00E-BAD8-9AD629755F7A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6D160BB2-4137-B925-CDEF-6ADDF576104B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14582D-6DCB-15E8-2FCD-1A1D0004EE61}"/>
                </a:ext>
              </a:extLst>
            </p:cNvPr>
            <p:cNvSpPr txBox="1"/>
            <p:nvPr/>
          </p:nvSpPr>
          <p:spPr>
            <a:xfrm>
              <a:off x="1549535" y="2923720"/>
              <a:ext cx="7829992" cy="40011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이상과 비전의 힘으로 사람들을 끌어당기지만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불확실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51F40AF-D478-7A8B-7D66-0D5ACD9292C6}"/>
              </a:ext>
            </a:extLst>
          </p:cNvPr>
          <p:cNvGrpSpPr/>
          <p:nvPr/>
        </p:nvGrpSpPr>
        <p:grpSpPr>
          <a:xfrm>
            <a:off x="1232829" y="4895419"/>
            <a:ext cx="8146698" cy="953007"/>
            <a:chOff x="1232829" y="2370823"/>
            <a:chExt cx="8146698" cy="953007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3852E377-ECFF-205D-9A20-20B50D962120}"/>
                </a:ext>
              </a:extLst>
            </p:cNvPr>
            <p:cNvGrpSpPr/>
            <p:nvPr/>
          </p:nvGrpSpPr>
          <p:grpSpPr>
            <a:xfrm>
              <a:off x="1232829" y="2370823"/>
              <a:ext cx="7229215" cy="469359"/>
              <a:chOff x="3965516" y="2790917"/>
              <a:chExt cx="7229215" cy="46935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DC9705-AD26-285D-8504-C884924240D4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91250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H2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BEFC4465-2122-5C10-1208-86E33F1B7436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37" name="원호 36">
                  <a:extLst>
                    <a:ext uri="{FF2B5EF4-FFF2-40B4-BE49-F238E27FC236}">
                      <a16:creationId xmlns:a16="http://schemas.microsoft.com/office/drawing/2014/main" id="{14BCE271-BA52-EC87-E5B5-F4895CA623BE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64289021-FE75-3750-D16E-C9576D627244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C935E0-AA42-B730-1C37-AA512470E484}"/>
                </a:ext>
              </a:extLst>
            </p:cNvPr>
            <p:cNvSpPr txBox="1"/>
            <p:nvPr/>
          </p:nvSpPr>
          <p:spPr>
            <a:xfrm>
              <a:off x="1549535" y="2923720"/>
              <a:ext cx="7829992" cy="40011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둘 사이에서 갈등하고 조정하며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실질적인 전환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만듦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4736908-FFC5-4DAB-8509-2C81CF041D2F}"/>
              </a:ext>
            </a:extLst>
          </p:cNvPr>
          <p:cNvGrpSpPr/>
          <p:nvPr/>
        </p:nvGrpSpPr>
        <p:grpSpPr>
          <a:xfrm>
            <a:off x="8269046" y="3726446"/>
            <a:ext cx="3846753" cy="3083119"/>
            <a:chOff x="8269046" y="3726446"/>
            <a:chExt cx="3846753" cy="3083119"/>
          </a:xfrm>
        </p:grpSpPr>
        <p:pic>
          <p:nvPicPr>
            <p:cNvPr id="42" name="그림 41" descr="의류, 소년, 인간의 얼굴, 만화 영화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C71CB0E-F7EA-8188-BA25-194E663D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176EA"/>
                </a:clrFrom>
                <a:clrTo>
                  <a:srgbClr val="0176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17" b="14721"/>
            <a:stretch>
              <a:fillRect/>
            </a:stretch>
          </p:blipFill>
          <p:spPr>
            <a:xfrm>
              <a:off x="8269046" y="3726446"/>
              <a:ext cx="3846753" cy="308311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D897146-C067-4C74-E99E-BCA71A9E0A2B}"/>
                </a:ext>
              </a:extLst>
            </p:cNvPr>
            <p:cNvSpPr txBox="1"/>
            <p:nvPr/>
          </p:nvSpPr>
          <p:spPr>
            <a:xfrm>
              <a:off x="9190513" y="4864471"/>
              <a:ext cx="20266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sz="3200" spc="-8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COVID-19</a:t>
              </a:r>
              <a:endParaRPr lang="ko-KR" altLang="en-US" sz="3200" spc="-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EFCF963-B2B0-098E-D626-830699417D52}"/>
              </a:ext>
            </a:extLst>
          </p:cNvPr>
          <p:cNvSpPr txBox="1"/>
          <p:nvPr/>
        </p:nvSpPr>
        <p:spPr>
          <a:xfrm rot="308473" flipH="1">
            <a:off x="9103833" y="3372705"/>
            <a:ext cx="270363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전환</a:t>
            </a:r>
            <a:r>
              <a:rPr lang="en-US" altLang="ko-KR" sz="16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(Transition)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의 본질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49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DDD10-4406-B1E4-2660-32ECEE34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B556B9A-47B1-8CAC-CC01-6E245954FA3C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8DCA5-38CC-5802-7AEE-0F3C1E1F0EEF}"/>
              </a:ext>
            </a:extLst>
          </p:cNvPr>
          <p:cNvSpPr txBox="1"/>
          <p:nvPr/>
        </p:nvSpPr>
        <p:spPr>
          <a:xfrm>
            <a:off x="1134095" y="1593928"/>
            <a:ext cx="46253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모델이 주는 중요한 메시지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575907-74BA-E272-BCB0-E003C2EFCD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F9D514-B46B-6457-9C74-3DF1CF6348A9}"/>
              </a:ext>
            </a:extLst>
          </p:cNvPr>
          <p:cNvSpPr txBox="1"/>
          <p:nvPr/>
        </p:nvSpPr>
        <p:spPr>
          <a:xfrm flipH="1">
            <a:off x="2910815" y="5131229"/>
            <a:ext cx="617286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미래는 갑자기 도래하는 것이 아니다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34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4CAD5-403D-E7CA-B38D-DC9E69A7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BA9250A-5589-1AB3-C161-A74312EBE7A8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56FCF-84A6-BE8E-F24B-15CB7A62B225}"/>
              </a:ext>
            </a:extLst>
          </p:cNvPr>
          <p:cNvSpPr txBox="1"/>
          <p:nvPr/>
        </p:nvSpPr>
        <p:spPr>
          <a:xfrm>
            <a:off x="1134095" y="1593928"/>
            <a:ext cx="29908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H1 -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현재 시스템의 분석 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D29B3D6-222F-F1EB-8CA2-C4D230FD06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A3DE347-C207-8D7A-C1CB-58C513E6F9C4}"/>
              </a:ext>
            </a:extLst>
          </p:cNvPr>
          <p:cNvGrpSpPr/>
          <p:nvPr/>
        </p:nvGrpSpPr>
        <p:grpSpPr>
          <a:xfrm>
            <a:off x="1516847" y="3197270"/>
            <a:ext cx="7458993" cy="463460"/>
            <a:chOff x="3965516" y="2790917"/>
            <a:chExt cx="7458993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284EF4-3066-C7C2-3A6F-870735C17841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지배적임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9DD657-4BBA-98B0-FF6E-03CF44100CA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956D9F42-CE23-C6C9-5F4D-ED30A6710CA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3F45ECF5-5F7C-5664-7AD7-188F0B254A3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5DE147B-A08A-69A1-9629-FDF17C353A97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200F4C-7593-101C-1FF0-73EDC482768B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세 가지 핵심 특징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60AF46F-9E9A-AEB1-F943-042D3777E007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3D1655B4-1BCE-8B48-A63F-F1A2DD91BD21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E2C1F601-51CA-30BF-8EEC-D74B05121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ED8543D-87D7-E6B4-CAAC-CA36E888B4A1}"/>
              </a:ext>
            </a:extLst>
          </p:cNvPr>
          <p:cNvGrpSpPr/>
          <p:nvPr/>
        </p:nvGrpSpPr>
        <p:grpSpPr>
          <a:xfrm>
            <a:off x="1516847" y="3788426"/>
            <a:ext cx="7458993" cy="463460"/>
            <a:chOff x="3965516" y="2790917"/>
            <a:chExt cx="7458993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8AFF00-2C15-9007-3F68-651758F59BF8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나름대로 최적화되어 있음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3065A0F-ABBF-923F-0D95-A3E61A7A7C0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2DF052E6-6607-B83D-1533-4E9F89A818F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822900FC-09ED-A45C-9F01-7719D34F1D2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8E4E12D-1439-F09A-E231-3A58040EDF17}"/>
              </a:ext>
            </a:extLst>
          </p:cNvPr>
          <p:cNvGrpSpPr/>
          <p:nvPr/>
        </p:nvGrpSpPr>
        <p:grpSpPr>
          <a:xfrm>
            <a:off x="1516847" y="4402855"/>
            <a:ext cx="7458993" cy="463460"/>
            <a:chOff x="3965516" y="2790917"/>
            <a:chExt cx="7458993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44CA6A-86A2-EA10-D3B7-F0074700257A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한계에 도달하고 있음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6466DD75-BF21-CDC5-F752-2F7FC243308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AE0AD53F-B7AC-AD6A-30FB-D038207DAC9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3BB73716-C239-BF95-A009-9FAB6DF549F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2DC618-9229-978B-063D-4E67DE8DEE05}"/>
              </a:ext>
            </a:extLst>
          </p:cNvPr>
          <p:cNvSpPr txBox="1"/>
          <p:nvPr/>
        </p:nvSpPr>
        <p:spPr>
          <a:xfrm rot="20979103" flipH="1">
            <a:off x="3749051" y="4787974"/>
            <a:ext cx="270363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관점의 전환 필요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1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1F857-67A7-4C46-C8A5-D33994A6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4AEB57C-9831-564E-0B23-2366F9058D47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44E80-B885-681A-2F93-B92A7314EA2E}"/>
              </a:ext>
            </a:extLst>
          </p:cNvPr>
          <p:cNvSpPr txBox="1"/>
          <p:nvPr/>
        </p:nvSpPr>
        <p:spPr>
          <a:xfrm>
            <a:off x="1134095" y="1593928"/>
            <a:ext cx="29908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H1 -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현재 시스템의 분석 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E0A97A8-E593-80A4-EEFE-78C64747E6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8F0C637D-9F44-0707-8D3E-50DF5727D0FB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AF92E-7B16-E029-95CF-441616CE4D3A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H1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 분석 시 필수 질문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C7A78AB-440C-A31C-A57E-4EB5D2D0A7CB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C172E2FC-5277-CADD-06C6-3B755230D19C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9E7740F-C461-09FA-8AFD-560B5AB80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8624D62-2A04-4E9E-A0E1-207FDAED9122}"/>
              </a:ext>
            </a:extLst>
          </p:cNvPr>
          <p:cNvGrpSpPr/>
          <p:nvPr/>
        </p:nvGrpSpPr>
        <p:grpSpPr>
          <a:xfrm>
            <a:off x="1429841" y="3141656"/>
            <a:ext cx="7163677" cy="571286"/>
            <a:chOff x="1013127" y="1841927"/>
            <a:chExt cx="7163677" cy="5712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90B6E7-B428-C47E-FFBA-C93E7C9A25C0}"/>
                </a:ext>
              </a:extLst>
            </p:cNvPr>
            <p:cNvSpPr txBox="1"/>
            <p:nvPr/>
          </p:nvSpPr>
          <p:spPr>
            <a:xfrm>
              <a:off x="1013127" y="1841927"/>
              <a:ext cx="716367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무엇이 이 시스템을 유지시키는가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?(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유지요인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0DE1A84F-BCA6-67F2-89D8-F12179D75BB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BC1C2EF-C5CA-12B5-FECC-87EF50BD9722}"/>
              </a:ext>
            </a:extLst>
          </p:cNvPr>
          <p:cNvGrpSpPr/>
          <p:nvPr/>
        </p:nvGrpSpPr>
        <p:grpSpPr>
          <a:xfrm>
            <a:off x="1429841" y="3945219"/>
            <a:ext cx="7163677" cy="571286"/>
            <a:chOff x="1013127" y="1841927"/>
            <a:chExt cx="7163677" cy="5712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912D79-378B-9FBC-B7E6-DE2549BED8BE}"/>
                </a:ext>
              </a:extLst>
            </p:cNvPr>
            <p:cNvSpPr txBox="1"/>
            <p:nvPr/>
          </p:nvSpPr>
          <p:spPr>
            <a:xfrm>
              <a:off x="1013127" y="1841927"/>
              <a:ext cx="716367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어떤 균열이 보이는가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?(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균열지점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3890DBC-0D93-5583-6834-18255AC18217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9F3D89E-3316-662B-FC80-D5C552A01EB9}"/>
              </a:ext>
            </a:extLst>
          </p:cNvPr>
          <p:cNvGrpSpPr/>
          <p:nvPr/>
        </p:nvGrpSpPr>
        <p:grpSpPr>
          <a:xfrm>
            <a:off x="1429841" y="4800463"/>
            <a:ext cx="7163677" cy="571286"/>
            <a:chOff x="1013127" y="1841927"/>
            <a:chExt cx="7163677" cy="5712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03E4DA-01AD-28D3-EC4B-43BFB17E1A85}"/>
                </a:ext>
              </a:extLst>
            </p:cNvPr>
            <p:cNvSpPr txBox="1"/>
            <p:nvPr/>
          </p:nvSpPr>
          <p:spPr>
            <a:xfrm>
              <a:off x="1013127" y="1841927"/>
              <a:ext cx="716367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언제까지 지속 가능한가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?(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수명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68EB55B2-31FC-1DAB-6091-2CD34F8072B2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1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7728C-EDB4-CE3F-A7FB-07AB3B7F0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61A3AC6-794D-DB4F-273D-6CEC5266F30C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4B87BA-27BA-64CA-D6BB-95CDE133C5D4}"/>
              </a:ext>
            </a:extLst>
          </p:cNvPr>
          <p:cNvSpPr txBox="1"/>
          <p:nvPr/>
        </p:nvSpPr>
        <p:spPr>
          <a:xfrm>
            <a:off x="1134095" y="1593928"/>
            <a:ext cx="45781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H1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한국의 대학 입시 시스템 분석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A92DF3-5580-8247-D0C1-2DF6B1558B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0D7B057-7EDC-8082-118D-71206FEC3054}"/>
              </a:ext>
            </a:extLst>
          </p:cNvPr>
          <p:cNvGrpSpPr/>
          <p:nvPr/>
        </p:nvGrpSpPr>
        <p:grpSpPr>
          <a:xfrm>
            <a:off x="4802083" y="2206903"/>
            <a:ext cx="6510153" cy="630942"/>
            <a:chOff x="4374206" y="2798058"/>
            <a:chExt cx="6510153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9D80AD-94D2-F6C0-18AB-2318531A7072}"/>
                </a:ext>
              </a:extLst>
            </p:cNvPr>
            <p:cNvSpPr txBox="1"/>
            <p:nvPr/>
          </p:nvSpPr>
          <p:spPr>
            <a:xfrm>
              <a:off x="4943314" y="2798058"/>
              <a:ext cx="594104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유지요인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D8A6B64-1DB2-7B40-0F15-3434B4A3C707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3B710A4A-71F9-F610-A2C8-95C3C8A841AB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F43305C7-8708-6273-9D47-469D1CB96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1EE805F-FFD0-A348-1D39-7F77F4C5ADD3}"/>
              </a:ext>
            </a:extLst>
          </p:cNvPr>
          <p:cNvGrpSpPr/>
          <p:nvPr/>
        </p:nvGrpSpPr>
        <p:grpSpPr>
          <a:xfrm>
            <a:off x="5253695" y="3194050"/>
            <a:ext cx="5699379" cy="469900"/>
            <a:chOff x="5030469" y="4502150"/>
            <a:chExt cx="5828031" cy="469900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18000224-16B0-107A-6499-AA07D5D1C042}"/>
                </a:ext>
              </a:extLst>
            </p:cNvPr>
            <p:cNvSpPr/>
            <p:nvPr/>
          </p:nvSpPr>
          <p:spPr>
            <a:xfrm>
              <a:off x="5030469" y="4502150"/>
              <a:ext cx="5828031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236847-7041-13FA-0FE4-AEEB6DA2E2BB}"/>
                </a:ext>
              </a:extLst>
            </p:cNvPr>
            <p:cNvSpPr txBox="1"/>
            <p:nvPr/>
          </p:nvSpPr>
          <p:spPr>
            <a:xfrm>
              <a:off x="5256527" y="4552359"/>
              <a:ext cx="5312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학벌이 평생을 좌우하는 사회 구조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9441F6C-00DA-E71C-9CC6-7603AC7DEB04}"/>
              </a:ext>
            </a:extLst>
          </p:cNvPr>
          <p:cNvGrpSpPr/>
          <p:nvPr/>
        </p:nvGrpSpPr>
        <p:grpSpPr>
          <a:xfrm>
            <a:off x="5253695" y="3878513"/>
            <a:ext cx="5699379" cy="469900"/>
            <a:chOff x="5030469" y="4502150"/>
            <a:chExt cx="5828031" cy="469900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B7535A14-D06B-58FA-B0E9-86A933907BD0}"/>
                </a:ext>
              </a:extLst>
            </p:cNvPr>
            <p:cNvSpPr/>
            <p:nvPr/>
          </p:nvSpPr>
          <p:spPr>
            <a:xfrm>
              <a:off x="5030469" y="4502150"/>
              <a:ext cx="5828031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621FF0-6E27-CB3B-FFE9-82A16EB17C95}"/>
                </a:ext>
              </a:extLst>
            </p:cNvPr>
            <p:cNvSpPr txBox="1"/>
            <p:nvPr/>
          </p:nvSpPr>
          <p:spPr>
            <a:xfrm>
              <a:off x="5256527" y="4552359"/>
              <a:ext cx="5312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수십 년간 구축된 평가 체계와 입시 인프라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3ADAC57-9256-CF01-0302-56CADD3B49EC}"/>
              </a:ext>
            </a:extLst>
          </p:cNvPr>
          <p:cNvGrpSpPr/>
          <p:nvPr/>
        </p:nvGrpSpPr>
        <p:grpSpPr>
          <a:xfrm>
            <a:off x="5253695" y="4582847"/>
            <a:ext cx="5699379" cy="469900"/>
            <a:chOff x="5030469" y="4502150"/>
            <a:chExt cx="5828031" cy="469900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59384928-BC1E-E11F-6E52-02AB0B472DE4}"/>
                </a:ext>
              </a:extLst>
            </p:cNvPr>
            <p:cNvSpPr/>
            <p:nvPr/>
          </p:nvSpPr>
          <p:spPr>
            <a:xfrm>
              <a:off x="5030469" y="4502150"/>
              <a:ext cx="5828031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B03240-F6CF-3233-04D0-715858D30314}"/>
                </a:ext>
              </a:extLst>
            </p:cNvPr>
            <p:cNvSpPr txBox="1"/>
            <p:nvPr/>
          </p:nvSpPr>
          <p:spPr>
            <a:xfrm>
              <a:off x="5256527" y="4552359"/>
              <a:ext cx="5312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연간 </a:t>
              </a:r>
              <a:r>
                <a:rPr kumimoji="0" lang="en-US" altLang="ko-KR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20</a:t>
              </a: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조원 규모의 사교육 산업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D85734B-4E49-3502-0112-40321FE9CF11}"/>
              </a:ext>
            </a:extLst>
          </p:cNvPr>
          <p:cNvGrpSpPr/>
          <p:nvPr/>
        </p:nvGrpSpPr>
        <p:grpSpPr>
          <a:xfrm>
            <a:off x="5253695" y="5267310"/>
            <a:ext cx="5699379" cy="469900"/>
            <a:chOff x="5030469" y="4502150"/>
            <a:chExt cx="5828031" cy="469900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27D56A30-3C9B-79BF-5F1D-AF40E0B0C9F9}"/>
                </a:ext>
              </a:extLst>
            </p:cNvPr>
            <p:cNvSpPr/>
            <p:nvPr/>
          </p:nvSpPr>
          <p:spPr>
            <a:xfrm>
              <a:off x="5030469" y="4502150"/>
              <a:ext cx="5828031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50A862-147F-E2B9-5900-B53A5B827852}"/>
                </a:ext>
              </a:extLst>
            </p:cNvPr>
            <p:cNvSpPr txBox="1"/>
            <p:nvPr/>
          </p:nvSpPr>
          <p:spPr>
            <a:xfrm>
              <a:off x="5256527" y="4552359"/>
              <a:ext cx="5312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부모 세대의 성공 경험과 믿음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41BEF-AA06-CC7D-DFB9-7857D60F3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2B03D54-7CD2-830D-8A4E-A23DED558707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2E9CC-D2B6-950C-74C5-20D93B123B3F}"/>
              </a:ext>
            </a:extLst>
          </p:cNvPr>
          <p:cNvSpPr txBox="1"/>
          <p:nvPr/>
        </p:nvSpPr>
        <p:spPr>
          <a:xfrm>
            <a:off x="1134095" y="1593928"/>
            <a:ext cx="45781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H1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한국의 대학 입시 시스템 분석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D957EB0-5840-6A74-776D-DD32E73602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AE3818AE-BBF7-8D77-E7F1-D353F7858E26}"/>
              </a:ext>
            </a:extLst>
          </p:cNvPr>
          <p:cNvGrpSpPr/>
          <p:nvPr/>
        </p:nvGrpSpPr>
        <p:grpSpPr>
          <a:xfrm>
            <a:off x="4802083" y="2206903"/>
            <a:ext cx="6510153" cy="630942"/>
            <a:chOff x="4374206" y="2798058"/>
            <a:chExt cx="6510153" cy="6309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D59132-92B2-627B-1A95-E4534DBA7569}"/>
                </a:ext>
              </a:extLst>
            </p:cNvPr>
            <p:cNvSpPr txBox="1"/>
            <p:nvPr/>
          </p:nvSpPr>
          <p:spPr>
            <a:xfrm>
              <a:off x="4943314" y="2798058"/>
              <a:ext cx="594104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균열지점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60258A65-5291-7765-15C8-0675A491E721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C50901FC-DC30-B1F3-47CB-F5DFA505CE3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" name="그림 1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D3728BA-EA11-6AE0-D10D-7EA75E5B7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1178FF6-05D2-1B40-FBE1-A3B16E5E900B}"/>
              </a:ext>
            </a:extLst>
          </p:cNvPr>
          <p:cNvGrpSpPr/>
          <p:nvPr/>
        </p:nvGrpSpPr>
        <p:grpSpPr>
          <a:xfrm>
            <a:off x="5253695" y="3194050"/>
            <a:ext cx="5699379" cy="469900"/>
            <a:chOff x="5030469" y="4502150"/>
            <a:chExt cx="5828031" cy="469900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C38D7A2D-E95C-3A84-273C-21261AAC1FC9}"/>
                </a:ext>
              </a:extLst>
            </p:cNvPr>
            <p:cNvSpPr/>
            <p:nvPr/>
          </p:nvSpPr>
          <p:spPr>
            <a:xfrm>
              <a:off x="5030469" y="4502150"/>
              <a:ext cx="5828031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A2AD8A-EBB6-4D1F-916B-A8911569395D}"/>
                </a:ext>
              </a:extLst>
            </p:cNvPr>
            <p:cNvSpPr txBox="1"/>
            <p:nvPr/>
          </p:nvSpPr>
          <p:spPr>
            <a:xfrm>
              <a:off x="5256527" y="4552359"/>
              <a:ext cx="5312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명문대를 졸업해도 취업이 어려운 현실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7DB28D0-E2D4-19DB-3134-C1C603F91FCA}"/>
              </a:ext>
            </a:extLst>
          </p:cNvPr>
          <p:cNvGrpSpPr/>
          <p:nvPr/>
        </p:nvGrpSpPr>
        <p:grpSpPr>
          <a:xfrm>
            <a:off x="5253695" y="3878513"/>
            <a:ext cx="5699379" cy="469900"/>
            <a:chOff x="5030469" y="4502150"/>
            <a:chExt cx="5828031" cy="469900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48A08781-C795-08A6-1383-44DFB890E663}"/>
                </a:ext>
              </a:extLst>
            </p:cNvPr>
            <p:cNvSpPr/>
            <p:nvPr/>
          </p:nvSpPr>
          <p:spPr>
            <a:xfrm>
              <a:off x="5030469" y="4502150"/>
              <a:ext cx="5828031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DB17C1-F7BB-266E-BA00-1C557E649910}"/>
                </a:ext>
              </a:extLst>
            </p:cNvPr>
            <p:cNvSpPr txBox="1"/>
            <p:nvPr/>
          </p:nvSpPr>
          <p:spPr>
            <a:xfrm>
              <a:off x="5256527" y="4552359"/>
              <a:ext cx="5312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과도한 사교육비로 인한 계층 고착화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0D6A081-2AAE-6FC8-5014-E0D7ADADE7E1}"/>
              </a:ext>
            </a:extLst>
          </p:cNvPr>
          <p:cNvGrpSpPr/>
          <p:nvPr/>
        </p:nvGrpSpPr>
        <p:grpSpPr>
          <a:xfrm>
            <a:off x="5253695" y="4582847"/>
            <a:ext cx="5699379" cy="469900"/>
            <a:chOff x="5030469" y="4502150"/>
            <a:chExt cx="5828031" cy="469900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66945952-0077-8759-22DC-6AA1CA92FBA1}"/>
                </a:ext>
              </a:extLst>
            </p:cNvPr>
            <p:cNvSpPr/>
            <p:nvPr/>
          </p:nvSpPr>
          <p:spPr>
            <a:xfrm>
              <a:off x="5030469" y="4502150"/>
              <a:ext cx="5828031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0BDC82-8358-01CC-C724-EBD8ED2656F7}"/>
                </a:ext>
              </a:extLst>
            </p:cNvPr>
            <p:cNvSpPr txBox="1"/>
            <p:nvPr/>
          </p:nvSpPr>
          <p:spPr>
            <a:xfrm>
              <a:off x="5256527" y="4552359"/>
              <a:ext cx="5312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창의성과 문제 </a:t>
              </a:r>
              <a:r>
                <a:rPr kumimoji="0" lang="ko-KR" altLang="en-US" sz="2000" b="0" i="0" u="none" strike="noStrike" kern="1200" cap="none" spc="-7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해결력</a:t>
              </a: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 부재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28429DC-1913-879A-CF36-91E7A3E4E2D7}"/>
              </a:ext>
            </a:extLst>
          </p:cNvPr>
          <p:cNvGrpSpPr/>
          <p:nvPr/>
        </p:nvGrpSpPr>
        <p:grpSpPr>
          <a:xfrm>
            <a:off x="5253695" y="5267310"/>
            <a:ext cx="5699379" cy="469900"/>
            <a:chOff x="5030469" y="4502150"/>
            <a:chExt cx="5828031" cy="469900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349FD48A-4227-2370-CADE-4FC963D138C7}"/>
                </a:ext>
              </a:extLst>
            </p:cNvPr>
            <p:cNvSpPr/>
            <p:nvPr/>
          </p:nvSpPr>
          <p:spPr>
            <a:xfrm>
              <a:off x="5030469" y="4502150"/>
              <a:ext cx="5828031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8F8DC7-60A6-9EA6-CDFA-0888DBAD09A8}"/>
                </a:ext>
              </a:extLst>
            </p:cNvPr>
            <p:cNvSpPr txBox="1"/>
            <p:nvPr/>
          </p:nvSpPr>
          <p:spPr>
            <a:xfrm>
              <a:off x="5256527" y="4552359"/>
              <a:ext cx="5312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청소년 정신건강 문제 심화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0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2BD8F-006D-E025-96AC-0997AD0D7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B85EA1B-B0D0-F945-75E3-AAB5C9C28F45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9D854-5CA1-D5B6-3F4F-9720F34F02B7}"/>
              </a:ext>
            </a:extLst>
          </p:cNvPr>
          <p:cNvSpPr txBox="1"/>
          <p:nvPr/>
        </p:nvSpPr>
        <p:spPr>
          <a:xfrm>
            <a:off x="1134095" y="1593928"/>
            <a:ext cx="45781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H1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한국의 대학 입시 시스템 분석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BC196CD-1E9C-28FC-69FB-095F5D1B5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DCAD6-CF67-41ED-8820-EDEE75402711}"/>
              </a:ext>
            </a:extLst>
          </p:cNvPr>
          <p:cNvSpPr txBox="1"/>
          <p:nvPr/>
        </p:nvSpPr>
        <p:spPr>
          <a:xfrm flipH="1">
            <a:off x="4779817" y="2327420"/>
            <a:ext cx="6352308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코로나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19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로 인한 온라인 교육 경험으로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기존 교실 수업의 한계 파악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D8BB1-1B7A-0972-47AF-766894A0FACE}"/>
              </a:ext>
            </a:extLst>
          </p:cNvPr>
          <p:cNvSpPr txBox="1"/>
          <p:nvPr/>
        </p:nvSpPr>
        <p:spPr>
          <a:xfrm flipH="1">
            <a:off x="4779817" y="3714642"/>
            <a:ext cx="6352308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학령인구 감소로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시스템의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지속가능성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위협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19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5618-5E12-B1BA-644E-8E89F4D04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CCD4952E-AE94-43FC-17AF-D63D79F04DDC}"/>
              </a:ext>
            </a:extLst>
          </p:cNvPr>
          <p:cNvGrpSpPr/>
          <p:nvPr/>
        </p:nvGrpSpPr>
        <p:grpSpPr>
          <a:xfrm>
            <a:off x="997560" y="1253692"/>
            <a:ext cx="2784409" cy="2784409"/>
            <a:chOff x="1067900" y="2691960"/>
            <a:chExt cx="2308380" cy="2308380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DE914039-D8AE-8BD0-26D6-70A025AAB57C}"/>
                </a:ext>
              </a:extLst>
            </p:cNvPr>
            <p:cNvSpPr/>
            <p:nvPr/>
          </p:nvSpPr>
          <p:spPr>
            <a:xfrm>
              <a:off x="1067900" y="269196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6F2E8-19B1-9EAC-6795-48FE0E088631}"/>
                </a:ext>
              </a:extLst>
            </p:cNvPr>
            <p:cNvSpPr txBox="1"/>
            <p:nvPr/>
          </p:nvSpPr>
          <p:spPr>
            <a:xfrm>
              <a:off x="1599080" y="3460492"/>
              <a:ext cx="1246024" cy="10429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레버리지</a:t>
              </a:r>
              <a:b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포인트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10" name="그림 9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DA7FB90-06F3-7B3D-9088-F02769E49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29600" y="2942586"/>
              <a:ext cx="614408" cy="520158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E732A5A-C54B-5545-60EF-D3841C3D82CF}"/>
              </a:ext>
            </a:extLst>
          </p:cNvPr>
          <p:cNvGrpSpPr/>
          <p:nvPr/>
        </p:nvGrpSpPr>
        <p:grpSpPr>
          <a:xfrm>
            <a:off x="5154068" y="1253692"/>
            <a:ext cx="2784409" cy="2784409"/>
            <a:chOff x="1067900" y="2691960"/>
            <a:chExt cx="2308380" cy="2308380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5DA70BE8-192B-FF48-D181-3AD4016C5B7B}"/>
                </a:ext>
              </a:extLst>
            </p:cNvPr>
            <p:cNvSpPr/>
            <p:nvPr/>
          </p:nvSpPr>
          <p:spPr>
            <a:xfrm>
              <a:off x="1067900" y="269196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CEF3C-269F-2FA6-B697-E95D887612C7}"/>
                </a:ext>
              </a:extLst>
            </p:cNvPr>
            <p:cNvSpPr txBox="1"/>
            <p:nvPr/>
          </p:nvSpPr>
          <p:spPr>
            <a:xfrm>
              <a:off x="1365320" y="3460492"/>
              <a:ext cx="1713547" cy="10429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방향성</a:t>
              </a:r>
              <a: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/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경로 </a:t>
              </a:r>
              <a:b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설계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23" name="그림 22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E9CF214-8BC5-C522-9675-753B56EA7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29600" y="2942586"/>
              <a:ext cx="614408" cy="52015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7570C51-FAEF-0C55-958E-9D0F09647BF5}"/>
              </a:ext>
            </a:extLst>
          </p:cNvPr>
          <p:cNvSpPr txBox="1"/>
          <p:nvPr/>
        </p:nvSpPr>
        <p:spPr>
          <a:xfrm flipH="1">
            <a:off x="766763" y="4430349"/>
            <a:ext cx="7294537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rPr>
              <a:t>현재의 문제적 시스템에서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rPr>
              <a:t>바람직한 미래 시스템으로 어떻게 전환할 것인가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rPr>
              <a:t>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5CD973-62CC-A591-1DD8-DF8047F16971}"/>
              </a:ext>
            </a:extLst>
          </p:cNvPr>
          <p:cNvSpPr txBox="1"/>
          <p:nvPr/>
        </p:nvSpPr>
        <p:spPr>
          <a:xfrm rot="21221836" flipH="1">
            <a:off x="5786683" y="5318665"/>
            <a:ext cx="283637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세 가지 지평 모델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92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94CCD-2B02-3C0A-43DB-746C3F3E5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E911E6C-BAFF-2918-D922-C772C82830BA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46F53-A329-F594-011D-C1AD0C380897}"/>
              </a:ext>
            </a:extLst>
          </p:cNvPr>
          <p:cNvSpPr txBox="1"/>
          <p:nvPr/>
        </p:nvSpPr>
        <p:spPr>
          <a:xfrm>
            <a:off x="1134095" y="1593928"/>
            <a:ext cx="21467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H1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분석의 필요성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4243EA-16A7-DCDF-2561-39B20705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1A6EDF-CF64-14A6-8241-F3D20BC70489}"/>
              </a:ext>
            </a:extLst>
          </p:cNvPr>
          <p:cNvSpPr txBox="1"/>
          <p:nvPr/>
        </p:nvSpPr>
        <p:spPr>
          <a:xfrm>
            <a:off x="-555457" y="4950361"/>
            <a:ext cx="63397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16600" b="1" dirty="0">
                <a:solidFill>
                  <a:srgbClr val="644BC2">
                    <a:alpha val="25000"/>
                  </a:srgbClr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WHY</a:t>
            </a:r>
            <a:endParaRPr lang="ko-KR" altLang="en-US" sz="16600" dirty="0">
              <a:solidFill>
                <a:srgbClr val="644BC2">
                  <a:alpha val="25000"/>
                </a:srgbClr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57B61AF-34F4-60B2-6BFE-07927608ED80}"/>
              </a:ext>
            </a:extLst>
          </p:cNvPr>
          <p:cNvSpPr/>
          <p:nvPr/>
        </p:nvSpPr>
        <p:spPr>
          <a:xfrm>
            <a:off x="1012379" y="2391537"/>
            <a:ext cx="2963876" cy="111687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H1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 유지요인을 이해해야</a:t>
            </a:r>
            <a:b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저항 예측 및 대응 가능</a:t>
            </a:r>
            <a:endParaRPr lang="en-US" altLang="ko-KR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138D1E3-BCC8-C1BD-3571-F36983F1467D}"/>
              </a:ext>
            </a:extLst>
          </p:cNvPr>
          <p:cNvSpPr/>
          <p:nvPr/>
        </p:nvSpPr>
        <p:spPr>
          <a:xfrm>
            <a:off x="4122724" y="2391537"/>
            <a:ext cx="2963876" cy="111687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H1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 균열지점을 파악해야</a:t>
            </a:r>
            <a:b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변화의 기회 포착 가능</a:t>
            </a:r>
            <a:endParaRPr lang="en-US" altLang="ko-KR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B1A6C68-2778-9CE8-7A29-735B13FFDCDB}"/>
              </a:ext>
            </a:extLst>
          </p:cNvPr>
          <p:cNvSpPr/>
          <p:nvPr/>
        </p:nvSpPr>
        <p:spPr>
          <a:xfrm>
            <a:off x="7233068" y="2391537"/>
            <a:ext cx="3185549" cy="111687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H1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 지속가능성을 평가해야</a:t>
            </a:r>
            <a:b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변화의 시급성과 속도 결정</a:t>
            </a:r>
            <a:endParaRPr lang="en-US" altLang="ko-KR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0AC4DDC-AD63-5804-79B1-E99353148A08}"/>
              </a:ext>
            </a:extLst>
          </p:cNvPr>
          <p:cNvSpPr/>
          <p:nvPr/>
        </p:nvSpPr>
        <p:spPr>
          <a:xfrm>
            <a:off x="1012379" y="3681921"/>
            <a:ext cx="2963876" cy="111687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H2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와 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H3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를 </a:t>
            </a:r>
            <a:b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</a:b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설계하는 데 필수적</a:t>
            </a:r>
            <a:endParaRPr lang="en-US" altLang="ko-KR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B1FC545-4F0E-5590-7872-DC8BBD1BCD7A}"/>
              </a:ext>
            </a:extLst>
          </p:cNvPr>
          <p:cNvGrpSpPr/>
          <p:nvPr/>
        </p:nvGrpSpPr>
        <p:grpSpPr>
          <a:xfrm>
            <a:off x="4380592" y="3762973"/>
            <a:ext cx="7002563" cy="1187388"/>
            <a:chOff x="1547337" y="4508469"/>
            <a:chExt cx="7002563" cy="118738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967DF6-B3BC-447A-128E-32E19631657A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입시 시스템의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공정한 선발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이라는 가치는 유지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암기 중심 평가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’ →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역량 중심 평가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전환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877BFF12-4D4D-81E3-41A2-0EC74FC09610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B7C3EED1-55FB-F0EA-A500-36B31F83D116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90840C85-618B-481B-1B37-0F2DE94F90B2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92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BCC8-2212-1DF5-19EB-46B068434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35052EB-AE49-FBAB-48A2-70AEF31B7C21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9797C-DE76-68E3-BE8B-35BD64B0C64B}"/>
              </a:ext>
            </a:extLst>
          </p:cNvPr>
          <p:cNvSpPr txBox="1"/>
          <p:nvPr/>
        </p:nvSpPr>
        <p:spPr>
          <a:xfrm>
            <a:off x="1134095" y="1593928"/>
            <a:ext cx="21467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H1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분석의 필요성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5673DCB-B0A6-7F07-6A08-9D71B68347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B75A1A-6D7E-3CC1-3B36-81D65D08D69D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H1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을 깊이 이해하는 것은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현재에서 미래로 가는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현실적인 경로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를 찾기 위한 것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33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EFE03-13D4-4739-A32B-13559D5E7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2706BC1-E989-A350-788B-D075D8DB5847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6BFAE-E6F9-5216-AC74-27A16A9286C1}"/>
              </a:ext>
            </a:extLst>
          </p:cNvPr>
          <p:cNvSpPr txBox="1"/>
          <p:nvPr/>
        </p:nvSpPr>
        <p:spPr>
          <a:xfrm>
            <a:off x="1134095" y="1593928"/>
            <a:ext cx="249427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H3 -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미래 비전 설계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88BCBB-77F0-21BF-DCB6-4A2D3B08DF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D648844B-08EA-33D5-D084-41AB8F5F57AD}"/>
              </a:ext>
            </a:extLst>
          </p:cNvPr>
          <p:cNvGrpSpPr/>
          <p:nvPr/>
        </p:nvGrpSpPr>
        <p:grpSpPr>
          <a:xfrm>
            <a:off x="1071894" y="2438681"/>
            <a:ext cx="6867817" cy="1605694"/>
            <a:chOff x="1071894" y="2438681"/>
            <a:chExt cx="6867817" cy="16056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F330A7-D666-6E38-4906-0C86CBB8877B}"/>
                </a:ext>
              </a:extLst>
            </p:cNvPr>
            <p:cNvSpPr txBox="1"/>
            <p:nvPr/>
          </p:nvSpPr>
          <p:spPr>
            <a:xfrm flipH="1">
              <a:off x="2622716" y="2723117"/>
              <a:ext cx="5316995" cy="999750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단순 희망사항이 아닌</a:t>
              </a:r>
              <a:b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실현 가능하면서도 근본적으로 다른 대안</a:t>
              </a: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3A4CB669-E2AA-DFEF-2B68-A214B732F2FF}"/>
                </a:ext>
              </a:extLst>
            </p:cNvPr>
            <p:cNvGrpSpPr/>
            <p:nvPr/>
          </p:nvGrpSpPr>
          <p:grpSpPr>
            <a:xfrm>
              <a:off x="1071894" y="2438681"/>
              <a:ext cx="2243732" cy="1605694"/>
              <a:chOff x="3891852" y="2616200"/>
              <a:chExt cx="1878814" cy="1878814"/>
            </a:xfrm>
          </p:grpSpPr>
          <p:sp>
            <p:nvSpPr>
              <p:cNvPr id="34" name="사각형: 잘린 대각선 방향 모서리 33">
                <a:extLst>
                  <a:ext uri="{FF2B5EF4-FFF2-40B4-BE49-F238E27FC236}">
                    <a16:creationId xmlns:a16="http://schemas.microsoft.com/office/drawing/2014/main" id="{1F7D21B1-6447-0D27-D194-3EFAEDB418B6}"/>
                  </a:ext>
                </a:extLst>
              </p:cNvPr>
              <p:cNvSpPr/>
              <p:nvPr/>
            </p:nvSpPr>
            <p:spPr>
              <a:xfrm>
                <a:off x="3891852" y="2616200"/>
                <a:ext cx="1878814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7B2B56D3-8987-5889-32AB-2A36D3E04675}"/>
                  </a:ext>
                </a:extLst>
              </p:cNvPr>
              <p:cNvSpPr/>
              <p:nvPr/>
            </p:nvSpPr>
            <p:spPr>
              <a:xfrm>
                <a:off x="4009839" y="2734187"/>
                <a:ext cx="1642840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DA5DD3-8F65-8BBC-F3CE-30519C1AB9FF}"/>
                  </a:ext>
                </a:extLst>
              </p:cNvPr>
              <p:cNvSpPr txBox="1"/>
              <p:nvPr/>
            </p:nvSpPr>
            <p:spPr>
              <a:xfrm>
                <a:off x="4555820" y="3214384"/>
                <a:ext cx="550876" cy="68244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en-US" altLang="ko-KR" dirty="0"/>
                  <a:t>H3</a:t>
                </a:r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4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88293-9B8A-A693-62DB-F4E48D604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80D7364-DBB8-26FE-9BD7-9DF85B7253C0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C79CF-0385-34AE-FFC7-76AEA7C2F180}"/>
              </a:ext>
            </a:extLst>
          </p:cNvPr>
          <p:cNvSpPr txBox="1"/>
          <p:nvPr/>
        </p:nvSpPr>
        <p:spPr>
          <a:xfrm>
            <a:off x="1134095" y="1593928"/>
            <a:ext cx="29908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H3 -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바람직한 미래 비전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B43230F-A469-ED55-0E29-FF80E8CD5D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4D7704C-D58E-21C9-EBB9-C777F6ED2680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FCA59D-8DDC-F1D9-914D-07A2145EDF68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H3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 설계 시 지켜야 할 세 가지 핵심 원칙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FED691B-B7ED-D35F-27BD-521F925A5F8A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F9750D34-37B3-9F84-A889-56CF873C695C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1B190452-ABF3-B347-7691-4D54BBD7A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66FA79E-2EC3-8A55-36AA-B4B3570F1D85}"/>
              </a:ext>
            </a:extLst>
          </p:cNvPr>
          <p:cNvGrpSpPr/>
          <p:nvPr/>
        </p:nvGrpSpPr>
        <p:grpSpPr>
          <a:xfrm>
            <a:off x="1429841" y="3141656"/>
            <a:ext cx="9332318" cy="971676"/>
            <a:chOff x="1429841" y="3141656"/>
            <a:chExt cx="9332318" cy="971676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ADCEE54F-E1EA-34A3-7BBD-B17050C5DD20}"/>
                </a:ext>
              </a:extLst>
            </p:cNvPr>
            <p:cNvGrpSpPr/>
            <p:nvPr/>
          </p:nvGrpSpPr>
          <p:grpSpPr>
            <a:xfrm>
              <a:off x="1429841" y="3141656"/>
              <a:ext cx="7163677" cy="571286"/>
              <a:chOff x="1013127" y="1841927"/>
              <a:chExt cx="7163677" cy="57128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B97217-D14A-EBD5-0927-5B4C5D7844E2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7163677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근본적 패러다임 변화</a:t>
                </a: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60D06E3F-B741-5A5C-C5F0-1B07093F9E2F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1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7374533-1DD1-CE36-EC64-AA364954E0E0}"/>
                </a:ext>
              </a:extLst>
            </p:cNvPr>
            <p:cNvGrpSpPr/>
            <p:nvPr/>
          </p:nvGrpSpPr>
          <p:grpSpPr>
            <a:xfrm>
              <a:off x="2071029" y="3649872"/>
              <a:ext cx="8691130" cy="463460"/>
              <a:chOff x="3965516" y="2790917"/>
              <a:chExt cx="8691130" cy="46346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4E4857-C3BE-8459-11E3-F3CEC0A001E9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8374424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lvl="0" latinLnBrk="0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현재 시스템의 단순 개선이 아닌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가치 체계와 작동 원리의 근본적 재구성</a:t>
                </a:r>
              </a:p>
            </p:txBody>
          </p: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D96B2B1D-2648-60E6-AD5E-018AAB16E2C0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1" name="원호 20">
                  <a:extLst>
                    <a:ext uri="{FF2B5EF4-FFF2-40B4-BE49-F238E27FC236}">
                      <a16:creationId xmlns:a16="http://schemas.microsoft.com/office/drawing/2014/main" id="{F40CE808-A475-104A-854C-74157867DBDF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CCA01D74-7420-9846-920A-733ED60553B6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4199ECF-155E-72FC-C1BB-57474F576C17}"/>
              </a:ext>
            </a:extLst>
          </p:cNvPr>
          <p:cNvGrpSpPr/>
          <p:nvPr/>
        </p:nvGrpSpPr>
        <p:grpSpPr>
          <a:xfrm>
            <a:off x="1429841" y="4243108"/>
            <a:ext cx="8100181" cy="971676"/>
            <a:chOff x="1429841" y="4243108"/>
            <a:chExt cx="8100181" cy="97167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F0590C0E-9204-53FD-E85C-E35F59AC694C}"/>
                </a:ext>
              </a:extLst>
            </p:cNvPr>
            <p:cNvGrpSpPr/>
            <p:nvPr/>
          </p:nvGrpSpPr>
          <p:grpSpPr>
            <a:xfrm>
              <a:off x="1429841" y="4243108"/>
              <a:ext cx="7163677" cy="571286"/>
              <a:chOff x="1013127" y="1841927"/>
              <a:chExt cx="7163677" cy="57128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DBAFC7-5112-1139-8292-F8E2698441DC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7163677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장기적 지속가능성</a:t>
                </a:r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F21693A7-3266-5D09-F9D1-77A5260C686B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2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6C006E5E-A942-67AC-B974-660876BAAE7E}"/>
                </a:ext>
              </a:extLst>
            </p:cNvPr>
            <p:cNvGrpSpPr/>
            <p:nvPr/>
          </p:nvGrpSpPr>
          <p:grpSpPr>
            <a:xfrm>
              <a:off x="2071029" y="4751324"/>
              <a:ext cx="7458993" cy="463460"/>
              <a:chOff x="3965516" y="2790917"/>
              <a:chExt cx="7458993" cy="46346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91AFEB-EB32-AA65-4206-2DC7D25481EC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142287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lvl="0" latinLnBrk="0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환경적 지속가능성뿐 아니라 사회적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경제적 지속가능성까지 고려</a:t>
                </a:r>
              </a:p>
            </p:txBody>
          </p: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8E20B30B-7A88-9BCB-4800-DFE9397F6985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6" name="원호 25">
                  <a:extLst>
                    <a:ext uri="{FF2B5EF4-FFF2-40B4-BE49-F238E27FC236}">
                      <a16:creationId xmlns:a16="http://schemas.microsoft.com/office/drawing/2014/main" id="{CA218538-DB9B-C811-F498-2EAE92922F90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4C04FCF5-4874-D88D-FAE2-2023AD19E8C6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FDAD061-0A62-B3C0-4DFC-20412D08FFD2}"/>
              </a:ext>
            </a:extLst>
          </p:cNvPr>
          <p:cNvGrpSpPr/>
          <p:nvPr/>
        </p:nvGrpSpPr>
        <p:grpSpPr>
          <a:xfrm>
            <a:off x="1429841" y="5344560"/>
            <a:ext cx="8100181" cy="929240"/>
            <a:chOff x="1429841" y="5344560"/>
            <a:chExt cx="8100181" cy="929240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A008C46E-8C1A-469D-BBA6-BCFDB1F7C6FD}"/>
                </a:ext>
              </a:extLst>
            </p:cNvPr>
            <p:cNvGrpSpPr/>
            <p:nvPr/>
          </p:nvGrpSpPr>
          <p:grpSpPr>
            <a:xfrm>
              <a:off x="1429841" y="5344560"/>
              <a:ext cx="7163677" cy="571286"/>
              <a:chOff x="1013127" y="1841927"/>
              <a:chExt cx="7163677" cy="5712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61CC02-660E-9E26-6AF4-89FA754EE259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7163677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진정한 바람직함</a:t>
                </a: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71E2E43F-F321-9E51-85FC-F08DA2694437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3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A0826A67-0C15-4E4E-F2EC-D9BB7C051228}"/>
                </a:ext>
              </a:extLst>
            </p:cNvPr>
            <p:cNvGrpSpPr/>
            <p:nvPr/>
          </p:nvGrpSpPr>
          <p:grpSpPr>
            <a:xfrm>
              <a:off x="2071029" y="5810340"/>
              <a:ext cx="7458993" cy="463460"/>
              <a:chOff x="3965516" y="2790917"/>
              <a:chExt cx="7458993" cy="46346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6B3336-0A95-BE2F-F47A-5EB2A859C74A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142287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lvl="0" latinLnBrk="0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기술과 인간성이 조화를 이루며 공동체와 연결</a:t>
                </a:r>
                <a:endPara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09DE823D-6EF8-BAFA-352D-62B1FC19DED4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31" name="원호 30">
                  <a:extLst>
                    <a:ext uri="{FF2B5EF4-FFF2-40B4-BE49-F238E27FC236}">
                      <a16:creationId xmlns:a16="http://schemas.microsoft.com/office/drawing/2014/main" id="{37578DB6-EBE0-881B-DD11-9DB2D64D1EA0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04EB8709-83C2-4EF0-B0DF-23C3593CABAD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751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8EC4B-F3C4-20C0-CF12-7777A1F9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2A760E9-236A-3E8A-A192-981118B5F5B4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170A4-46C7-E631-146A-21FEBF3A1CF5}"/>
              </a:ext>
            </a:extLst>
          </p:cNvPr>
          <p:cNvSpPr txBox="1"/>
          <p:nvPr/>
        </p:nvSpPr>
        <p:spPr>
          <a:xfrm>
            <a:off x="1134095" y="1593928"/>
            <a:ext cx="29908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H3 -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바람직한 미래 비전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F3B500-D205-D945-086C-1341668906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9" name="사각형: 잘린 한쪽 모서리 8">
            <a:extLst>
              <a:ext uri="{FF2B5EF4-FFF2-40B4-BE49-F238E27FC236}">
                <a16:creationId xmlns:a16="http://schemas.microsoft.com/office/drawing/2014/main" id="{587D2CA6-C292-331E-A3A9-DFE5A4115ADC}"/>
              </a:ext>
            </a:extLst>
          </p:cNvPr>
          <p:cNvSpPr/>
          <p:nvPr/>
        </p:nvSpPr>
        <p:spPr>
          <a:xfrm flipV="1">
            <a:off x="0" y="2100923"/>
            <a:ext cx="7988300" cy="3619500"/>
          </a:xfrm>
          <a:prstGeom prst="snip1Rect">
            <a:avLst>
              <a:gd name="adj" fmla="val 19123"/>
            </a:avLst>
          </a:prstGeom>
          <a:solidFill>
            <a:schemeClr val="bg1"/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14A5D8-7B50-7290-8EF6-43E961E514B4}"/>
              </a:ext>
            </a:extLst>
          </p:cNvPr>
          <p:cNvSpPr/>
          <p:nvPr/>
        </p:nvSpPr>
        <p:spPr>
          <a:xfrm flipH="1">
            <a:off x="-284" y="2413490"/>
            <a:ext cx="1981484" cy="2994366"/>
          </a:xfrm>
          <a:prstGeom prst="rect">
            <a:avLst/>
          </a:prstGeom>
          <a:solidFill>
            <a:srgbClr val="0B2EB7"/>
          </a:solidFill>
          <a:ln w="6350">
            <a:noFill/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B1AD484-3DFA-38B6-4702-D25C87FA3FC1}"/>
              </a:ext>
            </a:extLst>
          </p:cNvPr>
          <p:cNvSpPr/>
          <p:nvPr/>
        </p:nvSpPr>
        <p:spPr>
          <a:xfrm>
            <a:off x="485432" y="2413490"/>
            <a:ext cx="2994368" cy="2994366"/>
          </a:xfrm>
          <a:prstGeom prst="ellipse">
            <a:avLst/>
          </a:prstGeom>
          <a:solidFill>
            <a:srgbClr val="0B2EB7"/>
          </a:solidFill>
          <a:ln w="6350">
            <a:noFill/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83BC120B-991B-BD6A-C822-178C8CE74444}"/>
              </a:ext>
            </a:extLst>
          </p:cNvPr>
          <p:cNvSpPr/>
          <p:nvPr/>
        </p:nvSpPr>
        <p:spPr>
          <a:xfrm>
            <a:off x="669473" y="2597531"/>
            <a:ext cx="2626286" cy="2626285"/>
          </a:xfrm>
          <a:prstGeom prst="ellipse">
            <a:avLst/>
          </a:prstGeom>
          <a:solidFill>
            <a:srgbClr val="6BAA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A130B-89CD-5F6F-81CC-66661127DE82}"/>
              </a:ext>
            </a:extLst>
          </p:cNvPr>
          <p:cNvSpPr txBox="1"/>
          <p:nvPr/>
        </p:nvSpPr>
        <p:spPr>
          <a:xfrm>
            <a:off x="1267515" y="3211393"/>
            <a:ext cx="1430199" cy="14911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36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27000" dist="127000" dir="2700000" algn="tl" rotWithShape="0">
                    <a:srgbClr val="061C72">
                      <a:alpha val="2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미래의</a:t>
            </a:r>
            <a:br>
              <a:rPr lang="en-US" altLang="ko-KR" sz="36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27000" dist="127000" dir="2700000" algn="tl" rotWithShape="0">
                    <a:srgbClr val="061C72">
                      <a:alpha val="2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36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27000" dist="127000" dir="2700000" algn="tl" rotWithShape="0">
                    <a:srgbClr val="061C72">
                      <a:alpha val="2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하루</a:t>
            </a:r>
            <a:endParaRPr lang="ko-KR" altLang="en-US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127000" dist="127000" dir="2700000" algn="tl" rotWithShape="0">
                  <a:srgbClr val="061C72">
                    <a:alpha val="20000"/>
                  </a:srgbClr>
                </a:outerShdw>
              </a:effectLst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3125157-187A-3F8B-C630-B82775A8592A}"/>
              </a:ext>
            </a:extLst>
          </p:cNvPr>
          <p:cNvGrpSpPr/>
          <p:nvPr/>
        </p:nvGrpSpPr>
        <p:grpSpPr>
          <a:xfrm>
            <a:off x="3760369" y="2646994"/>
            <a:ext cx="3968018" cy="1263679"/>
            <a:chOff x="3965516" y="2790917"/>
            <a:chExt cx="3968018" cy="12636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ADB311-C410-9855-0554-22DDEDC35C55}"/>
                </a:ext>
              </a:extLst>
            </p:cNvPr>
            <p:cNvSpPr txBox="1"/>
            <p:nvPr/>
          </p:nvSpPr>
          <p:spPr>
            <a:xfrm>
              <a:off x="4282223" y="2790917"/>
              <a:ext cx="3651311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바람직한 미래의 구체적 모습을 일상 생활의 관점에서 상세히 서술하는 방법론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21AFB4D-5760-C314-AA0A-20DB0D912C7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F0B6E607-FE99-C953-7F12-89ECF9F6389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3C98B13C-F2B6-0115-3689-7DAE24BE193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5E1822F-C0F6-8AD1-61A1-EDF5D15889F7}"/>
              </a:ext>
            </a:extLst>
          </p:cNvPr>
          <p:cNvGrpSpPr/>
          <p:nvPr/>
        </p:nvGrpSpPr>
        <p:grpSpPr>
          <a:xfrm rot="5400000">
            <a:off x="7471211" y="2067441"/>
            <a:ext cx="54768" cy="569116"/>
            <a:chOff x="11737182" y="289245"/>
            <a:chExt cx="54768" cy="569116"/>
          </a:xfrm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EAAD9586-DA10-AD41-68CC-9D01751D0D0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56009204-78C2-9B85-446A-0540153CA00F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4FBBA7EE-B5E6-1548-66C4-599AAB35A800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AABAC64-B55D-77E7-E03F-8944CAED92B9}"/>
              </a:ext>
            </a:extLst>
          </p:cNvPr>
          <p:cNvGrpSpPr/>
          <p:nvPr/>
        </p:nvGrpSpPr>
        <p:grpSpPr>
          <a:xfrm>
            <a:off x="3760369" y="4000393"/>
            <a:ext cx="3968018" cy="863570"/>
            <a:chOff x="3965516" y="2790917"/>
            <a:chExt cx="3968018" cy="86357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080CFC-AF21-4BA3-DFAE-50D55A5F463B}"/>
                </a:ext>
              </a:extLst>
            </p:cNvPr>
            <p:cNvSpPr txBox="1"/>
            <p:nvPr/>
          </p:nvSpPr>
          <p:spPr>
            <a:xfrm>
              <a:off x="4282223" y="2790917"/>
              <a:ext cx="365131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추상적 비전을 체감 가능한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현실로 구체화</a:t>
              </a: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081C1A2D-DDF1-E500-552F-946500971EC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7" name="원호 36">
                <a:extLst>
                  <a:ext uri="{FF2B5EF4-FFF2-40B4-BE49-F238E27FC236}">
                    <a16:creationId xmlns:a16="http://schemas.microsoft.com/office/drawing/2014/main" id="{15B761ED-7479-293D-BCE8-01F529BDC0F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F14CEA72-17B8-7A26-CB9C-31934407D3B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00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F8B27-518B-E753-4D1C-5A6B18EA2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5805E18-6BCF-8A23-D219-347AE1348FBC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775D9-615D-4F3B-E941-BFB595719D2E}"/>
              </a:ext>
            </a:extLst>
          </p:cNvPr>
          <p:cNvSpPr txBox="1"/>
          <p:nvPr/>
        </p:nvSpPr>
        <p:spPr>
          <a:xfrm>
            <a:off x="1134095" y="1593928"/>
            <a:ext cx="25430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H3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설계 시 주의사항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8D48DE-8E60-9C44-6F9C-B287944F99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BF0F8A6-3A8B-ADC8-E9B4-BB57A0C88102}"/>
              </a:ext>
            </a:extLst>
          </p:cNvPr>
          <p:cNvGrpSpPr/>
          <p:nvPr/>
        </p:nvGrpSpPr>
        <p:grpSpPr>
          <a:xfrm>
            <a:off x="1232829" y="2370823"/>
            <a:ext cx="8146698" cy="1414671"/>
            <a:chOff x="1232829" y="2370823"/>
            <a:chExt cx="8146698" cy="141467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1A011044-0C63-CA2C-FCFC-8C4AFBD84765}"/>
                </a:ext>
              </a:extLst>
            </p:cNvPr>
            <p:cNvGrpSpPr/>
            <p:nvPr/>
          </p:nvGrpSpPr>
          <p:grpSpPr>
            <a:xfrm>
              <a:off x="1232829" y="2370823"/>
              <a:ext cx="7229215" cy="469359"/>
              <a:chOff x="3965516" y="2790917"/>
              <a:chExt cx="7229215" cy="46935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CA8BEE-73CE-616F-AED7-03AC934960C2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91250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현재의 문제를 단순히 뒤집는 설계는 비효과적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596E55FB-6B62-9B02-0094-F497751A7F1D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9" name="원호 8">
                  <a:extLst>
                    <a:ext uri="{FF2B5EF4-FFF2-40B4-BE49-F238E27FC236}">
                      <a16:creationId xmlns:a16="http://schemas.microsoft.com/office/drawing/2014/main" id="{F1F93BE5-F6B7-FFF3-B815-51136BC387C5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0" name="자유형: 도형 9">
                  <a:extLst>
                    <a:ext uri="{FF2B5EF4-FFF2-40B4-BE49-F238E27FC236}">
                      <a16:creationId xmlns:a16="http://schemas.microsoft.com/office/drawing/2014/main" id="{93A6C245-369A-4EAC-7570-8F32938F3EB8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28A5F3-F158-6D45-A9FA-BF413ABF57E1}"/>
                </a:ext>
              </a:extLst>
            </p:cNvPr>
            <p:cNvSpPr txBox="1"/>
            <p:nvPr/>
          </p:nvSpPr>
          <p:spPr>
            <a:xfrm>
              <a:off x="1549535" y="2923720"/>
              <a:ext cx="7829992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경쟁 문제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경쟁이 전혀 없는 사회 설계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개인주의 문제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개인이 사라진 집단주의 설계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05C166E-551D-AF3B-F3B8-9F7FD68827CB}"/>
              </a:ext>
            </a:extLst>
          </p:cNvPr>
          <p:cNvGrpSpPr/>
          <p:nvPr/>
        </p:nvGrpSpPr>
        <p:grpSpPr>
          <a:xfrm>
            <a:off x="1232829" y="3869032"/>
            <a:ext cx="7412407" cy="1260783"/>
            <a:chOff x="1232829" y="2370823"/>
            <a:chExt cx="7412407" cy="1260783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A27F0C9A-D2BD-2CE0-6E5F-F12D3AFBD3A2}"/>
                </a:ext>
              </a:extLst>
            </p:cNvPr>
            <p:cNvGrpSpPr/>
            <p:nvPr/>
          </p:nvGrpSpPr>
          <p:grpSpPr>
            <a:xfrm>
              <a:off x="1232829" y="2370823"/>
              <a:ext cx="7229215" cy="469359"/>
              <a:chOff x="3965516" y="2790917"/>
              <a:chExt cx="7229215" cy="46935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77479F-1F84-2FCE-F3F9-8EE68365603B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91250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이분법을 넘어서는 </a:t>
                </a:r>
                <a:r>
                  <a:rPr lang="ko-KR" altLang="en-US" sz="200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61C72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통합적 비전 </a:t>
                </a:r>
                <a:r>
                  <a:rPr lang="ko-KR" altLang="en-US" sz="2000" b="1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61C72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必</a:t>
                </a:r>
              </a:p>
            </p:txBody>
          </p: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CC572A3D-B15D-4627-9539-2D9D69338AA0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6" name="원호 15">
                  <a:extLst>
                    <a:ext uri="{FF2B5EF4-FFF2-40B4-BE49-F238E27FC236}">
                      <a16:creationId xmlns:a16="http://schemas.microsoft.com/office/drawing/2014/main" id="{18298A24-5472-360F-2E18-47E4C1A14906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D2DAF3F8-EA3D-ACEB-8484-63E05A84DC9F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549350-4674-FE4F-8611-AA7281F15E6D}"/>
                </a:ext>
              </a:extLst>
            </p:cNvPr>
            <p:cNvSpPr txBox="1"/>
            <p:nvPr/>
          </p:nvSpPr>
          <p:spPr>
            <a:xfrm>
              <a:off x="1549535" y="2923720"/>
              <a:ext cx="7095701" cy="707886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경쟁과 협력이 조화를 이루고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개인의 자유와 공동체의 연대가 공존하는 미래 설계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7EABFA3-674A-AC5E-5D30-F5CB98BEF568}"/>
              </a:ext>
            </a:extLst>
          </p:cNvPr>
          <p:cNvGrpSpPr/>
          <p:nvPr/>
        </p:nvGrpSpPr>
        <p:grpSpPr>
          <a:xfrm>
            <a:off x="1232829" y="5264072"/>
            <a:ext cx="7229215" cy="469359"/>
            <a:chOff x="3965516" y="2790917"/>
            <a:chExt cx="7229215" cy="4693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7B36DB-A69F-5DE3-AFAD-9A7FB387B929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고정된 목표가 아니라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진화하는 비전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임을 유념</a:t>
              </a:r>
              <a:endParaRPr lang="ko-KR" altLang="en-US" sz="2000" b="1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1B26BEFD-A75E-0C41-BB9D-79262E7DCE6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8A9B9487-91B0-7700-A3B9-965DAE18459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8CE86889-7A2E-F836-F8D8-FE1A1247495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34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D6C1C-838B-904C-44F2-B8A769B2B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C1BC4E5-9612-E503-8EBF-15EF8FC0F2DB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2400A-24A0-3F0B-FCCA-03559489ECC2}"/>
              </a:ext>
            </a:extLst>
          </p:cNvPr>
          <p:cNvSpPr txBox="1"/>
          <p:nvPr/>
        </p:nvSpPr>
        <p:spPr>
          <a:xfrm>
            <a:off x="1134095" y="1593928"/>
            <a:ext cx="24862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H2 -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혁신 전환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6CB10D4-BB47-DDD1-626B-DC8CE32549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F7A85-06FF-F2EC-8041-C6A30AD35289}"/>
              </a:ext>
            </a:extLst>
          </p:cNvPr>
          <p:cNvSpPr txBox="1"/>
          <p:nvPr/>
        </p:nvSpPr>
        <p:spPr>
          <a:xfrm flipH="1">
            <a:off x="5008417" y="2398608"/>
            <a:ext cx="6601029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현재와 미래를 잇는 다리이자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낡은 것이 무너지고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새로운 것이 태어나는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격동의 공간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4A2FE-5952-1BD5-9E64-9CADB659D0F0}"/>
              </a:ext>
            </a:extLst>
          </p:cNvPr>
          <p:cNvSpPr txBox="1"/>
          <p:nvPr/>
        </p:nvSpPr>
        <p:spPr>
          <a:xfrm flipH="1">
            <a:off x="5008417" y="3742499"/>
            <a:ext cx="6601029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창조적 파괴와 창조적 건설이 동시에 일어나며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불확실성과 가능성이 동시에 공존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0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36C85-C96E-6E22-79E1-516FA2607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48F532B-7306-1F7A-4A5B-A567A460EA5E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D43AB-A44C-CC8B-7186-6DA2C104EECF}"/>
              </a:ext>
            </a:extLst>
          </p:cNvPr>
          <p:cNvSpPr txBox="1"/>
          <p:nvPr/>
        </p:nvSpPr>
        <p:spPr>
          <a:xfrm>
            <a:off x="1134095" y="1593928"/>
            <a:ext cx="24862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H2 -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혁신 전환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C3470D-62F8-44F1-0B6A-981849C114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BCD7276C-D781-4A17-CA27-76127615E9EE}"/>
              </a:ext>
            </a:extLst>
          </p:cNvPr>
          <p:cNvSpPr/>
          <p:nvPr/>
        </p:nvSpPr>
        <p:spPr>
          <a:xfrm>
            <a:off x="1717769" y="2274810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5CA348E7-486A-222D-7D74-2D9343EF953D}"/>
              </a:ext>
            </a:extLst>
          </p:cNvPr>
          <p:cNvSpPr/>
          <p:nvPr/>
        </p:nvSpPr>
        <p:spPr>
          <a:xfrm>
            <a:off x="7878541" y="2274810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644BC2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9BE4D-3978-F1AA-2A19-8FD2989A7ABC}"/>
              </a:ext>
            </a:extLst>
          </p:cNvPr>
          <p:cNvSpPr txBox="1"/>
          <p:nvPr/>
        </p:nvSpPr>
        <p:spPr>
          <a:xfrm>
            <a:off x="2241500" y="3162948"/>
            <a:ext cx="1260923" cy="695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ko-KR" sz="32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A </a:t>
            </a:r>
            <a:r>
              <a:rPr lang="ko-KR" altLang="en-US" sz="32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혁신</a:t>
            </a:r>
            <a:endParaRPr lang="en-US" altLang="ko-KR" sz="32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4741BE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57D00-2DB7-5F2A-2F9F-9A8947CF9F90}"/>
              </a:ext>
            </a:extLst>
          </p:cNvPr>
          <p:cNvSpPr txBox="1"/>
          <p:nvPr/>
        </p:nvSpPr>
        <p:spPr>
          <a:xfrm>
            <a:off x="8412690" y="3210076"/>
            <a:ext cx="1240084" cy="695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32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  <a:t>B </a:t>
            </a:r>
            <a:r>
              <a:rPr lang="ko-KR" altLang="en-US" sz="32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  <a:t>혁신</a:t>
            </a:r>
          </a:p>
        </p:txBody>
      </p:sp>
      <p:pic>
        <p:nvPicPr>
          <p:cNvPr id="12" name="그림 11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7183409-30E7-8AB0-48D5-52D8BD07D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1060" y="2458800"/>
            <a:ext cx="614408" cy="520158"/>
          </a:xfrm>
          <a:prstGeom prst="rect">
            <a:avLst/>
          </a:prstGeom>
        </p:spPr>
      </p:pic>
      <p:pic>
        <p:nvPicPr>
          <p:cNvPr id="13" name="그림 1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0B7193-D34B-571B-57DF-C3B20CA8A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5633" y="2458800"/>
            <a:ext cx="614408" cy="5201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5ABCF1-EDED-A1E6-DC89-5639D66D7B7C}"/>
              </a:ext>
            </a:extLst>
          </p:cNvPr>
          <p:cNvSpPr txBox="1"/>
          <p:nvPr/>
        </p:nvSpPr>
        <p:spPr>
          <a:xfrm flipH="1">
            <a:off x="3494726" y="5097185"/>
            <a:ext cx="5005038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두 가지 서로 다른 유형의 혁신을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이해하는 것이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전환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전략의 핵심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28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020B3-BFE5-E0F0-E5ED-0CC07A8B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73D284D-BAAD-4FB7-C3DF-DCA11225BA7E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B91D5-875A-C5EC-A203-B4148283F87C}"/>
              </a:ext>
            </a:extLst>
          </p:cNvPr>
          <p:cNvSpPr txBox="1"/>
          <p:nvPr/>
        </p:nvSpPr>
        <p:spPr>
          <a:xfrm>
            <a:off x="1134095" y="1593928"/>
            <a:ext cx="24862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H2 -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혁신 전환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358C0B6-CBD9-6E72-A8DD-DD08630C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49CB9C9-B166-F904-0D95-1DDFB4316ED7}"/>
              </a:ext>
            </a:extLst>
          </p:cNvPr>
          <p:cNvGrpSpPr/>
          <p:nvPr/>
        </p:nvGrpSpPr>
        <p:grpSpPr>
          <a:xfrm>
            <a:off x="4531919" y="2206903"/>
            <a:ext cx="6510153" cy="630942"/>
            <a:chOff x="4374206" y="2798058"/>
            <a:chExt cx="6510153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DA7E54C-4C40-1941-C88C-3ACB62FECD35}"/>
                </a:ext>
              </a:extLst>
            </p:cNvPr>
            <p:cNvSpPr txBox="1"/>
            <p:nvPr/>
          </p:nvSpPr>
          <p:spPr>
            <a:xfrm>
              <a:off x="4943314" y="2798058"/>
              <a:ext cx="594104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H1+ (H1 </a:t>
              </a:r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연장형</a:t>
              </a:r>
              <a:r>
                <a:rPr lang="en-US" altLang="ko-KR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2C16D40-9EF9-C618-517D-BBCD20813AB9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07083587-85FA-2F47-D995-24CC77F9F3BD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0D1DF88-9CF0-3CFA-EEEC-CC2CF5AED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FAAD26-72BF-C2A9-6568-37F74C0E4F10}"/>
              </a:ext>
            </a:extLst>
          </p:cNvPr>
          <p:cNvGrpSpPr/>
          <p:nvPr/>
        </p:nvGrpSpPr>
        <p:grpSpPr>
          <a:xfrm>
            <a:off x="5246743" y="2908996"/>
            <a:ext cx="6189857" cy="463460"/>
            <a:chOff x="3965516" y="2790917"/>
            <a:chExt cx="6189857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25AD7E-8E19-2C64-EA89-EE44C2E26E14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현재 시스템 개선 및 최적화하는 점진적 혁신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A1C9016-7F10-7CFC-ED8E-D86DDF39750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0A1D61EA-6907-F066-10A3-012FCA43FEC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B13B5D97-5DC7-083B-8A73-45DD20505E0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ABFE1A-6478-043E-953A-04E6351DE767}"/>
              </a:ext>
            </a:extLst>
          </p:cNvPr>
          <p:cNvGrpSpPr/>
          <p:nvPr/>
        </p:nvGrpSpPr>
        <p:grpSpPr>
          <a:xfrm>
            <a:off x="5563449" y="3485545"/>
            <a:ext cx="7002563" cy="1895274"/>
            <a:chOff x="1547337" y="4508469"/>
            <a:chExt cx="7002563" cy="18952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F38F4A-2371-4E75-5DAB-1FFCB04E7A19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1571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내연기관 자동차에서 하이브리드카로의 전환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오프라인 강의에서 온라인 강의로의 확장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은행 창구에서 모바일 뱅킹으로의 진화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43B19B6-FFB4-C9D1-F6F2-EE9E6D22E163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AFE48408-30C8-9111-179E-BDFA32E6FB6B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F56534F0-3A12-E285-8165-EB6FF2927960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54F417-D9B3-98F1-5AC1-01F4C899FAB4}"/>
              </a:ext>
            </a:extLst>
          </p:cNvPr>
          <p:cNvGrpSpPr/>
          <p:nvPr/>
        </p:nvGrpSpPr>
        <p:grpSpPr>
          <a:xfrm>
            <a:off x="5246743" y="5541360"/>
            <a:ext cx="6189857" cy="463460"/>
            <a:chOff x="3965516" y="2790917"/>
            <a:chExt cx="6189857" cy="4634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0094F5-8C21-2593-03DD-31A0A96381BD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기존 패러다임 안에서 효율성을 높이고 문제 완화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5E66CA94-9CDF-351B-4189-BE3F8F4699D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77B6D4CD-71AA-3C5C-D147-2345FAE15F8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B5C82E4B-FAC7-AC7C-3806-F8CF339F5B5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24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AEC53-FEC2-A909-5BFF-B00E16AC2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B38BBE3-8DC1-4A1F-09FE-AAE7C73FC366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B26CB-CD8E-FB3B-8D1D-6FE33C5CF5A2}"/>
              </a:ext>
            </a:extLst>
          </p:cNvPr>
          <p:cNvSpPr txBox="1"/>
          <p:nvPr/>
        </p:nvSpPr>
        <p:spPr>
          <a:xfrm>
            <a:off x="1134095" y="1593928"/>
            <a:ext cx="24862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H2 -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혁신 전환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788D5A-FDB0-F1F4-9A24-ADBD10C8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41549EC-46FC-B5ED-CF0C-D95251518F7C}"/>
              </a:ext>
            </a:extLst>
          </p:cNvPr>
          <p:cNvGrpSpPr/>
          <p:nvPr/>
        </p:nvGrpSpPr>
        <p:grpSpPr>
          <a:xfrm>
            <a:off x="4531919" y="2206903"/>
            <a:ext cx="6510153" cy="630942"/>
            <a:chOff x="4374206" y="2798058"/>
            <a:chExt cx="6510153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E2B39C-B17B-7110-42BA-A7E72903B09C}"/>
                </a:ext>
              </a:extLst>
            </p:cNvPr>
            <p:cNvSpPr txBox="1"/>
            <p:nvPr/>
          </p:nvSpPr>
          <p:spPr>
            <a:xfrm>
              <a:off x="4943314" y="2798058"/>
              <a:ext cx="594104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H3- (H3 </a:t>
              </a:r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맹아형</a:t>
              </a:r>
              <a:r>
                <a:rPr lang="en-US" altLang="ko-KR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704ED12-7825-4C3D-22BE-C6D59D3E552D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A4C97DC7-B928-0129-03F9-C87AF8C1EF76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72E1B3D6-F9FF-063B-361C-26AE4A249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EFE0B76-91DB-0F0C-26C4-6F9FF9850A3E}"/>
              </a:ext>
            </a:extLst>
          </p:cNvPr>
          <p:cNvGrpSpPr/>
          <p:nvPr/>
        </p:nvGrpSpPr>
        <p:grpSpPr>
          <a:xfrm>
            <a:off x="5246743" y="2908996"/>
            <a:ext cx="6189857" cy="863570"/>
            <a:chOff x="3965516" y="2790917"/>
            <a:chExt cx="6189857" cy="8635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D16F42-02CF-1ADE-531B-A95C78B6E558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시스템의 초기 버전으로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근본적으로 다른 원리로 작동하는 급진적 혁신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EEE79E04-80FD-286F-7977-BDA095A266D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F9114E62-3451-5907-FA99-E1D4A1C1239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D14D924A-5BB6-E464-B43D-AE4282DC4DF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912C378-9B09-3618-DC2D-7F7634E44A84}"/>
              </a:ext>
            </a:extLst>
          </p:cNvPr>
          <p:cNvGrpSpPr/>
          <p:nvPr/>
        </p:nvGrpSpPr>
        <p:grpSpPr>
          <a:xfrm>
            <a:off x="5563449" y="3843717"/>
            <a:ext cx="6406878" cy="1587497"/>
            <a:chOff x="1547337" y="4508469"/>
            <a:chExt cx="6406878" cy="15874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3CA86A-FC24-8A84-BBA1-A670C480BEBD}"/>
                </a:ext>
              </a:extLst>
            </p:cNvPr>
            <p:cNvSpPr txBox="1"/>
            <p:nvPr/>
          </p:nvSpPr>
          <p:spPr>
            <a:xfrm>
              <a:off x="2190470" y="4832287"/>
              <a:ext cx="5763745" cy="1263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수소 연료전지 자동차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자율주행 공유 차량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프로젝트 기반 학습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역량 중심 평가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분산형 에너지 그리드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순환경제 비즈니스 모델 등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E81883F-BBD4-7059-4C05-3BA49C31C613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BD5AC556-7F0D-AC0B-6D76-79078BF0CEDE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B511C8DB-DAD4-F802-F263-BF3801930F6E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57C3FE8-7672-9D90-8469-2B011B4AE18D}"/>
              </a:ext>
            </a:extLst>
          </p:cNvPr>
          <p:cNvGrpSpPr/>
          <p:nvPr/>
        </p:nvGrpSpPr>
        <p:grpSpPr>
          <a:xfrm>
            <a:off x="5246743" y="5594453"/>
            <a:ext cx="6189857" cy="463460"/>
            <a:chOff x="3965516" y="2790917"/>
            <a:chExt cx="6189857" cy="4634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EDDEA7-CAF8-F416-59E9-932FE444EBEA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아직 불완전하고 비용도 높지만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미래의 가능성 </a:t>
              </a:r>
              <a:r>
                <a:rPr lang="ko-KR" altLang="en-US" sz="2000" b="1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有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07CFC498-38CA-6A35-6B26-341A2A6A0F1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A71A77B4-19A5-6550-4807-2DF00845490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96249A1F-2A35-1C09-186E-D84398B9380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37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C434977D-62BE-8697-4303-58F3BC6FF8B3}"/>
              </a:ext>
            </a:extLst>
          </p:cNvPr>
          <p:cNvGrpSpPr/>
          <p:nvPr/>
        </p:nvGrpSpPr>
        <p:grpSpPr>
          <a:xfrm>
            <a:off x="2197099" y="2146004"/>
            <a:ext cx="7543725" cy="3292121"/>
            <a:chOff x="2197099" y="2146004"/>
            <a:chExt cx="7543725" cy="3739214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99D4CC3-F3A1-9277-11DF-59124AA00154}"/>
                </a:ext>
              </a:extLst>
            </p:cNvPr>
            <p:cNvSpPr/>
            <p:nvPr/>
          </p:nvSpPr>
          <p:spPr>
            <a:xfrm>
              <a:off x="2197099" y="2146004"/>
              <a:ext cx="7543725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0A0F2A7-6F5C-F81A-1866-260C117235EB}"/>
                </a:ext>
              </a:extLst>
            </p:cNvPr>
            <p:cNvSpPr/>
            <p:nvPr/>
          </p:nvSpPr>
          <p:spPr>
            <a:xfrm>
              <a:off x="2197100" y="3484964"/>
              <a:ext cx="7543724" cy="104169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657E488-E76F-7803-3D6D-4878E5E3FB00}"/>
                </a:ext>
              </a:extLst>
            </p:cNvPr>
            <p:cNvSpPr/>
            <p:nvPr/>
          </p:nvSpPr>
          <p:spPr>
            <a:xfrm>
              <a:off x="2197099" y="4843520"/>
              <a:ext cx="7543724" cy="104169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CB4E9E3A-C5FE-DF5E-7EF4-01DD1199A478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D538D212-81FB-A21E-0649-A77306E0ED8C}"/>
                </a:ext>
              </a:extLst>
            </p:cNvPr>
            <p:cNvSpPr/>
            <p:nvPr/>
          </p:nvSpPr>
          <p:spPr>
            <a:xfrm>
              <a:off x="2197100" y="3484964"/>
              <a:ext cx="457200" cy="1041695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973C13A-7DF2-DEAB-86CB-19108D911685}"/>
                </a:ext>
              </a:extLst>
            </p:cNvPr>
            <p:cNvSpPr/>
            <p:nvPr/>
          </p:nvSpPr>
          <p:spPr>
            <a:xfrm>
              <a:off x="2197100" y="4843523"/>
              <a:ext cx="457200" cy="1041695"/>
            </a:xfrm>
            <a:prstGeom prst="rect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61CF7E-6C17-B163-5F25-0F8F7858DE33}"/>
                </a:ext>
              </a:extLst>
            </p:cNvPr>
            <p:cNvSpPr txBox="1"/>
            <p:nvPr/>
          </p:nvSpPr>
          <p:spPr>
            <a:xfrm>
              <a:off x="2857500" y="3495538"/>
              <a:ext cx="6303329" cy="102774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dirty="0"/>
                <a:t>세 가지 지평 모델을 통한 시간적 복잡성 이해</a:t>
              </a:r>
              <a:endParaRPr lang="en-US" altLang="ko-KR" dirty="0"/>
            </a:p>
            <a:p>
              <a:r>
                <a:rPr lang="en-US" altLang="ko-KR" dirty="0"/>
                <a:t>(H1 </a:t>
              </a:r>
              <a:r>
                <a:rPr lang="ko-KR" altLang="en-US" dirty="0"/>
                <a:t>현재 시스템</a:t>
              </a:r>
              <a:r>
                <a:rPr lang="en-US" altLang="ko-KR" dirty="0"/>
                <a:t>, H2 </a:t>
              </a:r>
              <a:r>
                <a:rPr lang="ko-KR" altLang="en-US" dirty="0"/>
                <a:t>전환적 혁신</a:t>
              </a:r>
              <a:r>
                <a:rPr lang="en-US" altLang="ko-KR" dirty="0"/>
                <a:t>,</a:t>
              </a:r>
              <a:r>
                <a:rPr lang="ko-KR" altLang="en-US" dirty="0"/>
                <a:t> </a:t>
              </a:r>
              <a:r>
                <a:rPr lang="en-US" altLang="ko-KR" dirty="0"/>
                <a:t>H3 </a:t>
              </a:r>
              <a:r>
                <a:rPr lang="ko-KR" altLang="en-US" dirty="0"/>
                <a:t>바람직한 미래</a:t>
              </a:r>
              <a:r>
                <a:rPr lang="en-US" altLang="ko-KR" dirty="0"/>
                <a:t>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EA5D60-0C68-A60C-2856-B82B13800E5B}"/>
                </a:ext>
              </a:extLst>
            </p:cNvPr>
            <p:cNvSpPr txBox="1"/>
            <p:nvPr/>
          </p:nvSpPr>
          <p:spPr>
            <a:xfrm>
              <a:off x="2857500" y="2152978"/>
              <a:ext cx="6779420" cy="10277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b="1" dirty="0" err="1"/>
                <a:t>도넬라</a:t>
              </a:r>
              <a:r>
                <a:rPr lang="ko-KR" altLang="en-US" b="1" dirty="0"/>
                <a:t> </a:t>
              </a:r>
              <a:r>
                <a:rPr lang="ko-KR" altLang="en-US" b="1" dirty="0" err="1"/>
                <a:t>메도우스의</a:t>
              </a:r>
              <a:r>
                <a:rPr lang="ko-KR" altLang="en-US" b="1" dirty="0"/>
                <a:t> </a:t>
              </a:r>
              <a:r>
                <a:rPr lang="en-US" altLang="ko-KR" b="1" dirty="0"/>
                <a:t>12</a:t>
              </a:r>
              <a:r>
                <a:rPr lang="ko-KR" altLang="en-US" b="1" dirty="0"/>
                <a:t>가지 레버리지 포인트</a:t>
              </a:r>
              <a:endParaRPr lang="en-US" altLang="ko-KR" b="1" dirty="0"/>
            </a:p>
            <a:p>
              <a:r>
                <a:rPr lang="en-US" altLang="ko-KR" b="1" dirty="0"/>
                <a:t>(</a:t>
              </a:r>
              <a:r>
                <a:rPr lang="ko-KR" altLang="en-US" b="1" dirty="0"/>
                <a:t>낮은</a:t>
              </a:r>
              <a:r>
                <a:rPr lang="en-US" altLang="ko-KR" b="1" dirty="0"/>
                <a:t>-</a:t>
              </a:r>
              <a:r>
                <a:rPr lang="ko-KR" altLang="en-US" b="1" dirty="0"/>
                <a:t>중간</a:t>
              </a:r>
              <a:r>
                <a:rPr lang="en-US" altLang="ko-KR" b="1" dirty="0"/>
                <a:t>-</a:t>
              </a:r>
              <a:r>
                <a:rPr lang="ko-KR" altLang="en-US" b="1" dirty="0"/>
                <a:t>높은 영향력 단계</a:t>
              </a:r>
              <a:r>
                <a:rPr lang="en-US" altLang="ko-KR" b="1" dirty="0"/>
                <a:t>) </a:t>
              </a:r>
              <a:r>
                <a:rPr lang="ko-KR" altLang="en-US" b="1" dirty="0"/>
                <a:t>및 시스템 개입의 위계 학습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B4C98C3-4EB3-E1C7-8CE8-777E11B730C4}"/>
                </a:ext>
              </a:extLst>
            </p:cNvPr>
            <p:cNvSpPr txBox="1"/>
            <p:nvPr/>
          </p:nvSpPr>
          <p:spPr>
            <a:xfrm>
              <a:off x="2857500" y="4843518"/>
              <a:ext cx="6499439" cy="10277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dirty="0"/>
                <a:t>레버리지 포인트와 세 지평 모델을 통합한</a:t>
              </a:r>
              <a:endParaRPr lang="en-US" altLang="ko-KR" dirty="0"/>
            </a:p>
            <a:p>
              <a:r>
                <a:rPr lang="ko-KR" altLang="en-US" dirty="0"/>
                <a:t>시스템 변화 전략 수립 방법론 습득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41764-BD64-8464-590B-40021BF48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EA5ADC1-1B80-6DD7-9BF9-96BC613C6FE3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0D5A7-2AB1-89BC-A3CD-D5C485D1D618}"/>
              </a:ext>
            </a:extLst>
          </p:cNvPr>
          <p:cNvSpPr txBox="1"/>
          <p:nvPr/>
        </p:nvSpPr>
        <p:spPr>
          <a:xfrm>
            <a:off x="1134095" y="1593928"/>
            <a:ext cx="24862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H2 -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혁신 전환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EDBDC2-D97A-69F4-7182-C99E188250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3F68F69A-946C-E65E-C844-B48FE0BC1A9D}"/>
              </a:ext>
            </a:extLst>
          </p:cNvPr>
          <p:cNvSpPr/>
          <p:nvPr/>
        </p:nvSpPr>
        <p:spPr>
          <a:xfrm>
            <a:off x="1717769" y="2274810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81D2B67-20A1-16D5-80D0-B9729A517367}"/>
              </a:ext>
            </a:extLst>
          </p:cNvPr>
          <p:cNvSpPr/>
          <p:nvPr/>
        </p:nvSpPr>
        <p:spPr>
          <a:xfrm>
            <a:off x="7878541" y="2274810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644BC2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E49D6-0C44-0CFC-DE69-0FEF2D41DF5C}"/>
              </a:ext>
            </a:extLst>
          </p:cNvPr>
          <p:cNvSpPr txBox="1"/>
          <p:nvPr/>
        </p:nvSpPr>
        <p:spPr>
          <a:xfrm>
            <a:off x="2439836" y="2978958"/>
            <a:ext cx="949940" cy="695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ko-KR" sz="32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H1+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0A9AC-FAC3-693C-F908-D00C2AC43228}"/>
              </a:ext>
            </a:extLst>
          </p:cNvPr>
          <p:cNvSpPr txBox="1"/>
          <p:nvPr/>
        </p:nvSpPr>
        <p:spPr>
          <a:xfrm>
            <a:off x="8641964" y="3026086"/>
            <a:ext cx="867225" cy="695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32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  <a:t>H3-</a:t>
            </a:r>
            <a:endParaRPr lang="ko-KR" altLang="en-US" sz="32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7A52C4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10" name="그림 9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A635DD-D9EA-F67D-AC3F-6D98D7B60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1060" y="2458800"/>
            <a:ext cx="614408" cy="520158"/>
          </a:xfrm>
          <a:prstGeom prst="rect">
            <a:avLst/>
          </a:prstGeom>
        </p:spPr>
      </p:pic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9A1FC1-064F-5DD6-F67E-05996C0B8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5633" y="2458800"/>
            <a:ext cx="614408" cy="520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F384F7-BEE3-7935-C9F8-8B7B57F8EEBC}"/>
              </a:ext>
            </a:extLst>
          </p:cNvPr>
          <p:cNvSpPr txBox="1"/>
          <p:nvPr/>
        </p:nvSpPr>
        <p:spPr>
          <a:xfrm>
            <a:off x="2336920" y="3636583"/>
            <a:ext cx="1112164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H1 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연장형</a:t>
            </a:r>
            <a:endParaRPr kumimoji="0" lang="en-US" altLang="ko-KR" sz="1700" b="0" i="0" u="none" strike="noStrike" kern="1200" cap="none" spc="-30" normalizeH="0" noProof="0" dirty="0">
              <a:ln>
                <a:solidFill>
                  <a:srgbClr val="9A5CC8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A33731-D0E4-7617-E863-AE3E13913D28}"/>
              </a:ext>
            </a:extLst>
          </p:cNvPr>
          <p:cNvSpPr txBox="1"/>
          <p:nvPr/>
        </p:nvSpPr>
        <p:spPr>
          <a:xfrm>
            <a:off x="8432710" y="3636583"/>
            <a:ext cx="1160254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H3 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맹아형</a:t>
            </a:r>
            <a:endParaRPr kumimoji="0" lang="en-US" altLang="ko-KR" sz="1700" b="0" i="0" u="none" strike="noStrike" kern="1200" cap="none" spc="-30" normalizeH="0" noProof="0" dirty="0">
              <a:ln>
                <a:solidFill>
                  <a:srgbClr val="9A5CC8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085C4-B57E-C40F-80B4-AF64AFE31B69}"/>
              </a:ext>
            </a:extLst>
          </p:cNvPr>
          <p:cNvSpPr txBox="1"/>
          <p:nvPr/>
        </p:nvSpPr>
        <p:spPr>
          <a:xfrm>
            <a:off x="1034886" y="4702012"/>
            <a:ext cx="3759840" cy="86946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급격한 변화의 충격 완화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및 전환의 시간 충족</a:t>
            </a:r>
            <a:endParaRPr lang="ko-KR" altLang="en-US" sz="2000" spc="-150" dirty="0">
              <a:ln>
                <a:solidFill>
                  <a:srgbClr val="1F3C67">
                    <a:alpha val="0"/>
                  </a:srgbClr>
                </a:solidFill>
              </a:ln>
              <a:solidFill>
                <a:srgbClr val="002373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D42A03-6149-BF2E-997F-46045E885666}"/>
              </a:ext>
            </a:extLst>
          </p:cNvPr>
          <p:cNvSpPr txBox="1"/>
          <p:nvPr/>
        </p:nvSpPr>
        <p:spPr>
          <a:xfrm>
            <a:off x="7195656" y="4702012"/>
            <a:ext cx="3759840" cy="86946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미래의 방향성 제시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및 변화의 가능성 입증</a:t>
            </a:r>
            <a:endParaRPr lang="ko-KR" altLang="en-US" sz="2000" spc="-150" dirty="0">
              <a:ln>
                <a:solidFill>
                  <a:srgbClr val="1F3C67">
                    <a:alpha val="0"/>
                  </a:srgbClr>
                </a:solidFill>
              </a:ln>
              <a:solidFill>
                <a:srgbClr val="002373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0041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B3DA6-8FFC-F106-0EE0-F9AF8BD2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0FA0789-E70C-0B1A-4140-7994D7FB99E1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F29FE-3D40-AB9A-E202-A5FB459BCA0A}"/>
              </a:ext>
            </a:extLst>
          </p:cNvPr>
          <p:cNvSpPr txBox="1"/>
          <p:nvPr/>
        </p:nvSpPr>
        <p:spPr>
          <a:xfrm>
            <a:off x="1134095" y="1593928"/>
            <a:ext cx="272831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H2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3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핵심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57EFB3-7B84-7286-E3AE-B1CD6B45EC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094B59B5-C01A-4E03-5F1F-FB1E9B0B5750}"/>
              </a:ext>
            </a:extLst>
          </p:cNvPr>
          <p:cNvGrpSpPr/>
          <p:nvPr/>
        </p:nvGrpSpPr>
        <p:grpSpPr>
          <a:xfrm>
            <a:off x="1287595" y="2352132"/>
            <a:ext cx="4448188" cy="571286"/>
            <a:chOff x="1013128" y="1841927"/>
            <a:chExt cx="4448188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805F66-DB5A-EEB9-4061-835E826F17B1}"/>
                </a:ext>
              </a:extLst>
            </p:cNvPr>
            <p:cNvSpPr txBox="1"/>
            <p:nvPr/>
          </p:nvSpPr>
          <p:spPr>
            <a:xfrm>
              <a:off x="1013128" y="1841927"/>
              <a:ext cx="444818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틈새 혁신 만들기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전략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88C671C0-2896-040C-B25B-AA9F64AB76A1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165983F2-EF9A-410A-8BBF-F965FB69AF53}"/>
              </a:ext>
            </a:extLst>
          </p:cNvPr>
          <p:cNvGrpSpPr/>
          <p:nvPr/>
        </p:nvGrpSpPr>
        <p:grpSpPr>
          <a:xfrm>
            <a:off x="1650374" y="3235346"/>
            <a:ext cx="7001790" cy="469359"/>
            <a:chOff x="3965516" y="2790917"/>
            <a:chExt cx="7001790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346645-FCFD-A8D1-C62F-6C4233DE0CC5}"/>
                </a:ext>
              </a:extLst>
            </p:cNvPr>
            <p:cNvSpPr txBox="1"/>
            <p:nvPr/>
          </p:nvSpPr>
          <p:spPr>
            <a:xfrm>
              <a:off x="4282222" y="2790917"/>
              <a:ext cx="668508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기존 시스템의 압력으로부터 보호받을 수 있는 실험 공간 확보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4B348EE4-3CE5-5162-BBAC-B76968346E3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DA453629-6940-1BE9-EC7E-6D788D44936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790E002D-141C-BA44-61A2-AD787BD9591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A395D61-2C68-AEFB-6052-B87DD9D3B2B5}"/>
              </a:ext>
            </a:extLst>
          </p:cNvPr>
          <p:cNvGrpSpPr/>
          <p:nvPr/>
        </p:nvGrpSpPr>
        <p:grpSpPr>
          <a:xfrm>
            <a:off x="1650374" y="3754892"/>
            <a:ext cx="7001790" cy="463460"/>
            <a:chOff x="3965516" y="2790917"/>
            <a:chExt cx="7001790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76A157-4153-8358-C379-C3D94BE38BCA}"/>
                </a:ext>
              </a:extLst>
            </p:cNvPr>
            <p:cNvSpPr txBox="1"/>
            <p:nvPr/>
          </p:nvSpPr>
          <p:spPr>
            <a:xfrm>
              <a:off x="4282222" y="2790917"/>
              <a:ext cx="6685084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규제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샌드박스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리빙랩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운영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소규모 시범사업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5720636-8FE9-60D2-0C6C-8CD6750D30D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8AA3F9-6239-F531-6507-CCCBBF15CBB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0F8EFA9-2F52-CFCF-B48A-A649FF44EF9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89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D35EB-ED91-62D9-7411-AA405248A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5BA1964-6EB8-B22F-B329-FC7CDACB7849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B6367-38D5-D17B-4D20-2517EE225AC4}"/>
              </a:ext>
            </a:extLst>
          </p:cNvPr>
          <p:cNvSpPr txBox="1"/>
          <p:nvPr/>
        </p:nvSpPr>
        <p:spPr>
          <a:xfrm>
            <a:off x="1134095" y="1593928"/>
            <a:ext cx="272831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H2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3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핵심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E887A0-BD12-56EE-D4E3-2EB6B4C6EA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0ABD417B-DE6F-74E0-F2C7-DE255729FF2A}"/>
              </a:ext>
            </a:extLst>
          </p:cNvPr>
          <p:cNvGrpSpPr/>
          <p:nvPr/>
        </p:nvGrpSpPr>
        <p:grpSpPr>
          <a:xfrm>
            <a:off x="1287595" y="2352132"/>
            <a:ext cx="4448188" cy="571286"/>
            <a:chOff x="1013128" y="1841927"/>
            <a:chExt cx="4448188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45D067-0B84-10E6-3404-EB7027907368}"/>
                </a:ext>
              </a:extLst>
            </p:cNvPr>
            <p:cNvSpPr txBox="1"/>
            <p:nvPr/>
          </p:nvSpPr>
          <p:spPr>
            <a:xfrm>
              <a:off x="1013128" y="1841927"/>
              <a:ext cx="444818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연결하기 전략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38E6126D-C460-411D-59E8-FB6881F67989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65A1AA4-C45B-7DF3-8A8F-FCD5BC9E9F23}"/>
              </a:ext>
            </a:extLst>
          </p:cNvPr>
          <p:cNvGrpSpPr/>
          <p:nvPr/>
        </p:nvGrpSpPr>
        <p:grpSpPr>
          <a:xfrm>
            <a:off x="1650374" y="3235346"/>
            <a:ext cx="7001790" cy="469359"/>
            <a:chOff x="3965516" y="2790917"/>
            <a:chExt cx="7001790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C6AE35-6BF1-E6F4-101C-59724A1B1612}"/>
                </a:ext>
              </a:extLst>
            </p:cNvPr>
            <p:cNvSpPr txBox="1"/>
            <p:nvPr/>
          </p:nvSpPr>
          <p:spPr>
            <a:xfrm>
              <a:off x="4282222" y="2790917"/>
              <a:ext cx="668508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분절된 혁신 활동을 서로 연결하고 네트워크화 하는 전략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07567E9-AC9F-390C-1407-991F0D5E952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9754D8E9-67B2-D170-844C-160983714DB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969BC10C-67C3-8E68-2DDB-4F04328BEF0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F917EEC-03EB-E394-2510-7901CFC82C34}"/>
              </a:ext>
            </a:extLst>
          </p:cNvPr>
          <p:cNvGrpSpPr/>
          <p:nvPr/>
        </p:nvGrpSpPr>
        <p:grpSpPr>
          <a:xfrm>
            <a:off x="1650374" y="3754892"/>
            <a:ext cx="7001790" cy="863570"/>
            <a:chOff x="3965516" y="2790917"/>
            <a:chExt cx="7001790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BFBEF7-E3F1-015B-6E20-CBDA8F9CBDFD}"/>
                </a:ext>
              </a:extLst>
            </p:cNvPr>
            <p:cNvSpPr txBox="1"/>
            <p:nvPr/>
          </p:nvSpPr>
          <p:spPr>
            <a:xfrm>
              <a:off x="4282222" y="2790917"/>
              <a:ext cx="6685084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전통 제조업체와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스타트업의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협력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대학과 기업의 산학협력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정부와 시민사회의 거버넌스 혁신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16932F2-8471-3FB9-9EE8-951FBE6E851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388940E6-48FF-A05B-77AB-F91D3E9BAAF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096EBFD8-88CC-32F1-9BBC-6B6708E3473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F9B148C-6433-FB2F-F5AD-C047131F810C}"/>
              </a:ext>
            </a:extLst>
          </p:cNvPr>
          <p:cNvGrpSpPr/>
          <p:nvPr/>
        </p:nvGrpSpPr>
        <p:grpSpPr>
          <a:xfrm>
            <a:off x="2106183" y="4686303"/>
            <a:ext cx="6857708" cy="1264332"/>
            <a:chOff x="1547337" y="4508469"/>
            <a:chExt cx="6857708" cy="1264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38EE65-0520-C6C2-6C53-A5258604C20E}"/>
                </a:ext>
              </a:extLst>
            </p:cNvPr>
            <p:cNvSpPr txBox="1"/>
            <p:nvPr/>
          </p:nvSpPr>
          <p:spPr>
            <a:xfrm>
              <a:off x="2190470" y="4832287"/>
              <a:ext cx="6214575" cy="940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lnSpc>
                  <a:spcPct val="130000"/>
                </a:lnSpc>
                <a:spcAft>
                  <a:spcPts val="600"/>
                </a:spcAft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기존 자동차 회사가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도심항공모빌리티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스타트업과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협력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atinLnBrk="0">
                <a:lnSpc>
                  <a:spcPct val="130000"/>
                </a:lnSpc>
                <a:spcAft>
                  <a:spcPts val="600"/>
                </a:spcAft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전통 은행이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핀테크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기업과 제휴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378C529-2038-27B0-A7AA-4636BA160A38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F9A92AB-FC6A-E254-43BF-CAB4915977CD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1C1E4DF1-2882-1D2E-490B-6A710A1B5CA1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60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5B3D2-EDE0-F630-7143-4EEA25D23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6610987-034D-8195-32E3-64D3B42FBFC2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0BDED-79A5-09DA-41FB-A3ED61FD2D7A}"/>
              </a:ext>
            </a:extLst>
          </p:cNvPr>
          <p:cNvSpPr txBox="1"/>
          <p:nvPr/>
        </p:nvSpPr>
        <p:spPr>
          <a:xfrm>
            <a:off x="1134095" y="1593928"/>
            <a:ext cx="272831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H2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3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핵심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C6D58F-6953-1572-7BC2-52B1A450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5FD47DD-01E0-E1E9-88FD-9FC2749295C0}"/>
              </a:ext>
            </a:extLst>
          </p:cNvPr>
          <p:cNvGrpSpPr/>
          <p:nvPr/>
        </p:nvGrpSpPr>
        <p:grpSpPr>
          <a:xfrm>
            <a:off x="1287595" y="2352132"/>
            <a:ext cx="4448188" cy="571286"/>
            <a:chOff x="1013128" y="1841927"/>
            <a:chExt cx="4448188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5819FC-E219-C474-90C0-43759DD1D4DB}"/>
                </a:ext>
              </a:extLst>
            </p:cNvPr>
            <p:cNvSpPr txBox="1"/>
            <p:nvPr/>
          </p:nvSpPr>
          <p:spPr>
            <a:xfrm>
              <a:off x="1013128" y="1841927"/>
              <a:ext cx="444818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전환 가속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전략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7504643-3580-8DA9-3DF8-5CA77A91CB91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FE66BF7-4C98-5723-5E31-92BDB934FC86}"/>
              </a:ext>
            </a:extLst>
          </p:cNvPr>
          <p:cNvGrpSpPr/>
          <p:nvPr/>
        </p:nvGrpSpPr>
        <p:grpSpPr>
          <a:xfrm>
            <a:off x="1650374" y="3235346"/>
            <a:ext cx="7001790" cy="469359"/>
            <a:chOff x="3965516" y="2790917"/>
            <a:chExt cx="7001790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B9D4F9-29BB-CB16-A58E-B07B0CEDAC8C}"/>
                </a:ext>
              </a:extLst>
            </p:cNvPr>
            <p:cNvSpPr txBox="1"/>
            <p:nvPr/>
          </p:nvSpPr>
          <p:spPr>
            <a:xfrm>
              <a:off x="4282222" y="2790917"/>
              <a:ext cx="668508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성공적인 혁신 사례를 확산하고 제도화하는 전략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F354D173-87C0-880F-5A24-55EE0036BC1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A196CD9B-5F72-E015-3339-BB996FD01A5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2D4CA799-69C7-C647-F518-6351BD7E8C1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92BE0AD-FE53-6330-26C7-62061BF6F932}"/>
              </a:ext>
            </a:extLst>
          </p:cNvPr>
          <p:cNvGrpSpPr/>
          <p:nvPr/>
        </p:nvGrpSpPr>
        <p:grpSpPr>
          <a:xfrm>
            <a:off x="1650374" y="3754892"/>
            <a:ext cx="7001790" cy="863570"/>
            <a:chOff x="3965516" y="2790917"/>
            <a:chExt cx="7001790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6D8B05-6120-A3D1-B402-6733F696A056}"/>
                </a:ext>
              </a:extLst>
            </p:cNvPr>
            <p:cNvSpPr txBox="1"/>
            <p:nvPr/>
          </p:nvSpPr>
          <p:spPr>
            <a:xfrm>
              <a:off x="4282222" y="2790917"/>
              <a:ext cx="6685084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초기 성공 사례를 널리 알리고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제도적 지원을 확보하며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문화적 수용성을 높이는 활동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9E6D4B9-CC49-3D64-4705-A3DC415F1E7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93BBEAE6-BCBD-B50C-9540-66FFA296DB0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BF4CFC28-76B1-60FE-8181-F8DB8409D45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A8D7B2C-3043-CEEA-CDF6-6B6AAF6AB9EA}"/>
              </a:ext>
            </a:extLst>
          </p:cNvPr>
          <p:cNvGrpSpPr/>
          <p:nvPr/>
        </p:nvGrpSpPr>
        <p:grpSpPr>
          <a:xfrm>
            <a:off x="2106183" y="4686303"/>
            <a:ext cx="6857708" cy="787278"/>
            <a:chOff x="1547337" y="4508469"/>
            <a:chExt cx="6857708" cy="78727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CFCD22-D89D-5C9A-9F6A-728A1BF1DA5A}"/>
                </a:ext>
              </a:extLst>
            </p:cNvPr>
            <p:cNvSpPr txBox="1"/>
            <p:nvPr/>
          </p:nvSpPr>
          <p:spPr>
            <a:xfrm>
              <a:off x="2190470" y="4832287"/>
              <a:ext cx="6214575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lnSpc>
                  <a:spcPct val="130000"/>
                </a:lnSpc>
                <a:spcAft>
                  <a:spcPts val="600"/>
                </a:spcAft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전기차 보조금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재생에너지 의무 할당제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그린 뉴딜 정책 등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8BC9C370-1DB8-0BF7-37E2-5C860D642F32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FB7B7BC4-AB3D-EFC7-69BC-BC2454467658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6C660A6E-9BE5-24E2-750F-A9F4949B6D24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7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69EFC-FC3A-7CED-7C7C-A2FB07BAD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0843CD6-A39B-4AD4-CE62-B37681506B21}"/>
              </a:ext>
            </a:extLst>
          </p:cNvPr>
          <p:cNvSpPr txBox="1"/>
          <p:nvPr/>
        </p:nvSpPr>
        <p:spPr>
          <a:xfrm>
            <a:off x="778495" y="673792"/>
            <a:ext cx="3383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 가지 지평 모델의 이해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F890B-8CF1-0303-48E1-B92EBA457EEF}"/>
              </a:ext>
            </a:extLst>
          </p:cNvPr>
          <p:cNvSpPr txBox="1"/>
          <p:nvPr/>
        </p:nvSpPr>
        <p:spPr>
          <a:xfrm>
            <a:off x="1134095" y="1593928"/>
            <a:ext cx="33932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H2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 특성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불안정성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B6FF7C-D488-6E90-9AA9-1547144930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0E6F14-82DC-4C35-257A-857BA0CA194D}"/>
              </a:ext>
            </a:extLst>
          </p:cNvPr>
          <p:cNvSpPr txBox="1"/>
          <p:nvPr/>
        </p:nvSpPr>
        <p:spPr>
          <a:xfrm>
            <a:off x="3130863" y="2648006"/>
            <a:ext cx="6685084" cy="46935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구글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글래스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세그웨이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많은 블록체인 프로젝트들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…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4" name="그림 3" descr="클립아트, 일러스트레이션, 그림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F2818DA-83B5-04B4-16DF-34D89BCA9E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6523"/>
              </a:clrFrom>
              <a:clrTo>
                <a:srgbClr val="F4652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8"/>
          <a:stretch>
            <a:fillRect/>
          </a:stretch>
        </p:blipFill>
        <p:spPr>
          <a:xfrm flipH="1">
            <a:off x="0" y="2813396"/>
            <a:ext cx="2470144" cy="2781753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278F4F74-DC16-1BDF-B016-40D1ACA1EE2D}"/>
              </a:ext>
            </a:extLst>
          </p:cNvPr>
          <p:cNvSpPr/>
          <p:nvPr/>
        </p:nvSpPr>
        <p:spPr>
          <a:xfrm>
            <a:off x="1983442" y="2813396"/>
            <a:ext cx="973404" cy="973404"/>
          </a:xfrm>
          <a:prstGeom prst="ellipse">
            <a:avLst/>
          </a:prstGeom>
          <a:solidFill>
            <a:srgbClr val="C5A3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실험</a:t>
            </a:r>
            <a:b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실패</a:t>
            </a:r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2C399C7-7242-C534-9C6F-4F76902DF9D0}"/>
              </a:ext>
            </a:extLst>
          </p:cNvPr>
          <p:cNvSpPr/>
          <p:nvPr/>
        </p:nvSpPr>
        <p:spPr>
          <a:xfrm>
            <a:off x="1235072" y="2260079"/>
            <a:ext cx="775854" cy="775854"/>
          </a:xfrm>
          <a:prstGeom prst="ellipse">
            <a:avLst/>
          </a:prstGeom>
          <a:solidFill>
            <a:srgbClr val="C2C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pc="-8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혁신 증발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5D911-AE78-D224-82C4-17CC9DB253C2}"/>
              </a:ext>
            </a:extLst>
          </p:cNvPr>
          <p:cNvSpPr txBox="1"/>
          <p:nvPr/>
        </p:nvSpPr>
        <p:spPr>
          <a:xfrm flipH="1">
            <a:off x="3130863" y="3300098"/>
            <a:ext cx="554434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H2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에서의 실패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학습과 진화의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필수 과정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35CF336-E0C9-7E6D-29BF-83423A69315C}"/>
              </a:ext>
            </a:extLst>
          </p:cNvPr>
          <p:cNvGrpSpPr/>
          <p:nvPr/>
        </p:nvGrpSpPr>
        <p:grpSpPr>
          <a:xfrm>
            <a:off x="3236720" y="3969592"/>
            <a:ext cx="6156662" cy="863570"/>
            <a:chOff x="3965516" y="2790917"/>
            <a:chExt cx="6156662" cy="8635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6C6446-8D9F-8FD9-4C59-7FCCECF90C3A}"/>
                </a:ext>
              </a:extLst>
            </p:cNvPr>
            <p:cNvSpPr txBox="1"/>
            <p:nvPr/>
          </p:nvSpPr>
          <p:spPr>
            <a:xfrm>
              <a:off x="4282222" y="2790917"/>
              <a:ext cx="5839956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H2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단순히 기술 혁신의 공간이 아닌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사회적 혁신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제도적 혁신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문화적 혁신이 발생하는 공간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598791CB-996E-93E7-6B1D-46F8337199D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6898BD18-BABF-5D3D-1666-60AA031E734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433EF18-DF8A-48AE-D1E1-8718B7417FE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E6880B74-A93E-FE3A-5F3D-90BA54D656EE}"/>
              </a:ext>
            </a:extLst>
          </p:cNvPr>
          <p:cNvSpPr/>
          <p:nvPr/>
        </p:nvSpPr>
        <p:spPr>
          <a:xfrm>
            <a:off x="569343" y="5641794"/>
            <a:ext cx="3847524" cy="8609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 err="1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에어비앤비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소유에서 공유로 문화적 전환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CD638629-EF9E-9872-52A8-226D245EB4E8}"/>
              </a:ext>
            </a:extLst>
          </p:cNvPr>
          <p:cNvSpPr/>
          <p:nvPr/>
        </p:nvSpPr>
        <p:spPr>
          <a:xfrm>
            <a:off x="4707659" y="5641794"/>
            <a:ext cx="3847524" cy="8609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기본소득 실험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노동과 삶에 대한 패러다임 전환</a:t>
            </a:r>
          </a:p>
        </p:txBody>
      </p:sp>
    </p:spTree>
    <p:extLst>
      <p:ext uri="{BB962C8B-B14F-4D97-AF65-F5344CB8AC3E}">
        <p14:creationId xmlns:p14="http://schemas.microsoft.com/office/powerpoint/2010/main" val="25770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3" grpId="0" animBg="1"/>
      <p:bldP spid="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BAA-3C1A-57BF-1039-A4C9D26C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DFFAB7-47D8-AE87-5957-AB8142A7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BA8602-682E-FF23-4BC5-047EA836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A1A84-3C40-5A8C-2321-39837FE5312C}"/>
              </a:ext>
            </a:extLst>
          </p:cNvPr>
          <p:cNvSpPr txBox="1"/>
          <p:nvPr/>
        </p:nvSpPr>
        <p:spPr>
          <a:xfrm>
            <a:off x="2782114" y="2529890"/>
            <a:ext cx="66277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리스크와 기회 관리 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40F1BBA-4B82-B360-5C23-E484B2D9A1B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76B9D1F-EE7D-D426-65C6-9A85468B1DE0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8E3DC3-FC45-79AB-66D7-3E69B494AAA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730CCD2-E283-BF59-FAF3-F31D67280D29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FC0836-AAB5-9D8F-FA72-317F4D72CB6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8C38958-AD2F-0D9C-6422-A3762579A44C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DC8FFF-A819-1997-F7FF-DDBB3A7847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FD19B-90BD-C3D9-DBA0-F9B31B20F2BA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522FA2A-293B-D11D-9483-D42D322581F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60093F-CAF1-3CD4-3DFC-6067D40F40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C5FC0ED-3BD6-DA5E-2764-8B00672ACE2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EAD1C25-3624-A3F3-B5F8-CE99B63AC52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09AF22-30BF-EDA6-2425-A774813F3EC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175796-36EF-0178-249D-6563F5D9273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AD3EEE6-7AAD-7557-CBA3-C0FC1614E2A9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C385486-1BDF-32DA-6638-95DB057B36D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65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8081-CCCC-2B05-6CC5-D48EAA7B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BD7C742-65F0-C282-2375-659F69038E91}"/>
              </a:ext>
            </a:extLst>
          </p:cNvPr>
          <p:cNvSpPr txBox="1"/>
          <p:nvPr/>
        </p:nvSpPr>
        <p:spPr>
          <a:xfrm>
            <a:off x="778495" y="673792"/>
            <a:ext cx="2710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리스크와 기회 관리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BD00A-57E7-16CA-12DB-18991449BAD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E01E2C-C80F-731C-14CD-4566C14988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7F9386-76DC-BE05-FB17-8857717828A5}"/>
              </a:ext>
            </a:extLst>
          </p:cNvPr>
          <p:cNvSpPr txBox="1"/>
          <p:nvPr/>
        </p:nvSpPr>
        <p:spPr>
          <a:xfrm>
            <a:off x="1134095" y="1593928"/>
            <a:ext cx="36481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불확실성 동반하는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시스템 변화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04098018-B891-6711-63B4-F0EC0A899702}"/>
              </a:ext>
            </a:extLst>
          </p:cNvPr>
          <p:cNvSpPr/>
          <p:nvPr/>
        </p:nvSpPr>
        <p:spPr>
          <a:xfrm>
            <a:off x="1621831" y="2387682"/>
            <a:ext cx="6486555" cy="861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리스크를 무시하거나 회피하는 것이 아닌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EDA33D6-F1AA-49B0-23BF-A75D91A6561E}"/>
              </a:ext>
            </a:extLst>
          </p:cNvPr>
          <p:cNvGrpSpPr/>
          <p:nvPr/>
        </p:nvGrpSpPr>
        <p:grpSpPr>
          <a:xfrm>
            <a:off x="1621831" y="3338946"/>
            <a:ext cx="6486555" cy="1357599"/>
            <a:chOff x="1621831" y="4904509"/>
            <a:chExt cx="6486555" cy="1357599"/>
          </a:xfrm>
        </p:grpSpPr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D6D77393-814E-EC27-3C6E-67DB71627BF1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리스크를 </a:t>
              </a: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인식</a:t>
              </a:r>
              <a:r>
                <a:rPr lang="en-US" altLang="ko-KR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관리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하며 기회로 전환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33" name="화살표: 아래쪽 32">
              <a:extLst>
                <a:ext uri="{FF2B5EF4-FFF2-40B4-BE49-F238E27FC236}">
                  <a16:creationId xmlns:a16="http://schemas.microsoft.com/office/drawing/2014/main" id="{29404C53-93A5-CC71-91C6-F495A1E5A13E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88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6711C-5548-72C3-A2C6-FF460F5F4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3E16BCF-C87C-C090-DA91-4A35EDED4741}"/>
              </a:ext>
            </a:extLst>
          </p:cNvPr>
          <p:cNvSpPr txBox="1"/>
          <p:nvPr/>
        </p:nvSpPr>
        <p:spPr>
          <a:xfrm>
            <a:off x="778495" y="673792"/>
            <a:ext cx="2710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리스크와 기회 관리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7CAFF-6497-1DE6-D4B2-573B9710432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F4708B-3AD9-50C8-BD44-AFAB7B3F58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6B56C-BD37-3CCD-5237-81961510684D}"/>
              </a:ext>
            </a:extLst>
          </p:cNvPr>
          <p:cNvSpPr txBox="1"/>
          <p:nvPr/>
        </p:nvSpPr>
        <p:spPr>
          <a:xfrm>
            <a:off x="1134095" y="1593928"/>
            <a:ext cx="4229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 과정에서 직면하는 주요 리스크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F03EC6D9-40C4-AD88-C0D9-837554F4F4AD}"/>
              </a:ext>
            </a:extLst>
          </p:cNvPr>
          <p:cNvGrpSpPr/>
          <p:nvPr/>
        </p:nvGrpSpPr>
        <p:grpSpPr>
          <a:xfrm>
            <a:off x="5014468" y="2352132"/>
            <a:ext cx="6828614" cy="1352573"/>
            <a:chOff x="5014468" y="2352132"/>
            <a:chExt cx="6828614" cy="1352573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61CD0D5-7254-A26D-B36A-C9840E2A7EF4}"/>
                </a:ext>
              </a:extLst>
            </p:cNvPr>
            <p:cNvGrpSpPr/>
            <p:nvPr/>
          </p:nvGrpSpPr>
          <p:grpSpPr>
            <a:xfrm>
              <a:off x="5014468" y="2352132"/>
              <a:ext cx="3776242" cy="571286"/>
              <a:chOff x="1013128" y="1841927"/>
              <a:chExt cx="3776242" cy="57128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FF0B2-7876-79E8-E59F-C235CA05D13A}"/>
                  </a:ext>
                </a:extLst>
              </p:cNvPr>
              <p:cNvSpPr txBox="1"/>
              <p:nvPr/>
            </p:nvSpPr>
            <p:spPr>
              <a:xfrm>
                <a:off x="1013128" y="1841927"/>
                <a:ext cx="3776242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저항 리스크</a:t>
                </a:r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2BAE4F52-0554-16CD-9A03-1B4EBC859D9D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1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13F91B8-6621-B7C3-2D99-CD8A455C49A4}"/>
                </a:ext>
              </a:extLst>
            </p:cNvPr>
            <p:cNvGrpSpPr/>
            <p:nvPr/>
          </p:nvGrpSpPr>
          <p:grpSpPr>
            <a:xfrm>
              <a:off x="5377247" y="3235346"/>
              <a:ext cx="6465835" cy="469359"/>
              <a:chOff x="3965516" y="2790917"/>
              <a:chExt cx="6465835" cy="46935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3FFDD5-0059-5EAD-86E4-EB6C1F9E439A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기득권의 반발 및 </a:t>
                </a:r>
                <a:r>
                  <a:rPr lang="ko-KR" altLang="en-US" sz="200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61C72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예상 수혜자의 저항</a:t>
                </a:r>
              </a:p>
            </p:txBody>
          </p: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2958169E-1F8C-CABF-58D7-D5A81283B50E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3" name="원호 12">
                  <a:extLst>
                    <a:ext uri="{FF2B5EF4-FFF2-40B4-BE49-F238E27FC236}">
                      <a16:creationId xmlns:a16="http://schemas.microsoft.com/office/drawing/2014/main" id="{3020E315-2B6A-5225-B562-F37267E250BB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BD06560D-DE80-3E76-9B8C-CCD080E7B9DE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86069DB-01C9-12E2-065E-33817E62104A}"/>
              </a:ext>
            </a:extLst>
          </p:cNvPr>
          <p:cNvGrpSpPr/>
          <p:nvPr/>
        </p:nvGrpSpPr>
        <p:grpSpPr>
          <a:xfrm>
            <a:off x="5014468" y="4028532"/>
            <a:ext cx="6828614" cy="1746784"/>
            <a:chOff x="5014468" y="4028532"/>
            <a:chExt cx="6828614" cy="1746784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5BEAD1C8-A3BB-E7E4-A9F4-7EEF7AABF3EE}"/>
                </a:ext>
              </a:extLst>
            </p:cNvPr>
            <p:cNvGrpSpPr/>
            <p:nvPr/>
          </p:nvGrpSpPr>
          <p:grpSpPr>
            <a:xfrm>
              <a:off x="5014468" y="4028532"/>
              <a:ext cx="3776242" cy="571286"/>
              <a:chOff x="1013128" y="1841927"/>
              <a:chExt cx="3776242" cy="5712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0CA895-86E2-78A2-A9EE-7D47BAB2CB0A}"/>
                  </a:ext>
                </a:extLst>
              </p:cNvPr>
              <p:cNvSpPr txBox="1"/>
              <p:nvPr/>
            </p:nvSpPr>
            <p:spPr>
              <a:xfrm>
                <a:off x="1013128" y="1841927"/>
                <a:ext cx="3776242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비용</a:t>
                </a:r>
                <a:r>
                  <a:rPr lang="en-US" altLang="ko-KR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/</a:t>
                </a: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자원 리스크</a:t>
                </a:r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AD2C9219-D6E3-8E4F-35A1-1003A59C047F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2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28C1B265-AC8C-452C-D851-1DAAD96A6565}"/>
                </a:ext>
              </a:extLst>
            </p:cNvPr>
            <p:cNvGrpSpPr/>
            <p:nvPr/>
          </p:nvGrpSpPr>
          <p:grpSpPr>
            <a:xfrm>
              <a:off x="5377247" y="4911746"/>
              <a:ext cx="6465835" cy="863570"/>
              <a:chOff x="3965516" y="2790917"/>
              <a:chExt cx="6465835" cy="86357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EFD1A7-A5E3-EDE2-FA3C-C39B53F80C2B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86357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단순 경제적 비용뿐 아니라 </a:t>
                </a:r>
                <a:b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</a:b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시간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에너지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관심이라는 자원의 고갈</a:t>
                </a:r>
                <a:endPara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3607F842-5A71-F981-7FE5-044ED1833D2B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6" name="원호 25">
                  <a:extLst>
                    <a:ext uri="{FF2B5EF4-FFF2-40B4-BE49-F238E27FC236}">
                      <a16:creationId xmlns:a16="http://schemas.microsoft.com/office/drawing/2014/main" id="{CAE784CB-18E5-D2D7-176E-E115EB8AA703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4A83A24E-285A-CF29-3000-8BD8C0004F71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83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20163-EF44-9456-C83B-7AFBD9316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FDED72D-FD3B-B03A-4FF6-C7052AD1555C}"/>
              </a:ext>
            </a:extLst>
          </p:cNvPr>
          <p:cNvSpPr txBox="1"/>
          <p:nvPr/>
        </p:nvSpPr>
        <p:spPr>
          <a:xfrm>
            <a:off x="778495" y="673792"/>
            <a:ext cx="2710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리스크와 기회 관리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78491-6B3B-A098-5DFD-073DDF1EE91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985A66-809E-68DA-6843-6C13E33B4E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A49DC-1839-A881-9831-EF4B239406DB}"/>
              </a:ext>
            </a:extLst>
          </p:cNvPr>
          <p:cNvSpPr txBox="1"/>
          <p:nvPr/>
        </p:nvSpPr>
        <p:spPr>
          <a:xfrm>
            <a:off x="1134095" y="1593928"/>
            <a:ext cx="4229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 과정에서 직면하는 주요 리스크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D4B6C8E-DEEC-E34D-1892-143650E77419}"/>
              </a:ext>
            </a:extLst>
          </p:cNvPr>
          <p:cNvGrpSpPr/>
          <p:nvPr/>
        </p:nvGrpSpPr>
        <p:grpSpPr>
          <a:xfrm>
            <a:off x="5014468" y="2352132"/>
            <a:ext cx="6828614" cy="1746784"/>
            <a:chOff x="5014468" y="2352132"/>
            <a:chExt cx="6828614" cy="1746784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2002AB0-4D8D-BE4D-2D18-8F1E0FBC0B70}"/>
                </a:ext>
              </a:extLst>
            </p:cNvPr>
            <p:cNvGrpSpPr/>
            <p:nvPr/>
          </p:nvGrpSpPr>
          <p:grpSpPr>
            <a:xfrm>
              <a:off x="5014468" y="2352132"/>
              <a:ext cx="3776242" cy="571286"/>
              <a:chOff x="1013128" y="1841927"/>
              <a:chExt cx="3776242" cy="57128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592D8D-B0FB-EDD0-9B8D-E930B6231849}"/>
                  </a:ext>
                </a:extLst>
              </p:cNvPr>
              <p:cNvSpPr txBox="1"/>
              <p:nvPr/>
            </p:nvSpPr>
            <p:spPr>
              <a:xfrm>
                <a:off x="1013128" y="1841927"/>
                <a:ext cx="3776242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타이밍 리스크</a:t>
                </a:r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24E0D439-CE39-DCF6-7A99-6E5FD1CE880F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3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C4BE804-672D-18AA-B3DE-D033ECC1C8CF}"/>
                </a:ext>
              </a:extLst>
            </p:cNvPr>
            <p:cNvGrpSpPr/>
            <p:nvPr/>
          </p:nvGrpSpPr>
          <p:grpSpPr>
            <a:xfrm>
              <a:off x="5377247" y="3235346"/>
              <a:ext cx="6465835" cy="863570"/>
              <a:chOff x="3965516" y="2790917"/>
              <a:chExt cx="6465835" cy="86357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03A4FD-3C4C-B3E0-71D4-5C747D0082B5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86357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너무 빠른 변화는 반발과 혼란을 만들고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b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</a:b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너무 느린 변화는 동력을 잃고 무의미</a:t>
                </a:r>
                <a:endPara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ED79505A-ADD3-9917-D2AA-7F383C71147F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3" name="원호 12">
                  <a:extLst>
                    <a:ext uri="{FF2B5EF4-FFF2-40B4-BE49-F238E27FC236}">
                      <a16:creationId xmlns:a16="http://schemas.microsoft.com/office/drawing/2014/main" id="{2F688A6E-78A0-2812-955B-FE161746A66E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F9542B01-62DD-C87B-E520-4DF10566781C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46ED5C3-3314-F7AC-3BBB-464EEBCD65ED}"/>
              </a:ext>
            </a:extLst>
          </p:cNvPr>
          <p:cNvGrpSpPr/>
          <p:nvPr/>
        </p:nvGrpSpPr>
        <p:grpSpPr>
          <a:xfrm>
            <a:off x="5014468" y="4291768"/>
            <a:ext cx="6828614" cy="1346674"/>
            <a:chOff x="5014468" y="4028532"/>
            <a:chExt cx="6828614" cy="1346674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E770904-C5F6-B3D0-8EB8-C6B65D19D654}"/>
                </a:ext>
              </a:extLst>
            </p:cNvPr>
            <p:cNvGrpSpPr/>
            <p:nvPr/>
          </p:nvGrpSpPr>
          <p:grpSpPr>
            <a:xfrm>
              <a:off x="5014468" y="4028532"/>
              <a:ext cx="3776242" cy="571286"/>
              <a:chOff x="1013128" y="1841927"/>
              <a:chExt cx="3776242" cy="5712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7C4328-A162-73F9-3043-7BD3DAD68B0C}"/>
                  </a:ext>
                </a:extLst>
              </p:cNvPr>
              <p:cNvSpPr txBox="1"/>
              <p:nvPr/>
            </p:nvSpPr>
            <p:spPr>
              <a:xfrm>
                <a:off x="1013128" y="1841927"/>
                <a:ext cx="3776242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방향성 리스크</a:t>
                </a:r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9461F55E-9C65-BEB1-8414-58FCA25DF8A9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4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ABB682BF-F40E-FDFB-611D-A6DA5C5317A3}"/>
                </a:ext>
              </a:extLst>
            </p:cNvPr>
            <p:cNvGrpSpPr/>
            <p:nvPr/>
          </p:nvGrpSpPr>
          <p:grpSpPr>
            <a:xfrm>
              <a:off x="5377247" y="4911746"/>
              <a:ext cx="6465835" cy="463460"/>
              <a:chOff x="3965516" y="2790917"/>
              <a:chExt cx="6465835" cy="46346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F27AE8-051B-4A50-D074-562AAC60F2DA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개입으로 인해 의도하지 않은 결과 도출</a:t>
                </a:r>
                <a:endPara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1349D337-9BBF-FF63-9D1D-0A79660B0D6C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6" name="원호 25">
                  <a:extLst>
                    <a:ext uri="{FF2B5EF4-FFF2-40B4-BE49-F238E27FC236}">
                      <a16:creationId xmlns:a16="http://schemas.microsoft.com/office/drawing/2014/main" id="{6CE453EF-4A9C-D544-A483-F12214167E1A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2E9B64A2-F5FE-6433-BF1E-86C762E94E9F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813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1F772-60FD-2CB2-84F5-16FC6935F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1659A6A-E0F7-CF08-0204-BBFA0E6CACB8}"/>
              </a:ext>
            </a:extLst>
          </p:cNvPr>
          <p:cNvSpPr txBox="1"/>
          <p:nvPr/>
        </p:nvSpPr>
        <p:spPr>
          <a:xfrm>
            <a:off x="778495" y="673792"/>
            <a:ext cx="2710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리스크와 기회 관리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A60E3-CF7F-7D7E-F309-B6E89608AC03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0E69D0-65A9-A531-F66E-506373E4F4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C3378D-B1B7-5A0F-2ABB-454423197247}"/>
              </a:ext>
            </a:extLst>
          </p:cNvPr>
          <p:cNvSpPr txBox="1"/>
          <p:nvPr/>
        </p:nvSpPr>
        <p:spPr>
          <a:xfrm>
            <a:off x="1134095" y="1593928"/>
            <a:ext cx="21153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리스크이자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기회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3" name="그림 2" descr="클립아트, 노랑, 만화 영화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04FD0AB-2896-D20B-A603-50A129F84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2"/>
          <a:stretch>
            <a:fillRect/>
          </a:stretch>
        </p:blipFill>
        <p:spPr>
          <a:xfrm flipH="1">
            <a:off x="-1" y="2193278"/>
            <a:ext cx="3260171" cy="2970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93AD3-C51C-8BE5-89EE-627FC42E3BC9}"/>
              </a:ext>
            </a:extLst>
          </p:cNvPr>
          <p:cNvSpPr txBox="1"/>
          <p:nvPr/>
        </p:nvSpPr>
        <p:spPr>
          <a:xfrm>
            <a:off x="2527235" y="3255999"/>
            <a:ext cx="74416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위기는 종종 </a:t>
            </a:r>
            <a:r>
              <a:rPr lang="ko-KR" altLang="en-US" b="1" dirty="0">
                <a:solidFill>
                  <a:srgbClr val="9A5CC8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변화의 촉매</a:t>
            </a: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 되기도 한다</a:t>
            </a:r>
            <a: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FBFE0-8A87-BAC1-9FC1-8CAA1D35546F}"/>
              </a:ext>
            </a:extLst>
          </p:cNvPr>
          <p:cNvSpPr txBox="1"/>
          <p:nvPr/>
        </p:nvSpPr>
        <p:spPr>
          <a:xfrm flipH="1">
            <a:off x="2527235" y="3954109"/>
            <a:ext cx="647822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COVID-19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로 인해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년 만에 디지털 전환 성공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D2A50-6D1D-E3B3-EF25-39E9EA8900DA}"/>
              </a:ext>
            </a:extLst>
          </p:cNvPr>
          <p:cNvSpPr txBox="1"/>
          <p:nvPr/>
        </p:nvSpPr>
        <p:spPr>
          <a:xfrm flipH="1">
            <a:off x="2527235" y="4659731"/>
            <a:ext cx="647822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서울시의 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따릉이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도시 교통의 필수 요소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03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701B8242-491C-155C-6EF8-C747557285C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그림 8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A222B8D-51DE-A3A4-F490-353133B5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BA91AC-071F-2DC0-0DED-1BBB09695CB3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EEEFF5A-B35F-7F38-7B4B-B178B153EAE3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F6940DB9-D5D8-9196-91E2-94B6539F4DB0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FCDFF9F-3434-C715-08D8-9433DF99BB13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ADAE29A1-E1ED-F024-4DB8-F2BF306D086D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A5C32E-C878-4766-CB81-B89123AA0912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목표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338DCD1-9DA1-78F2-F7AD-930063FB3AC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983226" cy="983226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BF57634C-FC4F-E8A9-7FF0-8F112A2B5A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C63C3247-F80F-8E65-43F1-755DCAF28656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그림 62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7C0B83A-DB3A-A29A-A58E-BF958844C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692" t="-6400"/>
            <a:stretch>
              <a:fillRect/>
            </a:stretch>
          </p:blipFill>
          <p:spPr>
            <a:xfrm flipH="1">
              <a:off x="512765" y="1512165"/>
              <a:ext cx="696910" cy="687818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4CBB221-F3D3-A69C-A1D7-33B93BBF6229}"/>
              </a:ext>
            </a:extLst>
          </p:cNvPr>
          <p:cNvGrpSpPr/>
          <p:nvPr/>
        </p:nvGrpSpPr>
        <p:grpSpPr>
          <a:xfrm>
            <a:off x="2402275" y="1955940"/>
            <a:ext cx="6341675" cy="824969"/>
            <a:chOff x="2402275" y="2104621"/>
            <a:chExt cx="6341675" cy="8249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B710A8-C676-EC46-AA32-216A4C243199}"/>
                </a:ext>
              </a:extLst>
            </p:cNvPr>
            <p:cNvSpPr txBox="1"/>
            <p:nvPr/>
          </p:nvSpPr>
          <p:spPr>
            <a:xfrm>
              <a:off x="2647950" y="2104621"/>
              <a:ext cx="6096000" cy="824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시스템에서 작은 힘으로 큰 변화를 만들 수 있는 지점을</a:t>
              </a:r>
              <a:endPara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찾을 수 있다</a:t>
              </a: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D0BB7812-A62F-6EB1-2EAC-CC5E7237020A}"/>
                </a:ext>
              </a:extLst>
            </p:cNvPr>
            <p:cNvGrpSpPr/>
            <p:nvPr/>
          </p:nvGrpSpPr>
          <p:grpSpPr>
            <a:xfrm>
              <a:off x="2402275" y="2381964"/>
              <a:ext cx="229006" cy="229006"/>
              <a:chOff x="2345736" y="1936452"/>
              <a:chExt cx="546106" cy="546106"/>
            </a:xfrm>
          </p:grpSpPr>
          <p:sp>
            <p:nvSpPr>
              <p:cNvPr id="41" name="원호 40">
                <a:extLst>
                  <a:ext uri="{FF2B5EF4-FFF2-40B4-BE49-F238E27FC236}">
                    <a16:creationId xmlns:a16="http://schemas.microsoft.com/office/drawing/2014/main" id="{69B263C6-9FCF-AD33-A88A-6CE4DB8C309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C46564BF-9E01-7F0B-FAF5-B8C68563C48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F284581-A377-DA8E-1677-42980DAEB4AB}"/>
              </a:ext>
            </a:extLst>
          </p:cNvPr>
          <p:cNvGrpSpPr/>
          <p:nvPr/>
        </p:nvGrpSpPr>
        <p:grpSpPr>
          <a:xfrm>
            <a:off x="2402275" y="3023310"/>
            <a:ext cx="6341675" cy="824969"/>
            <a:chOff x="2402275" y="3265794"/>
            <a:chExt cx="6341675" cy="8249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CB3F9C-EB04-B628-2F2C-5AEDB28B6141}"/>
                </a:ext>
              </a:extLst>
            </p:cNvPr>
            <p:cNvSpPr txBox="1"/>
            <p:nvPr/>
          </p:nvSpPr>
          <p:spPr>
            <a:xfrm>
              <a:off x="2647950" y="3265794"/>
              <a:ext cx="6096000" cy="824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현재의 문제 상황에서 바람직한 미래로 가는 변화 경로를 설계할 수 있다</a:t>
              </a: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F9898B51-27CC-2090-35D4-8AD26FC346E0}"/>
                </a:ext>
              </a:extLst>
            </p:cNvPr>
            <p:cNvGrpSpPr/>
            <p:nvPr/>
          </p:nvGrpSpPr>
          <p:grpSpPr>
            <a:xfrm>
              <a:off x="2402275" y="3395571"/>
              <a:ext cx="229006" cy="229006"/>
              <a:chOff x="2345736" y="1936452"/>
              <a:chExt cx="546106" cy="546106"/>
            </a:xfrm>
          </p:grpSpPr>
          <p:sp>
            <p:nvSpPr>
              <p:cNvPr id="45" name="원호 44">
                <a:extLst>
                  <a:ext uri="{FF2B5EF4-FFF2-40B4-BE49-F238E27FC236}">
                    <a16:creationId xmlns:a16="http://schemas.microsoft.com/office/drawing/2014/main" id="{5E4A1606-C2F6-36B7-571C-ADD3673056A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06179D5-E450-4B58-E98B-1A1FCF8BC2D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6EE8697F-77C8-F373-60D9-F1F3A5EE27C7}"/>
              </a:ext>
            </a:extLst>
          </p:cNvPr>
          <p:cNvGrpSpPr/>
          <p:nvPr/>
        </p:nvGrpSpPr>
        <p:grpSpPr>
          <a:xfrm>
            <a:off x="2402275" y="4210561"/>
            <a:ext cx="6341675" cy="824969"/>
            <a:chOff x="2402275" y="4451673"/>
            <a:chExt cx="6341675" cy="82496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94DD80-B274-A00B-753D-E413F81F9FBA}"/>
                </a:ext>
              </a:extLst>
            </p:cNvPr>
            <p:cNvSpPr txBox="1"/>
            <p:nvPr/>
          </p:nvSpPr>
          <p:spPr>
            <a:xfrm>
              <a:off x="2647950" y="4451673"/>
              <a:ext cx="6096000" cy="824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여러 아이디어들을 단기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-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중기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-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장기 전략으로 정리하고</a:t>
              </a:r>
              <a:endPara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통합 할 수 있다</a:t>
              </a: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9D3E799E-DCA3-6950-4E14-B3EEFB796829}"/>
                </a:ext>
              </a:extLst>
            </p:cNvPr>
            <p:cNvGrpSpPr/>
            <p:nvPr/>
          </p:nvGrpSpPr>
          <p:grpSpPr>
            <a:xfrm>
              <a:off x="2402275" y="4576671"/>
              <a:ext cx="229006" cy="229006"/>
              <a:chOff x="2345736" y="1936452"/>
              <a:chExt cx="546106" cy="546106"/>
            </a:xfrm>
          </p:grpSpPr>
          <p:sp>
            <p:nvSpPr>
              <p:cNvPr id="48" name="원호 47">
                <a:extLst>
                  <a:ext uri="{FF2B5EF4-FFF2-40B4-BE49-F238E27FC236}">
                    <a16:creationId xmlns:a16="http://schemas.microsoft.com/office/drawing/2014/main" id="{E9D0A924-EAD5-2153-D6C9-5BBA4E641EB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F3C3AD21-3C89-7E9F-9AD4-FCAD00A2E81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C3E6E07-0FDB-2EC2-8BF4-47ABF4DB3BEC}"/>
              </a:ext>
            </a:extLst>
          </p:cNvPr>
          <p:cNvCxnSpPr>
            <a:cxnSpLocks/>
          </p:cNvCxnSpPr>
          <p:nvPr/>
        </p:nvCxnSpPr>
        <p:spPr>
          <a:xfrm>
            <a:off x="853125" y="1899460"/>
            <a:ext cx="8506775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6C1A276-0691-EE83-60CB-096924D114B8}"/>
              </a:ext>
            </a:extLst>
          </p:cNvPr>
          <p:cNvCxnSpPr>
            <a:cxnSpLocks/>
          </p:cNvCxnSpPr>
          <p:nvPr/>
        </p:nvCxnSpPr>
        <p:spPr>
          <a:xfrm>
            <a:off x="2561039" y="2842169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F6E2CF56-8059-2BD2-4EA5-31A726AC5BCF}"/>
              </a:ext>
            </a:extLst>
          </p:cNvPr>
          <p:cNvCxnSpPr>
            <a:cxnSpLocks/>
          </p:cNvCxnSpPr>
          <p:nvPr/>
        </p:nvCxnSpPr>
        <p:spPr>
          <a:xfrm>
            <a:off x="2561039" y="4029420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78FA24AF-3B57-0483-EAC8-55D20C4D269C}"/>
              </a:ext>
            </a:extLst>
          </p:cNvPr>
          <p:cNvCxnSpPr>
            <a:cxnSpLocks/>
          </p:cNvCxnSpPr>
          <p:nvPr/>
        </p:nvCxnSpPr>
        <p:spPr>
          <a:xfrm>
            <a:off x="2561039" y="5216672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4132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FA614-3CBF-1C41-D2EA-181CEE11E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0253D38-E5F6-1A5D-7470-95507BBBCA8A}"/>
              </a:ext>
            </a:extLst>
          </p:cNvPr>
          <p:cNvSpPr txBox="1"/>
          <p:nvPr/>
        </p:nvSpPr>
        <p:spPr>
          <a:xfrm>
            <a:off x="778495" y="673792"/>
            <a:ext cx="2710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리스크와 기회 관리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CF28A-6FD8-C63D-C2FE-962ECFBFB3B9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61052C-69F0-217F-D156-08C2154667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94CC6-ECCC-DBCB-0AF4-6699F94560E3}"/>
              </a:ext>
            </a:extLst>
          </p:cNvPr>
          <p:cNvSpPr txBox="1"/>
          <p:nvPr/>
        </p:nvSpPr>
        <p:spPr>
          <a:xfrm>
            <a:off x="1134095" y="1593928"/>
            <a:ext cx="21153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리스크이자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기회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FB379F-5A0F-6E32-4E79-D7BB0963FE26}"/>
              </a:ext>
            </a:extLst>
          </p:cNvPr>
          <p:cNvGrpSpPr/>
          <p:nvPr/>
        </p:nvGrpSpPr>
        <p:grpSpPr>
          <a:xfrm>
            <a:off x="699778" y="2776192"/>
            <a:ext cx="3117150" cy="1585004"/>
            <a:chOff x="3891852" y="2616200"/>
            <a:chExt cx="1878814" cy="1878814"/>
          </a:xfrm>
        </p:grpSpPr>
        <p:sp>
          <p:nvSpPr>
            <p:cNvPr id="6" name="사각형: 잘린 대각선 방향 모서리 5">
              <a:extLst>
                <a:ext uri="{FF2B5EF4-FFF2-40B4-BE49-F238E27FC236}">
                  <a16:creationId xmlns:a16="http://schemas.microsoft.com/office/drawing/2014/main" id="{61777224-17D5-031F-0C40-E5AA5DD0A00C}"/>
                </a:ext>
              </a:extLst>
            </p:cNvPr>
            <p:cNvSpPr/>
            <p:nvPr/>
          </p:nvSpPr>
          <p:spPr>
            <a:xfrm>
              <a:off x="3891852" y="2616200"/>
              <a:ext cx="1878814" cy="1878814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D65F81A-5A9E-9F7F-4C7F-43BAF4CDB058}"/>
                </a:ext>
              </a:extLst>
            </p:cNvPr>
            <p:cNvSpPr/>
            <p:nvPr/>
          </p:nvSpPr>
          <p:spPr>
            <a:xfrm>
              <a:off x="4009839" y="2734187"/>
              <a:ext cx="1642840" cy="164284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141D3D-1345-658F-321D-C9A283D38E69}"/>
                </a:ext>
              </a:extLst>
            </p:cNvPr>
            <p:cNvSpPr txBox="1"/>
            <p:nvPr/>
          </p:nvSpPr>
          <p:spPr>
            <a:xfrm>
              <a:off x="4092031" y="2969144"/>
              <a:ext cx="1478457" cy="1172925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900" b="0" i="0" u="none" strike="noStrike" cap="none" spc="-80" normalizeH="0" baseline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sz="2400" dirty="0"/>
                <a:t>가장 강력한 기회는</a:t>
              </a:r>
              <a:br>
                <a:rPr lang="en-US" altLang="ko-KR" dirty="0"/>
              </a:br>
              <a:r>
                <a:rPr lang="ko-KR" altLang="en-US" dirty="0"/>
                <a:t>연대에서</a:t>
              </a:r>
              <a:r>
                <a:rPr lang="en-US" altLang="ko-KR" dirty="0"/>
                <a:t>!</a:t>
              </a:r>
              <a:endParaRPr lang="ko-KR" altLang="en-US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6AB5796-D8C8-96A7-2638-AE9A5674E52B}"/>
              </a:ext>
            </a:extLst>
          </p:cNvPr>
          <p:cNvGrpSpPr/>
          <p:nvPr/>
        </p:nvGrpSpPr>
        <p:grpSpPr>
          <a:xfrm>
            <a:off x="7891641" y="2473346"/>
            <a:ext cx="3915129" cy="863570"/>
            <a:chOff x="3965516" y="2790917"/>
            <a:chExt cx="3915129" cy="8635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9B2002-CEF7-9FD4-BF10-FE86803DBF31}"/>
                </a:ext>
              </a:extLst>
            </p:cNvPr>
            <p:cNvSpPr txBox="1"/>
            <p:nvPr/>
          </p:nvSpPr>
          <p:spPr>
            <a:xfrm>
              <a:off x="4282223" y="2790917"/>
              <a:ext cx="35984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 변화는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뜻밖의 연대를 통해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가속화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A0D8B98-CC31-28A1-264B-D0A09D59CA6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AD19404B-C563-3D25-0173-5ABE710F97F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A5010156-3346-E77F-12F8-206C5EE1585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40C8CA0-C92F-FF7E-ABAA-224441AE11CF}"/>
              </a:ext>
            </a:extLst>
          </p:cNvPr>
          <p:cNvSpPr txBox="1"/>
          <p:nvPr/>
        </p:nvSpPr>
        <p:spPr>
          <a:xfrm>
            <a:off x="392545" y="4526583"/>
            <a:ext cx="3598422" cy="134947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기후 변화 대응에서 </a:t>
            </a:r>
            <a:br>
              <a:rPr lang="en-US" altLang="ko-KR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환경운동가</a:t>
            </a:r>
            <a:r>
              <a:rPr lang="en-US" altLang="ko-KR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보험회사</a:t>
            </a:r>
            <a:r>
              <a:rPr lang="en-US" altLang="ko-KR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재생에너지 기업</a:t>
            </a:r>
            <a:r>
              <a:rPr lang="en-US" altLang="ko-KR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젊은 세대가 </a:t>
            </a:r>
            <a:r>
              <a:rPr lang="ko-KR" altLang="en-US" sz="16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서로 다른 동기로 </a:t>
            </a:r>
            <a:br>
              <a:rPr lang="en-US" altLang="ko-KR" sz="16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</a:br>
            <a:r>
              <a:rPr lang="ko-KR" altLang="en-US" sz="16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같은 방향을 향하는 것</a:t>
            </a:r>
            <a:endParaRPr lang="ko-KR" altLang="en-US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72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AC256-EEA7-9DCF-DE7E-ECAF411E8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1D38E7C-C69A-08F5-5BC5-645B90C52431}"/>
              </a:ext>
            </a:extLst>
          </p:cNvPr>
          <p:cNvSpPr txBox="1"/>
          <p:nvPr/>
        </p:nvSpPr>
        <p:spPr>
          <a:xfrm>
            <a:off x="778495" y="673792"/>
            <a:ext cx="2710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리스크와 기회 관리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C39F9-6308-FFB9-941D-08DE6F0640B4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BAC7EB-9505-6F64-1BE8-4C5E8EAD31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BE9387-D08A-AFF6-3BE0-E0CC63C4FE16}"/>
              </a:ext>
            </a:extLst>
          </p:cNvPr>
          <p:cNvSpPr txBox="1"/>
          <p:nvPr/>
        </p:nvSpPr>
        <p:spPr>
          <a:xfrm>
            <a:off x="1134095" y="1593928"/>
            <a:ext cx="490518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변화를 관리하는 실용적 원칙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적응적 관리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85DBF34-80F9-992F-BBF8-F427550F04C0}"/>
              </a:ext>
            </a:extLst>
          </p:cNvPr>
          <p:cNvGrpSpPr/>
          <p:nvPr/>
        </p:nvGrpSpPr>
        <p:grpSpPr>
          <a:xfrm>
            <a:off x="1232829" y="2370823"/>
            <a:ext cx="7229215" cy="869469"/>
            <a:chOff x="3965516" y="2790917"/>
            <a:chExt cx="7229215" cy="86946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7BC464-6352-11A8-3561-BC245C0B1B2F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완벽한 계획을 세우려 하지 말고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방향성을 명확히 한 후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작은 실험을 반복하며 학습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60514513-D30B-BFA7-8716-AB954514234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9" name="원호 28">
                <a:extLst>
                  <a:ext uri="{FF2B5EF4-FFF2-40B4-BE49-F238E27FC236}">
                    <a16:creationId xmlns:a16="http://schemas.microsoft.com/office/drawing/2014/main" id="{AE73BD9D-C78C-54FA-255B-DFE65E9ED5B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5C3C3987-BE84-884B-3019-CC452D19ACF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587A0B1-BB9E-E8E5-B3B0-2D935A2F9024}"/>
              </a:ext>
            </a:extLst>
          </p:cNvPr>
          <p:cNvGrpSpPr/>
          <p:nvPr/>
        </p:nvGrpSpPr>
        <p:grpSpPr>
          <a:xfrm>
            <a:off x="1232829" y="3349906"/>
            <a:ext cx="7654862" cy="869469"/>
            <a:chOff x="3965516" y="2790917"/>
            <a:chExt cx="7654862" cy="86946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98EEC1-CDB5-F9C3-E53C-AEA70FC21227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실패를 빠르게 인지하고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성공을 빠르게 확산시키며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예상치 못한 기회를 포착할 준비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2B11B681-284F-6814-1023-0E5F3F07D02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4" name="원호 33">
                <a:extLst>
                  <a:ext uri="{FF2B5EF4-FFF2-40B4-BE49-F238E27FC236}">
                    <a16:creationId xmlns:a16="http://schemas.microsoft.com/office/drawing/2014/main" id="{8E696128-D04E-049D-8C22-72A6AC43AB8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6BFA76E1-ABFC-1FAE-CEFE-36DF06E090E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4114640-78CA-3383-C74D-CEB0664900D7}"/>
              </a:ext>
            </a:extLst>
          </p:cNvPr>
          <p:cNvSpPr txBox="1"/>
          <p:nvPr/>
        </p:nvSpPr>
        <p:spPr>
          <a:xfrm flipH="1">
            <a:off x="1830439" y="4463400"/>
            <a:ext cx="578656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완벽한 미래를 설계할 수는 없다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45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도넬라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메도우스의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12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가지 레버리지 포인트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831896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 개입의 위계 파악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0CAA0B2-2FB6-5FD7-5584-8120B333843B}"/>
              </a:ext>
            </a:extLst>
          </p:cNvPr>
          <p:cNvGrpSpPr/>
          <p:nvPr/>
        </p:nvGrpSpPr>
        <p:grpSpPr>
          <a:xfrm>
            <a:off x="3276298" y="4235592"/>
            <a:ext cx="6027029" cy="463460"/>
            <a:chOff x="3965516" y="2790917"/>
            <a:chExt cx="6027029" cy="4634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2F8109-9B40-076B-105E-1AAE1285B7DD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레벨이 만들어내는 변화의 깊이와 범위 파악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8265362-AF8C-3263-18FE-C3E418EA07E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1" name="원호 20">
                <a:extLst>
                  <a:ext uri="{FF2B5EF4-FFF2-40B4-BE49-F238E27FC236}">
                    <a16:creationId xmlns:a16="http://schemas.microsoft.com/office/drawing/2014/main" id="{37C08F01-4895-391D-7A1E-66FB160D62B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4DA08E13-0E4D-2C8B-03DA-F37FC693482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8D71ADC-6642-1E9C-83E9-B43678BEA956}"/>
              </a:ext>
            </a:extLst>
          </p:cNvPr>
          <p:cNvSpPr txBox="1"/>
          <p:nvPr/>
        </p:nvSpPr>
        <p:spPr>
          <a:xfrm>
            <a:off x="3044372" y="474553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세 가지 지평 모델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5AA5647-5C94-BD98-9BF9-A76918E93378}"/>
              </a:ext>
            </a:extLst>
          </p:cNvPr>
          <p:cNvGrpSpPr/>
          <p:nvPr/>
        </p:nvGrpSpPr>
        <p:grpSpPr>
          <a:xfrm>
            <a:off x="3276298" y="5247026"/>
            <a:ext cx="6027029" cy="463460"/>
            <a:chOff x="3965516" y="2790917"/>
            <a:chExt cx="6027029" cy="463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580577-F8F1-60ED-326C-47C9C6EDC3FD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H1~H3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7DFDD656-6BF4-6F52-C479-C0D8D694A90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71C1ED69-8D29-EE5B-7E0A-3F0D4374F91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45432694-12FA-152B-0B54-6BE23C6EA58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29489-782B-19E2-F6B3-99365F992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5A4CEC-B5EC-3C76-F2A4-7DDB12D7F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E9F834-63C6-3343-D8A2-74155C500F4C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71EA82-DD2F-2593-5BB0-8F823783D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E9EC60-11FB-63EF-1678-E8E910F06354}"/>
              </a:ext>
            </a:extLst>
          </p:cNvPr>
          <p:cNvSpPr txBox="1"/>
          <p:nvPr/>
        </p:nvSpPr>
        <p:spPr>
          <a:xfrm>
            <a:off x="3044372" y="5304681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아이디어를 시스템 변화 전략으로 발전시키는 과정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01AF00F-C593-01BE-513A-02585622A9E3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6ACD10AC-49E9-BBEC-24D2-A4E8D4DD3C48}"/>
              </a:ext>
            </a:extLst>
          </p:cNvPr>
          <p:cNvSpPr/>
          <p:nvPr/>
        </p:nvSpPr>
        <p:spPr>
          <a:xfrm>
            <a:off x="5881255" y="4731327"/>
            <a:ext cx="477982" cy="505691"/>
          </a:xfrm>
          <a:prstGeom prst="downArrow">
            <a:avLst/>
          </a:prstGeom>
          <a:solidFill>
            <a:srgbClr val="0B2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9A6141C-9F0D-1240-4098-C7D4DA48D379}"/>
              </a:ext>
            </a:extLst>
          </p:cNvPr>
          <p:cNvGrpSpPr/>
          <p:nvPr/>
        </p:nvGrpSpPr>
        <p:grpSpPr>
          <a:xfrm>
            <a:off x="3276298" y="3519909"/>
            <a:ext cx="6027029" cy="463460"/>
            <a:chOff x="3965516" y="2790917"/>
            <a:chExt cx="6027029" cy="463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EF5540-9FA0-A199-CF91-70B3E0A1D845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도출된 아이디어를 새롭게 바라보는 시선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B7B91CC-DD70-DE41-AC9A-AD9FF3504A8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A412B830-4736-E4AC-A1C1-F1DD994E4D9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CD8F9EEA-A33E-9BB4-3AF6-95BC24C47C7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1C953A9-DB5D-FDB3-75C3-E38680D300F6}"/>
              </a:ext>
            </a:extLst>
          </p:cNvPr>
          <p:cNvGrpSpPr/>
          <p:nvPr/>
        </p:nvGrpSpPr>
        <p:grpSpPr>
          <a:xfrm>
            <a:off x="3276298" y="3923605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E9BC11-9AFB-493B-C283-FEFDD5523B6D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각각을 분석 및 파악하는 능력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06384010-A156-AE80-E8C3-9FBE7664705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B3DBC34D-16C4-9C58-37B4-3C33A50C69D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F208F2DF-B91E-527D-62B7-7F0969C476D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6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06F-A3D4-7D81-CEC6-4A9F1A10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62F2BCA-1477-7FFA-2CC6-DA067F8507F4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C0CAE41-E83B-50EF-BD1F-652C09A8C4E9}"/>
              </a:ext>
            </a:extLst>
          </p:cNvPr>
          <p:cNvCxnSpPr>
            <a:cxnSpLocks/>
          </p:cNvCxnSpPr>
          <p:nvPr/>
        </p:nvCxnSpPr>
        <p:spPr>
          <a:xfrm>
            <a:off x="954857" y="0"/>
            <a:ext cx="2889403" cy="2889403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89924406-804F-3AC7-06E5-3CA6AF0BB2EA}"/>
              </a:ext>
            </a:extLst>
          </p:cNvPr>
          <p:cNvSpPr/>
          <p:nvPr/>
        </p:nvSpPr>
        <p:spPr>
          <a:xfrm flipH="1" flipV="1">
            <a:off x="3844260" y="2899055"/>
            <a:ext cx="8347740" cy="1642840"/>
          </a:xfrm>
          <a:prstGeom prst="snip1Rect">
            <a:avLst>
              <a:gd name="adj" fmla="val 37614"/>
            </a:avLst>
          </a:prstGeom>
          <a:solidFill>
            <a:schemeClr val="bg1"/>
          </a:solidFill>
          <a:ln w="6350">
            <a:solidFill>
              <a:srgbClr val="C2CAED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AC46CF7-C38E-F32A-6D3C-2816BE5383C5}"/>
              </a:ext>
            </a:extLst>
          </p:cNvPr>
          <p:cNvGrpSpPr/>
          <p:nvPr/>
        </p:nvGrpSpPr>
        <p:grpSpPr>
          <a:xfrm>
            <a:off x="3483609" y="2529706"/>
            <a:ext cx="2698909" cy="400110"/>
            <a:chOff x="1033461" y="3920649"/>
            <a:chExt cx="2698909" cy="400110"/>
          </a:xfrm>
        </p:grpSpPr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A4576C99-78A0-D2F3-1687-33240C921C41}"/>
                </a:ext>
              </a:extLst>
            </p:cNvPr>
            <p:cNvSpPr/>
            <p:nvPr/>
          </p:nvSpPr>
          <p:spPr>
            <a:xfrm flipH="1">
              <a:off x="1033461" y="3925253"/>
              <a:ext cx="2698909" cy="365760"/>
            </a:xfrm>
            <a:prstGeom prst="parallelogram">
              <a:avLst>
                <a:gd name="adj" fmla="val 9921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48F664-2F2E-11D3-DFBB-C25C84CB1542}"/>
                </a:ext>
              </a:extLst>
            </p:cNvPr>
            <p:cNvSpPr txBox="1"/>
            <p:nvPr/>
          </p:nvSpPr>
          <p:spPr>
            <a:xfrm>
              <a:off x="1569049" y="3920649"/>
              <a:ext cx="169629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다음 시간 안내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7EF3F01-3B4F-BC6C-4974-46B55A97B20D}"/>
              </a:ext>
            </a:extLst>
          </p:cNvPr>
          <p:cNvSpPr txBox="1"/>
          <p:nvPr/>
        </p:nvSpPr>
        <p:spPr>
          <a:xfrm>
            <a:off x="4654443" y="3342979"/>
            <a:ext cx="57291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en-US" altLang="ko-KR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??</a:t>
            </a:r>
            <a:endParaRPr lang="ko-KR" altLang="en-US" sz="3200" spc="-150" dirty="0">
              <a:ln>
                <a:solidFill>
                  <a:srgbClr val="1F3C67">
                    <a:alpha val="0"/>
                  </a:srgbClr>
                </a:solidFill>
              </a:ln>
              <a:solidFill>
                <a:srgbClr val="002373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07DF8FFD-1CFF-3C6D-398E-A471BDDFE82F}"/>
              </a:ext>
            </a:extLst>
          </p:cNvPr>
          <p:cNvCxnSpPr>
            <a:cxnSpLocks/>
          </p:cNvCxnSpPr>
          <p:nvPr/>
        </p:nvCxnSpPr>
        <p:spPr>
          <a:xfrm>
            <a:off x="4466238" y="4541895"/>
            <a:ext cx="2316105" cy="2316105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F12642D-369F-711F-6745-F674A8DD171C}"/>
              </a:ext>
            </a:extLst>
          </p:cNvPr>
          <p:cNvGrpSpPr/>
          <p:nvPr/>
        </p:nvGrpSpPr>
        <p:grpSpPr>
          <a:xfrm rot="5400000" flipH="1">
            <a:off x="5353050" y="5978845"/>
            <a:ext cx="54768" cy="569116"/>
            <a:chOff x="895351" y="378145"/>
            <a:chExt cx="54768" cy="569116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1133F7C-EB19-4EB1-32ED-AA393DBD071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EC117A5-02CA-574C-E373-01E7993AC450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5ED3E8F-A698-18A6-DDE7-CBC47A91089E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6F1DAA-281C-2F7D-F33A-0DB34ED14771}"/>
              </a:ext>
            </a:extLst>
          </p:cNvPr>
          <p:cNvGrpSpPr/>
          <p:nvPr/>
        </p:nvGrpSpPr>
        <p:grpSpPr>
          <a:xfrm>
            <a:off x="7936276" y="5424807"/>
            <a:ext cx="473870" cy="473870"/>
            <a:chOff x="1150573" y="5434333"/>
            <a:chExt cx="473870" cy="47387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BB0FDD4F-E718-F03F-4222-BD9A7AE0A10D}"/>
                </a:ext>
              </a:extLst>
            </p:cNvPr>
            <p:cNvSpPr/>
            <p:nvPr/>
          </p:nvSpPr>
          <p:spPr>
            <a:xfrm>
              <a:off x="115057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그림 63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7F8A68D-03E2-C33D-208D-49261CF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71574" y="5480051"/>
              <a:ext cx="441325" cy="387350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9EA10F1-DBD6-5C2A-865A-9AE53B733588}"/>
              </a:ext>
            </a:extLst>
          </p:cNvPr>
          <p:cNvGrpSpPr/>
          <p:nvPr/>
        </p:nvGrpSpPr>
        <p:grpSpPr>
          <a:xfrm>
            <a:off x="8594096" y="5424807"/>
            <a:ext cx="473870" cy="473870"/>
            <a:chOff x="1808393" y="5434333"/>
            <a:chExt cx="473870" cy="47387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D031BC7-3297-00C8-3923-81D74F965CEA}"/>
                </a:ext>
              </a:extLst>
            </p:cNvPr>
            <p:cNvSpPr/>
            <p:nvPr/>
          </p:nvSpPr>
          <p:spPr>
            <a:xfrm>
              <a:off x="180839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림 66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A4FD80-4E47-1FDC-7346-31D5B533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0550" y="5499099"/>
              <a:ext cx="358775" cy="368301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350994-055D-9529-729E-F2CF2FD0545C}"/>
              </a:ext>
            </a:extLst>
          </p:cNvPr>
          <p:cNvGrpSpPr/>
          <p:nvPr/>
        </p:nvGrpSpPr>
        <p:grpSpPr>
          <a:xfrm>
            <a:off x="9251916" y="5424807"/>
            <a:ext cx="473870" cy="473870"/>
            <a:chOff x="2466213" y="5434333"/>
            <a:chExt cx="473870" cy="47387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230B3C0-E300-9F24-6606-5390D5670116}"/>
                </a:ext>
              </a:extLst>
            </p:cNvPr>
            <p:cNvSpPr/>
            <p:nvPr/>
          </p:nvSpPr>
          <p:spPr>
            <a:xfrm>
              <a:off x="246621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B747F2-B149-3C2B-2DC8-046511CD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5074" y="5480051"/>
              <a:ext cx="412751" cy="387350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C4D5713-1BA7-3C21-619B-785CC0421EF0}"/>
              </a:ext>
            </a:extLst>
          </p:cNvPr>
          <p:cNvGrpSpPr/>
          <p:nvPr/>
        </p:nvGrpSpPr>
        <p:grpSpPr>
          <a:xfrm>
            <a:off x="9909736" y="5424807"/>
            <a:ext cx="473870" cy="473870"/>
            <a:chOff x="3124033" y="5434333"/>
            <a:chExt cx="473870" cy="473870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4AD3708-E8F3-0D0F-253A-C248B55CD70C}"/>
                </a:ext>
              </a:extLst>
            </p:cNvPr>
            <p:cNvSpPr/>
            <p:nvPr/>
          </p:nvSpPr>
          <p:spPr>
            <a:xfrm>
              <a:off x="312403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그림 72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14013F-D31E-61FB-ECCA-AE070985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0400" y="5480051"/>
              <a:ext cx="339725" cy="387350"/>
            </a:xfrm>
            <a:prstGeom prst="rect">
              <a:avLst/>
            </a:prstGeom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07F5D830-C2CF-C520-3958-535A4281B4FB}"/>
              </a:ext>
            </a:extLst>
          </p:cNvPr>
          <p:cNvGrpSpPr/>
          <p:nvPr/>
        </p:nvGrpSpPr>
        <p:grpSpPr>
          <a:xfrm>
            <a:off x="10567557" y="5424807"/>
            <a:ext cx="473870" cy="473870"/>
            <a:chOff x="3781854" y="5434333"/>
            <a:chExt cx="473870" cy="473870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4483898-55C4-251D-C48E-45227445D0D0}"/>
                </a:ext>
              </a:extLst>
            </p:cNvPr>
            <p:cNvSpPr/>
            <p:nvPr/>
          </p:nvSpPr>
          <p:spPr>
            <a:xfrm>
              <a:off x="3781854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9EE5D50-D6C2-6524-101A-11D960D2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3974" y="5480051"/>
              <a:ext cx="390525" cy="387350"/>
            </a:xfrm>
            <a:prstGeom prst="rect">
              <a:avLst/>
            </a:prstGeom>
          </p:spPr>
        </p:pic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30CAA625-8CE8-4BDC-53BF-6C238D111AD6}"/>
              </a:ext>
            </a:extLst>
          </p:cNvPr>
          <p:cNvCxnSpPr/>
          <p:nvPr/>
        </p:nvCxnSpPr>
        <p:spPr>
          <a:xfrm flipH="1" flipV="1">
            <a:off x="0" y="53695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E396D29-2DEB-7ACA-C2DF-12CCC31106B7}"/>
              </a:ext>
            </a:extLst>
          </p:cNvPr>
          <p:cNvCxnSpPr/>
          <p:nvPr/>
        </p:nvCxnSpPr>
        <p:spPr>
          <a:xfrm flipH="1" flipV="1">
            <a:off x="0" y="59410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말풍선: 사각형 2">
            <a:extLst>
              <a:ext uri="{FF2B5EF4-FFF2-40B4-BE49-F238E27FC236}">
                <a16:creationId xmlns:a16="http://schemas.microsoft.com/office/drawing/2014/main" id="{185AF639-A1FE-C5C5-FC8D-C1A8F454B86C}"/>
              </a:ext>
            </a:extLst>
          </p:cNvPr>
          <p:cNvSpPr/>
          <p:nvPr/>
        </p:nvSpPr>
        <p:spPr>
          <a:xfrm>
            <a:off x="7680945" y="1315267"/>
            <a:ext cx="3479650" cy="1323109"/>
          </a:xfrm>
          <a:prstGeom prst="wedgeRectCallout">
            <a:avLst>
              <a:gd name="adj1" fmla="val -21828"/>
              <a:gd name="adj2" fmla="val 75066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TO. SME</a:t>
            </a: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다음시간 안내 확인해주세요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  <a:br>
              <a:rPr lang="en-US" altLang="ko-KR" sz="1400" dirty="0">
                <a:solidFill>
                  <a:schemeClr val="tx1"/>
                </a:solidFill>
              </a:rPr>
            </a:br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ko-KR" altLang="en-US" sz="1400" dirty="0">
                <a:solidFill>
                  <a:schemeClr val="tx1"/>
                </a:solidFill>
              </a:rPr>
              <a:t>원고에 없음</a:t>
            </a:r>
            <a:r>
              <a:rPr lang="en-US" altLang="ko-KR" sz="1400" dirty="0">
                <a:solidFill>
                  <a:schemeClr val="tx1"/>
                </a:solidFill>
              </a:rPr>
              <a:t>)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3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2852165" y="2529890"/>
            <a:ext cx="64876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도넬라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메도우스와</a:t>
            </a:r>
            <a:b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시스템 개입의 지혜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E55B3EA-EF32-9675-FD10-6A6D5DAAB04B}"/>
              </a:ext>
            </a:extLst>
          </p:cNvPr>
          <p:cNvSpPr txBox="1"/>
          <p:nvPr/>
        </p:nvSpPr>
        <p:spPr>
          <a:xfrm>
            <a:off x="778495" y="673792"/>
            <a:ext cx="5062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도넬라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메도우스와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시스템 개입의 지혜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DF469-C2E8-289A-8307-32263A3C7F76}"/>
              </a:ext>
            </a:extLst>
          </p:cNvPr>
          <p:cNvSpPr txBox="1"/>
          <p:nvPr/>
        </p:nvSpPr>
        <p:spPr>
          <a:xfrm>
            <a:off x="1134095" y="1593928"/>
            <a:ext cx="28684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시스테믹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디자인의 정의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738A90-EF42-1ACF-5DB7-8556CB61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pic>
        <p:nvPicPr>
          <p:cNvPr id="10" name="그림 9" descr="의류, 사람, 인간의 얼굴, 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E75CA8-0871-91DF-7FE1-CEEAAB2CC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36648" r="5985" b="3865"/>
          <a:stretch>
            <a:fillRect/>
          </a:stretch>
        </p:blipFill>
        <p:spPr>
          <a:xfrm>
            <a:off x="-1184564" y="-15797"/>
            <a:ext cx="13376564" cy="6873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165147-EF70-2CE3-1AFD-ADF8D553486F}"/>
              </a:ext>
            </a:extLst>
          </p:cNvPr>
          <p:cNvSpPr txBox="1"/>
          <p:nvPr/>
        </p:nvSpPr>
        <p:spPr>
          <a:xfrm flipH="1">
            <a:off x="-942578" y="5643633"/>
            <a:ext cx="4503196" cy="952143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도넬라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메도우스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en-US" altLang="ko-KR" sz="16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Donella Meadows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1885C66-7CD5-B9DF-45C8-BB2FF52E978D}"/>
              </a:ext>
            </a:extLst>
          </p:cNvPr>
          <p:cNvGrpSpPr/>
          <p:nvPr/>
        </p:nvGrpSpPr>
        <p:grpSpPr>
          <a:xfrm>
            <a:off x="6496376" y="770626"/>
            <a:ext cx="5861915" cy="1269578"/>
            <a:chOff x="3965516" y="2790917"/>
            <a:chExt cx="5861915" cy="12695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62C783-E672-0329-D749-403306773EF0}"/>
                </a:ext>
              </a:extLst>
            </p:cNvPr>
            <p:cNvSpPr txBox="1"/>
            <p:nvPr/>
          </p:nvSpPr>
          <p:spPr>
            <a:xfrm>
              <a:off x="4282223" y="2790917"/>
              <a:ext cx="5545208" cy="126957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1972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 </a:t>
              </a:r>
              <a:r>
                <a: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『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성장의 한계</a:t>
              </a:r>
              <a:r>
                <a: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』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라는 역사적 보고서를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통해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지구 시스템의 지속가능성 문제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최초로 모델링한 과학자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F8CE8F9-FF82-137E-5EAF-BE75EE34720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0C8F7F6E-B32A-23EE-1D07-796C1D52035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327E4038-98A5-A45F-C9BB-BF414206B58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81D774A-5E7A-7F0F-FE6A-66542EB78551}"/>
              </a:ext>
            </a:extLst>
          </p:cNvPr>
          <p:cNvGrpSpPr/>
          <p:nvPr/>
        </p:nvGrpSpPr>
        <p:grpSpPr>
          <a:xfrm>
            <a:off x="6496376" y="2240858"/>
            <a:ext cx="5446278" cy="863570"/>
            <a:chOff x="3965516" y="2790917"/>
            <a:chExt cx="5446278" cy="86357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595941-2CA5-3D8C-7360-6EDBC0968DBF}"/>
                </a:ext>
              </a:extLst>
            </p:cNvPr>
            <p:cNvSpPr txBox="1"/>
            <p:nvPr/>
          </p:nvSpPr>
          <p:spPr>
            <a:xfrm>
              <a:off x="4282222" y="2790917"/>
              <a:ext cx="512957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복잡한 시스템을 변화시키려면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정확히 어디에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어떻게 개입해야 하는가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20AFFAA8-3212-B137-08E0-4FE82E659CD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E3AF34B3-564B-E8AE-4232-14C988BCFA0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D547FB38-F000-1F88-D781-F992788BBDA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0142B62-EB5B-5B6D-F08C-BCBAE7D5E364}"/>
              </a:ext>
            </a:extLst>
          </p:cNvPr>
          <p:cNvGrpSpPr/>
          <p:nvPr/>
        </p:nvGrpSpPr>
        <p:grpSpPr>
          <a:xfrm>
            <a:off x="6496376" y="3358862"/>
            <a:ext cx="5446278" cy="1247888"/>
            <a:chOff x="6350903" y="3519791"/>
            <a:chExt cx="5446278" cy="1247888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322F15A-5EC7-C294-4F7A-B6C81FEFDA85}"/>
                </a:ext>
              </a:extLst>
            </p:cNvPr>
            <p:cNvGrpSpPr/>
            <p:nvPr/>
          </p:nvGrpSpPr>
          <p:grpSpPr>
            <a:xfrm>
              <a:off x="6350903" y="3519791"/>
              <a:ext cx="5446278" cy="463460"/>
              <a:chOff x="3965516" y="2790917"/>
              <a:chExt cx="5446278" cy="46346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46B54C-6E6F-FC13-49A9-B195A7156EC4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5129572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 err="1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메도우스의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 </a:t>
                </a:r>
                <a:r>
                  <a:rPr lang="ko-KR" altLang="en-US" sz="2000" spc="-80" dirty="0">
                    <a:solidFill>
                      <a:srgbClr val="0B2EB7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핵심 통찰</a:t>
                </a:r>
                <a:endPara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5279E979-39E9-7406-2123-77292E74CD77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30" name="원호 29">
                  <a:extLst>
                    <a:ext uri="{FF2B5EF4-FFF2-40B4-BE49-F238E27FC236}">
                      <a16:creationId xmlns:a16="http://schemas.microsoft.com/office/drawing/2014/main" id="{2F52EC09-53A9-7D2C-5934-59CA05962473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CE06D026-6E05-7EEB-8419-6C5F0132DB15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8C65B5-6D81-3C5B-5E64-41CCE402AE37}"/>
                </a:ext>
              </a:extLst>
            </p:cNvPr>
            <p:cNvSpPr txBox="1"/>
            <p:nvPr/>
          </p:nvSpPr>
          <p:spPr>
            <a:xfrm>
              <a:off x="6667609" y="4059793"/>
              <a:ext cx="4768125" cy="707886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시스템에 대한 모든 개입이 같은 효과를 내지 않는다는 것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6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11927</TotalTime>
  <Words>7062</Words>
  <Application>Microsoft Office PowerPoint</Application>
  <PresentationFormat>와이드스크린</PresentationFormat>
  <Paragraphs>654</Paragraphs>
  <Slides>74</Slides>
  <Notes>70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74</vt:i4>
      </vt:variant>
    </vt:vector>
  </HeadingPairs>
  <TitlesOfParts>
    <vt:vector size="83" baseType="lpstr">
      <vt:lpstr>나눔스퀘어 네오 Bold</vt:lpstr>
      <vt:lpstr>나눔스퀘어 네오 ExtraBold</vt:lpstr>
      <vt:lpstr>나눔스퀘어 네오 Heavy</vt:lpstr>
      <vt:lpstr>나눔스퀘어 네오 Regular</vt:lpstr>
      <vt:lpstr>맑은 고딕</vt:lpstr>
      <vt:lpstr>카페24 아네모네</vt:lpstr>
      <vt:lpstr>카페24 아네모네에어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2019</cp:revision>
  <dcterms:created xsi:type="dcterms:W3CDTF">2025-08-10T23:59:04Z</dcterms:created>
  <dcterms:modified xsi:type="dcterms:W3CDTF">2025-11-01T14:41:10Z</dcterms:modified>
</cp:coreProperties>
</file>