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72" r:id="rId2"/>
    <p:sldId id="276" r:id="rId3"/>
    <p:sldId id="418" r:id="rId4"/>
    <p:sldId id="548" r:id="rId5"/>
    <p:sldId id="489" r:id="rId6"/>
    <p:sldId id="373" r:id="rId7"/>
    <p:sldId id="274" r:id="rId8"/>
    <p:sldId id="258" r:id="rId9"/>
    <p:sldId id="261" r:id="rId10"/>
    <p:sldId id="549" r:id="rId11"/>
    <p:sldId id="490" r:id="rId12"/>
    <p:sldId id="491" r:id="rId13"/>
    <p:sldId id="492" r:id="rId14"/>
    <p:sldId id="550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51" r:id="rId23"/>
    <p:sldId id="500" r:id="rId24"/>
    <p:sldId id="501" r:id="rId25"/>
    <p:sldId id="421" r:id="rId26"/>
    <p:sldId id="422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552" r:id="rId37"/>
    <p:sldId id="512" r:id="rId38"/>
    <p:sldId id="553" r:id="rId39"/>
    <p:sldId id="513" r:id="rId40"/>
    <p:sldId id="514" r:id="rId41"/>
    <p:sldId id="515" r:id="rId42"/>
    <p:sldId id="554" r:id="rId43"/>
    <p:sldId id="516" r:id="rId44"/>
    <p:sldId id="426" r:id="rId45"/>
    <p:sldId id="425" r:id="rId46"/>
    <p:sldId id="555" r:id="rId47"/>
    <p:sldId id="517" r:id="rId48"/>
    <p:sldId id="518" r:id="rId49"/>
    <p:sldId id="556" r:id="rId50"/>
    <p:sldId id="519" r:id="rId51"/>
    <p:sldId id="557" r:id="rId52"/>
    <p:sldId id="520" r:id="rId53"/>
    <p:sldId id="521" r:id="rId54"/>
    <p:sldId id="522" r:id="rId55"/>
    <p:sldId id="558" r:id="rId56"/>
    <p:sldId id="559" r:id="rId57"/>
    <p:sldId id="560" r:id="rId58"/>
    <p:sldId id="523" r:id="rId59"/>
    <p:sldId id="524" r:id="rId60"/>
    <p:sldId id="561" r:id="rId61"/>
    <p:sldId id="562" r:id="rId62"/>
    <p:sldId id="525" r:id="rId63"/>
    <p:sldId id="563" r:id="rId64"/>
    <p:sldId id="564" r:id="rId65"/>
    <p:sldId id="526" r:id="rId66"/>
    <p:sldId id="565" r:id="rId67"/>
    <p:sldId id="527" r:id="rId68"/>
    <p:sldId id="528" r:id="rId69"/>
    <p:sldId id="566" r:id="rId70"/>
    <p:sldId id="567" r:id="rId71"/>
    <p:sldId id="529" r:id="rId72"/>
    <p:sldId id="568" r:id="rId73"/>
    <p:sldId id="530" r:id="rId74"/>
    <p:sldId id="569" r:id="rId75"/>
    <p:sldId id="570" r:id="rId76"/>
    <p:sldId id="571" r:id="rId77"/>
    <p:sldId id="531" r:id="rId78"/>
    <p:sldId id="532" r:id="rId79"/>
    <p:sldId id="533" r:id="rId80"/>
    <p:sldId id="534" r:id="rId81"/>
    <p:sldId id="572" r:id="rId82"/>
    <p:sldId id="535" r:id="rId83"/>
    <p:sldId id="536" r:id="rId84"/>
    <p:sldId id="573" r:id="rId85"/>
    <p:sldId id="574" r:id="rId86"/>
    <p:sldId id="537" r:id="rId87"/>
    <p:sldId id="575" r:id="rId88"/>
    <p:sldId id="576" r:id="rId89"/>
    <p:sldId id="538" r:id="rId90"/>
    <p:sldId id="539" r:id="rId91"/>
    <p:sldId id="540" r:id="rId92"/>
    <p:sldId id="541" r:id="rId93"/>
    <p:sldId id="577" r:id="rId94"/>
    <p:sldId id="542" r:id="rId95"/>
    <p:sldId id="543" r:id="rId96"/>
    <p:sldId id="578" r:id="rId97"/>
    <p:sldId id="544" r:id="rId98"/>
    <p:sldId id="579" r:id="rId99"/>
    <p:sldId id="545" r:id="rId100"/>
    <p:sldId id="580" r:id="rId101"/>
    <p:sldId id="546" r:id="rId102"/>
    <p:sldId id="581" r:id="rId103"/>
    <p:sldId id="582" r:id="rId104"/>
    <p:sldId id="547" r:id="rId105"/>
    <p:sldId id="583" r:id="rId106"/>
    <p:sldId id="298" r:id="rId107"/>
    <p:sldId id="488" r:id="rId108"/>
    <p:sldId id="487" r:id="rId109"/>
    <p:sldId id="404" r:id="rId1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1BE"/>
    <a:srgbClr val="05186B"/>
    <a:srgbClr val="0B2EB7"/>
    <a:srgbClr val="644BC2"/>
    <a:srgbClr val="072087"/>
    <a:srgbClr val="F3CA01"/>
    <a:srgbClr val="C5A3DF"/>
    <a:srgbClr val="C2CAED"/>
    <a:srgbClr val="7A52C4"/>
    <a:srgbClr val="9A5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86639" autoAdjust="0"/>
  </p:normalViewPr>
  <p:slideViewPr>
    <p:cSldViewPr snapToGrid="0">
      <p:cViewPr>
        <p:scale>
          <a:sx n="50" d="100"/>
          <a:sy n="50" d="100"/>
        </p:scale>
        <p:origin x="3048" y="1128"/>
      </p:cViewPr>
      <p:guideLst>
        <p:guide orient="horz" pos="1933"/>
        <p:guide pos="5722"/>
        <p:guide pos="483"/>
        <p:guide orient="horz" pos="3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905D1-10D3-C7AB-B9B6-17BB3259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005CEF-E09C-335D-3712-C521FDBBB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6F7CD1-F7A3-36B1-0AB6-A2B694EA4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예를 들어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사회의 중요한 과제 중 하나인 노인 복지 문제를 다룬다고 가정해봅시다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디자인 접근법을 따른다면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노인분들을 직접 만나 인터뷰하고 관찰하면서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어르신들이 일상생활에서 가장 불편해하시는 것이 무엇인가요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묻게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답변에 대한 직접적이고 즉각적인 해결책을 찾으려 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병원에 가기가 너무 불편해요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답변이 많다면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 셔틀버스를 운영하거나 이동 지원 서비스를 만드는 식의 솔루션을 제안하겠죠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FA297E0-C63D-70E1-4278-06C075C5A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715563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DADB7-7479-9968-E22D-29F65DA7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431566-5A0D-F061-640C-82416AB60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9EAC41-F99F-FB52-9FEA-6A82689A7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 지도는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도구들과 연계되어 더욱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강력해집니다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콘텍스트에서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파악한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 생태계의 구조적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외부 압력으로 작용하고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사회생태계 지도의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가족의 기대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인식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등이 창업자 스트레스를 가중시키는 요인으로 연결됩니다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B859EC-B441-839E-59FE-7190A510B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7080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1D630-A28A-DB14-7051-F9D598FB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837DF1-1D66-7192-97A9-7CF35E914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E43E51-24D3-D81A-0476-0798F155F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완성된 지도를 단순화하면 핵심 메시지를 전달할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 실패는 개인의 무능이 아니라 시스템의 악순환 때문이며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고객 확보와 스트레스 관리가 성공의 열쇠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통찰을 시각적으로 보여주는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3CE843-89F2-2CE5-A1AA-5B6C9299E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6901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C363-901C-2E79-A158-86137783C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CF3B00-D7E0-D9AB-BAA0-B9B5C8B2E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BF74D9-2FC1-84E8-5044-947676E95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 지도의 진정한 가치는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복잡한 문제를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풀어낸다는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숫자와 그래프가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실제로 경험하는 순환적 고통과 그 구조를 드러내어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이해관계자가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정말 그렇구나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공감하며 변화의 필요성을 인식하게 만듭니다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단순한 분석 도구를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변화를 위한 집단적 이해와 행동을 이끌어내는 강력한 소통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304E49-9225-C126-5D29-DAD38E1BC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16527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디자인의 철학과 네 가지 핵심 시스템 매핑 도구를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지도를 통해 인간과 비인간 행위자들이 어떻게 서로를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하며 네트워크를 형성하는지 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사회생태계 지도로는 개인을 둘러싼 일곱 층위의 동심원적 환경이 어떻게 상호작용하는지 분석했습니다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C5725-283A-63CD-6496-53230017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6F27E5-6B5E-DDA7-74EA-2B788CF70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328ED6-C07F-5339-CC7C-96FE4C9E8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거시 환경의 트렌드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떠오르는 틈새 혁신 간의 긴장과 기회를 포착하는 방법을 보여주었습니다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스토리 순환 지도를 통해 문제가 반복되는 순환 구조와 레버리지 포인트를 찾는 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3E08A3-FFA4-5DF0-5C75-CD6354BCB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9327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07F0-05BD-CDBF-03B4-9802E047F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E0C919-9D7D-AD6A-B028-8AF266295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964DC2-D50B-8854-F2A2-299A64DEC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도구는 서로 다른 렌즈로 시스템을 조명합니다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 무엇을 움직이는가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보여준다면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사회생태계 지도는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층위에서 영향이 오는가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드러냅니다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변화의 압력과 저항이 어디서 오는가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 지도는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문제가 계속 반복되는가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설명합니다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6BBD70-B958-4D30-0DD3-2EA8D7A3C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539748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강의에는 이렇게 파악한 시스템에서 가장 효과적인 개입 지점을 정밀하게 찾아내는 방법을 다룹니다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메도우즈의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레버리지 포인트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학습하고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가지 지평 모델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통해 현재에서 바람직한 미래로 가는 경로를 설계하는 방법을 배울 예정입니다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실습 시간에는 오늘 배운 네 가지 도구를 여러분 팀의 문제에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적용해보시기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가지 도구만으로는 보이지 않던 것들이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가지 관점을 종합하면 입체적으로 드러날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시스템의 복잡성은 다양한 관점을 통해서만 온전히 이해할 수 있다는 것을 기억하시기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시간에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CDE34-D88C-0E32-CB76-66DAB0CB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8D36AA-3A66-FB3E-ED4C-55ED83A00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727DFB-DC30-A3A9-B410-18B985759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여기서 한 걸음 더 나아가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 정확히는 한 걸음 뒤로 물러서서 더 큰 그림을 보려고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왜 우리나라 노인분들은 병원에 이렇게 자주 가야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현재의 의료 시스템과 노인 복지 시스템은 어떤 방식으로 연결되어 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연결 구조에 문제는 없을까요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핵가족화와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 증가 같은 가족 구조의 변화가 노인 의료 접근성에 어떤 영향을 미치고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#4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커뮤니티의 붕괴가 노인 건강 관리에 어떤 간접적 영향을 주고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근본적인 질문들을 던지는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778315-0EFB-BD6D-04B4-4BE3C47D2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52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40550-F8B5-6571-5C9F-E5D8D5F0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E930F2-3A2D-317F-B440-B5B786568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D09AAA-96A3-C6AA-5238-EBEE4EAEE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병원이라는 단일 요소만 보는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병원과 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지역사회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 기술의 발전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도시의 교통 인프라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격차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불평등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모든 요소들이 어떻게 서로 맞물려 돌아가는지를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종합적으로 분석합니다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F32B99-767B-27CA-16A2-8FE06CD37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8144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447A-61CA-397B-9956-D9E540F90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04AF07-4A77-B3C0-6F18-B7487D514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562C721-0B51-04F4-DCBD-D8A309402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시계의 톱니바퀴들이 서로 맞물려 돌아가듯이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시스템의 각 요소들이 어떻게 상호작용하며 현재의 문제 상황을 만들어내는지를 파악하려는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CF3310-0E21-63FB-1460-C86CC5509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2384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B0CC5-5175-7832-D6DC-85EE1CD46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5EBB8B6-5CF2-A987-66EA-1B2EAC4AD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D4AB4A8-78D1-AC5D-24B5-860E3D169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디자인의 세 가지 핵심 특징을 명확히 짚고 넘어가겠습니다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다중 이해관계자 중심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 디자인이 주로 최종 사용자 한 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특정 사용자 그룹에 초점을 맞춘다면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안의 모든 행위자들을 동시에 고려합니다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노인 복지 시스템이라면 노인 당사자뿐 아니라 그들의 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입안자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주민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미래 세대까지도 이해관계자로 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1EEB466-05B5-B215-03B3-B83A4AAD5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045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92E8-3DC1-C018-BDA9-81046EAB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046ADA-287F-A3E3-B090-81DBF7D0D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80DE71A-AD31-C7B3-D953-9A81BF8C0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장기적 변화 지향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당장 눈앞의 문제를 해결하는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한 세대 후의 변화까지 내다보며 설계합니다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우리가 만드는 시스템이 미래에 어떤 파급효과를 낳을지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새로운 행동 패턴을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만들어낼지를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신중하게 고려하는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E40FFE-48FB-A6C3-C7C4-5FAAB302B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0209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C6661-0CA0-962B-A35B-3258741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C9A6FD-FDAF-BBFF-5ACE-29A7905F9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9F2091-3AB1-4755-0D3D-9BC790B8E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구조적 개입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표면적인 증상이 아닌 근본적인 구조를 바꾸려는 접근입니다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열이 나는 환자에게 해열제만 주는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열이 나는지 그 원인을 찾아 치료하는 것과 같은 원리입니다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시스템의 구조 자체를 재설계함으로써 문제가 재발하지 않도록 하는 것이 목표입니다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1F1F86-0E0D-39A2-10C4-397760741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3160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52BD-8404-49AE-2F14-71E548263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FF09D8-0B66-2837-BF99-B6B817841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DC5BB8-A1DF-FB69-0C7F-B5F37B625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오해하지 말아야 할 점을 먼저 짚고 넘어가겠습니다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제가 지금부터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한계를 이야기한다고 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지금까지 배워온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잘못되었다거나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쓸모없다는 뜻은 절대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여전히 매우 강력하고 유용한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다루려는 복잡한 사회문제들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여러 요인이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얽혀있는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난제들을 해결하기에는 보완이 필요하다는 점을 말씀드리려는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A45EDC6-01D4-3701-9152-9105FE96D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93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EC93C-C8A5-326D-0B2C-E6D304B0A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F9615C-E90A-BCF9-B675-F86AAD54F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9B17459-1D37-3FF1-509E-F36729076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가진 가장 큰 특징이자 한계는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선형적 프로세스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따른다는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아시다시피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프로토타입 제작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테스트라는 다섯 단계를 순차적으로 거치죠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프로세스는 매우 깔끔하고 명확해서 실무에 적용하기도 쉽고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교육하기도 용이합니다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현실의 복잡한 사회문제는 이렇게 단계적으로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일직선으로 해결되지 않는다는 것이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3D2481-151F-B632-C7A5-54CCAF1D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4639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07190-E5CE-802F-9ADD-1D1935F5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72C381-1E88-C73B-AFED-E0A09577C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DB59F86-7FA5-600A-2851-CC75EE6F7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예를 들어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모두가 고민하는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 문제를 다룬다고 가정해봅시다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프로세스를 충실히 따라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단계에서 시민들을 인터뷰하고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그들이 미세먼지로 인해 얼마나 고통받는지 깊이 이해했습니다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정의 단계에서는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실내에서라도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깨끗한 공기를 마실 수 있어야 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정의했고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 단계에서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저소득층을 위한 공기청정기 보급 사업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솔루션을 도출했다고 칩시다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프로토타입을 만들어 시범 사업도 진행했고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시민들의 만족도도 높았습니다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여기까지는 완벽해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9D4A39-E77B-C73A-4DE2-2BDB36A02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033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강의를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5CF05-8335-0F11-34B1-3C5FF0126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5BD17E-5394-02F2-FF23-D1948E1E1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67BADD-3F6B-0A6B-EF2C-BF36764BE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솔루션을 대규모로 확대 적용했을 때 무슨 일이 일어날까요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수십만 대의 공기청정기를 생산하기 위해 공장이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풀가동되고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산업용 전력 수요를 크게 증가시킵니다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늘어난 전력 수요를 충당하기 위해 화력발전소의 가동률이 올라가고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결과적으로 더 많은 미세먼지가 발생하게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미세먼지 문제를 해결하려고 한 행동이 오히려 미세먼지를 더 만들어내는 아이러니한 상황이 발생하는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3B36AA-2E41-2945-796B-6CCA9C499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503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DE159-E499-6BA9-CE59-DA76A2A3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707FD2-2138-F7C4-A263-84C3836A6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422F35-8380-453F-64A8-9398E5388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시스템이 가진 역설적 특성이며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선형적 사고로는 예측하기 어려운 부분입니다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7E123C-0940-A70E-3F16-1870C87BA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8677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AA991-7FF0-9A32-E30C-5BC446EB6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393E27-EC41-1E27-C5F3-25F641C3E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BFFA06-5904-BC89-60E3-C1BF675A8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 비해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순환적 프로세스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따릅니다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번의 사이클로 끝나는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끊임없이 시스템을 관찰하고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조심스럽게 개입하고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개입의 결과가 시스템 전체에 어떤 변화를 일으키는지 다시 관찰하고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필요하다면 방향을 수정하거나 새로운 개입을 시도합니다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마치 정원사가 정원을 가꾸는 방식과 유사합니다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씨를 뿌리고 끝나는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계절에 따라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날씨에 따라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식물의 성장 상태에 따라 지속적으로 물을 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가지를 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영양분을 공급하면서 전체 정원의 생태계를 돌보는 것과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E55BDF-F132-3306-BD6A-00B76B36A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477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71B73-BC90-D892-4852-5FE2384D5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3484A1-826B-EC1E-9FF7-CFF708E79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4D159D7-3C78-0A05-526C-E2BF0D1D0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하나의 중요한 차이점은 시간에 대한 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대체로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빠른 해결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추구합니다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실리콘밸리의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빨리 실패하고 빨리 배우라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모토처럼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안에 프로토타입을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 안에 가시적인 결과를 내야 한다는 압박이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비즈니스 환경에서는 적절할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시스템의 변화에는 맞지 않을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느린 변화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인정하고 받아들입니다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근본적인 변화는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한 세대가 걸릴 수도 있다는 것을 이해합니다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 시스템을 개혁한다고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효과가 나타나려면 적어도 한 세대의 학생들이 새로운 시스템을 거쳐야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장기적 관점을 가지지 않으면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계속해서 단기적인 미봉책만 반복하게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근본적인 문제는 해결되지 않은 채 남게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79D2357-7213-1DA4-E4F2-FB0CA7346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297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40D71-2D7E-9C3F-81DF-5470CDC8F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851F46-FA30-5172-454D-63E2B92B4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0D755C4-7A3B-0719-3B14-6F6A3EC6E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디자인의 실제 프로세스를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단계의 여정을 거치는데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반드시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단계부터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단계까지 순서대로 진행되는 선형적 과정이 아니라는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필요에 따라 앞뒤로 움직이고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여러 단계를 동시에 진행하기도 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유연한 프레임워크라고 이해하시면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FE07E8-F881-60B7-23A0-6151DBD8F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716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40CC3-6B86-6D3F-F2A0-787843F35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ED8367-BEDD-FF38-58D8-A52C3B551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FC07D66-180A-8582-F512-9AD55835F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프레이밍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어떤 관점에서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경계를 가지고 바라볼 것인가를 정하는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실업 문제를 경제적 관점에서 볼 것인지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교육적 관점에서 볼 것인지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세대 간 형평성 관점에서 볼 것인지를 결정하는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프레이밍에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우리가 주목하는 요소와 해결 방향이 완전히 달라질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D4E013-FBB8-9C6E-6F22-496A3351E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458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D655F-CB87-577E-D3D9-49A3D65A4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631D92-9D8A-58EE-4621-169C075FB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5B5CFC-C750-6266-FD4F-AEC561A98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경청과 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안에 존재하는 다양한 이해관계자들의 목소리를 듣는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설문조사나 인터뷰를 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그들이 처한 맥락과 상황을 깊이 이해하려고 노력합니다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목소리를 내지 못하는 침묵하는 집단들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 세대처럼 아직 태어나지 않은 이해관계자들의 입장까지도 상상하고 고려해야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699BE9F-F10E-135D-4707-7BD8EF296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433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A29D2-A747-AF26-2547-BF932F0B0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BE75FF-0DDC-3374-C376-3AF31BB7E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13F68C-88FD-516F-2CBA-52B3443EE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이해와 시각화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복잡하게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얽혀있는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관계들을 눈에 보이는 형태로 만드는 작업입니다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오늘 우리가 집중적으로 다룰 부분이기도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엑턴트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사회생태계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순환지도 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다양한 시각화 도구를 활용해서 보이지 않던 연결고리를 발견하고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숨겨진 패턴을 찾아냅니다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0CC96C9-D935-11FB-83C5-E6C3DAFD9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303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1271B-29DC-6BB4-99EC-84787C31E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2493892-F389-0D84-627F-355A980CC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597795-0B0D-8E22-37D9-D3E0EA525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 구상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만들고자 하는 바람직한 미래의 모습을 구체적으로 그려보는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문제가 없는 상태를 상상하는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시스템이 건강하게 작동하는 모습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이해관계자들이 조화롭게 공존하는 모습을 구체적으로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비전화합니다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E92E2D0-9E0C-502D-B902-93F9B82E9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573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26000-8F5C-A196-1E74-F596E0203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21FB5F-9C8E-1DBF-ADDD-6DE1997CE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F87148-462D-9511-C784-3B65A452B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가능성 탐색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상태에서 바람직한 미래로 가기 위한 다양한 경로와 시나리오를 탐색합니다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레버리지 포인트가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어디에 개입하면 가장 효과적인 변화를 만들 수 있는지를 찾아냅니다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하나의 해결책이 아닌 여러 가능성을 열어두고 탐색하는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E36074-CCFB-12F4-A574-22A018A87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12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2AAD-FCFD-3BFC-B023-DF480559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C57C0-83B0-88E5-BEB9-8BEA33167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8CB49D-28BC-0B08-E1FE-3579654C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발산적으로 도출한 아이디어들을 이제는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시스템적 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바라봐야 한다는 점을 논의했습니다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오늘은 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방법론에 대해 살펴보도록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A1537E-349C-96A9-A86C-313DE285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9639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6060-4F0F-E21D-5DAB-2CD811BDD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44A2C6-2371-088C-113B-12D8F9EA9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3AE794B-257D-B319-9BF1-B09273DEB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여섯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변화 계획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추상적인 아이디어를 구체적인 실행 전략으로 전환하는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자원을 가지고 실행할 것인지를 계획하고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예상되는 저항이나 장애물에 대한 대응 방안도 준비합니다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AE4A42-6EDA-7926-2CE9-1A3FC54CB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9423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BA70-CC93-7AA8-1817-FF0BD58D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589C86-8D7D-D4A7-C141-F658F75C20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FDB5C5-8CEE-6F94-DAFC-AF1E841A1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일곱 번째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전환 촉진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시스템에 개입하여 변화를 이끌어내는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번의 개입으로 끝나는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지속적으로 모니터링하고 조정하면서 시스템의 변화를 돌보는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B9D100-9E3E-B1D1-8489-03021335B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9610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0561-1AAF-8436-175B-4DA4EDBF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D9641E0-7046-473F-C49C-8073F3B49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8CDD816-4916-B145-09BD-96FE15760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이렇게 복잡한 과정이 필요한 걸까요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단순한 문제라면 직접적인 해결책으로 충분할 텐데 말이죠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이유는 우리가 다루는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사회문제가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특성을 가지고 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이론에서 말하는 다섯 가지 핵심 특성을 이해하면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접근이 필요한지 자연스럽게 이해할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024243-FE89-DF60-8493-978531A94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0767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D5173-A1D7-E944-6C40-7FB856B64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30FDC4-83B6-210A-5189-5BCA355C9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D61917-2717-D90A-EE34-927614E6F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비선형성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원인과 결과가 비례하지 않는다는 뜻입니다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아주 작은 원인이 엄청나게 큰 결과를 만들 수도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막대한 노력을 투입했는데도 미미한 변화만 일어날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튀니지의 한 청년의 분신이 아랍의 봄이라는 거대한 변혁을 일으킨 것처럼 말이죠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20C0E0-0F07-B268-FBEA-1D422875E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7192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4E92-4133-6459-6EC2-9A833F0E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6123CA-276D-191D-28DC-5B5FF123A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72C698-0854-1551-9990-D665FD8AB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창발성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개별 요소들의 단순한 합 이상의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무언가가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나타나는 현상입니다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개미 한 마리는 단순하지만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개미 집단은 놀라울 정도로 복잡하고 지능적인 행동을 보이는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전체 차원에서 예상치 못한 특성이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FE8E00-B88A-E229-18B2-1729C6D3F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370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6451F-F12A-4C9E-90CC-432EA2533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BC6A6C6-28AC-B55B-9067-C69616EC6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B0625B4-8975-C330-67D4-FB44EE53B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시스템은 우리의 개입에 수동적으로 반응하는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능동적으로 적응하고 진화합니다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항생제를 사용하면 박테리아가 내성을 키우듯이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시스템도 우리의 개입에 반응하여 스스로를 변화시킵니다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F4C1F7-A268-F921-21AC-922B5A6AB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835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AF34D-F648-09C9-45F2-ECFD59DC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1063244-61FE-976C-AEE6-6EFE541AA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4C50A34-F2CB-15D7-9CE8-990309C6C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상호의존성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내의 모든 요소가 직간접적으로 연결되어 있어서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부분의 변화가 전체에 파급효과를 미칩니다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금융위기가 한 나라의 부동산 시장 문제에서 시작되어 전 세계 경제를 뒤흔든 것이 대표적인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202156-47E8-B138-88CE-E0005E65F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3936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3322-F091-BE0F-ABD0-888AC8D5E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29DD83C-A0CC-1222-912A-757236889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71820C-B542-53E5-B150-7D1130248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역사의존성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경로의존성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현재의 상태가 과거의 경로에 의해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제약받는다는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우리는 아직도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QWERTY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키보드를 사용할까요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효율적인 배열이 있음에도 불구하고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과거의 선택이 현재와 미래를 제약하고 있는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14E6B0-6C99-3D81-B9AA-F4767764E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0177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0BCED-5E78-F277-BA86-C9340604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5A62FA9-0D4F-77C2-AF8B-0EB1D502B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8F89A2-9431-22DF-219C-0ABEC05BE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복잡성을 구체적인 예로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 폭력 문제를 생각해봅시다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일반적인 접근은 가해 학생을 찾아내어 처벌하는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 문제가 해결될까요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표면적으로는 그럴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실제로는 그렇지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학생이 왜 폭력적이 되었는지를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가정에서의 폭력 경험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학업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또래 집단의 압력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미디어의 영향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학교의 경쟁적 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교사의 무관심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입시 위주 교육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모든 요인들이 복잡하게 얽혀 있음을 발견하게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CE2A08-D0B2-1135-01D9-07F1B9D12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200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60CEC-B461-478C-5273-1F54B4AF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F5FA51-C087-6E59-AACF-70E3AF52F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1E927C-CE28-C850-4861-6D5E3B484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흥미로운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개입하면 시스템이 적응한다는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EE805E-4116-BE10-80C4-A782760E7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31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B57AF-21BB-8900-3C6A-8821FE3C7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5790E70-A33B-BA0A-21BE-365D625C2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9418E83-A8D5-9610-101E-B4C8358C5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가지 사례를 들어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서울시가 청년 주거 문제 해결을 위해 청년 임대주택을 대량 공급하는 정책을 시행했다고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가정해보시기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분명 정책의 의도는 선하고 목적도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실제 시행 과정에서는 예상하지 못했던 현상들이 나타날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지역의 전반적인 임대료 상승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거주민의 이주로 인한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젠트리피케이션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현상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지역으로의 청년 인구 집중에 따른 교통 체증 심화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제한된 자원을 둘러싼 청년 간 경쟁 심화로 인한 새로운 불평등 구조의 형성 등이 그것입니다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현상이 바로 우리가 오늘 다룰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시스템적 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핵심을 보여주는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C0CAB1-5392-F1CB-5C8D-2628D54B0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6223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73DFE-0E24-C610-5C76-8A74C14C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9EFCC8-12B1-22CE-D972-02DF211F0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342CC0-8778-4E0B-944E-76F0050B4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학교 폭력에 대한 처벌을 강화하면 어떻게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눈에 보이는 물리적 폭력은 줄어들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 사이버 폭력이나 더 교묘한 형태의 심리적 괴롭힘이 증가할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시스템이 우리의 개입에 적응하여 새로운 형태의 문제를 만들어내는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41560A-9F15-138A-E232-DBE9E65D0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5436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8995-547F-17F7-CBA2-271F53483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2F3C1E-88C9-3525-7C55-F40A0D753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6340B7-D22D-1642-980E-18212415E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이런 복잡성을 다루기 위해 우리에게는 전통적인 문제 해결 방식을 넘어서는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도구와 방법론이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그것이 바로 이제부터 배울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시스템 매핑 도구들의 역할입니다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7A7BB8-DB09-94C6-5A86-1DCDEE080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36730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8142-036A-1F60-110B-7A0CC673E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88ADF92-3D8B-DD5B-77E6-B7C5DB245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848600-98E3-8142-7E72-3C1410A8C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본격적으로 시스템을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네 가지 강력한 도구를 소개하겠습니다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53576-F63F-8801-EC5B-B81F0BF72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4850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826E-07C4-8BB2-6910-2BFD47B9B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861AD3-3F76-5DA2-0D6F-7B5CBBB6F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B1CFE50-98DC-5BF2-80F3-8F60E1BC1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도구들은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 서로 다른 관점과 초점을 가지고 시스템을 조명하며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복잡한 시스템의 다양한 측면을 이해할 수 있도록 도와줍니다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의사가 엑스레이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CT, MRI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인체의 다른 측면을 보듯이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우리도 이 네 가지 도구를 통해 사회 시스템의 다양한 층위를 들여다볼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179ED7-55AC-C3F2-5543-9378B1B21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55400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ED66-4864-A42C-BF36-201607EFC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A9D022-A838-3703-4EE6-8A748AA5D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67F7CE-A65A-52E5-9029-5E1AA502C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 소개할 도구는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(Actant)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다소 생소한 용어부터 설명하겠습니다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행위자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의미하는데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매우 중요하고 혁신적인 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비인간 존재도 행위자가 될 수 있다는 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프랑스 사회학자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브뤼노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라투르가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발전시킨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행위자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네트워크 이론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핵심 개념입니다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18DE8A-4329-98C6-1435-BEB768DA2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205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F1B30-A117-1695-0DE6-FBDB732F6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F34A1B-65D4-565C-3803-B45919352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CC7EA2-51E6-7B33-53C5-886A8C299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사회학이나 디자인 접근법에서는 주로 인간만을 행위의 주체로 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기술이나 도구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제도는 단지 인간이 사용하는 수동적인 객체로 여겨졌죠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라투르는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이러한 이분법적 사고를 거부하고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비인간 존재들도 상황을 변화시키고 다른 행위자들에게 영향을 미치는 능동적 존재라고 주장했습니다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F5CFEC-ACB1-2353-A08C-706FF22F2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8303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93738-12A6-FC2E-EAD5-DCBFF128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B0AC6E-B151-16FD-FEBD-5656CAB00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8AF36D5-ACF8-1659-5060-BAD9CF294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개념을 구체적인 예로 설명해보겠습니다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모두가 경험한 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 시기의 원격수업 상황을 떠올려보세요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상황에서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 행위자들을 먼저 식별해보면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학부모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 행정직원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교육부 관료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지원 인력 등이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각자 다른 역할과 이해관계를 가지고 원격수업이라는 새로운 교육 형태에 참여했죠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296658-D73F-3EFD-D49E-02C48D097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315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876D5-A2DC-82D2-71E6-A2C674B8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18A497-AF34-869F-73E0-F3345F813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9DE83D-8297-DE48-3576-72E0AD819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여기서 끝이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비인간 행위자들도 똑같이 중요한 역할을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(Zoom)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구글 미트 같은 화상회의 소프트웨어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노트북이나 태블릿 같은 하드웨어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와이파이 네트워크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학습관리시스템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(LMS),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교과서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심지어 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바이러스 자체도 하나의 행위자입니다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 각각이 상황을 변화시키고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행위자들의 행동을 제약하거나 가능하게 만들었습니다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924275-A4B1-01C0-2926-7CBEE4695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76332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C4723-FD95-E96D-58CF-781952328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EC1284-9D37-AD23-9BB6-37E695817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D3CC8EC-E7F9-F0B4-E1E1-C0BB8CDD8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지도의 진정한 통찰력은 이들 행위자 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(Translation)'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과정을 보여준다는 데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번역이란 한 행위자가 다른 행위자의 역할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 방식을 변화시키는 과정을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단순한 언어 번역이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존재 방식 자체의 변환을 뜻합니다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ECF318-D440-F91D-48AF-CBA1F265D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7774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95BFE-2700-FF24-BA3E-E4B5E24D9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AE1683F-4A28-39A5-107F-72DDA3EF0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9943DEE-106F-D0C6-FA8A-1DFD5DEC4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줌이라는 기술이 교육 시스템에 들어오면서 어떤 번역이 일어났는지 구체적으로 살펴봅시다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교사는 더 이상 교실이라는 물리적 공간의 절대적 통제자가 아니게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교실에서 교사는 학생들의 주의를 집중시키고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누가 언제 발언할지 결정하고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학생들의 행동을 직접 관찰하고 통제할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줌 화면 속에서 교사의 권위는 크게 약화되었죠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학생들은 카메라를 끄고 다른 일을 할 수 있게 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음소거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기능으로 자신의 공간을 완전히 차단할 수도 있게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학생들의 정체성도 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교실에서는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단일한 정체성을 가졌지만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집에서 수업을 들으면서는 동시에 자녀이자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형제자매이자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경우에 따라서는 동생을 돌보는 보호자의 역할까지 수행해야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학부모들은 갑자기 보조교사의 역할을 떠맡게 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수업에 직접 개입하는 일도 생겼습니다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85A0E4-BC57-9501-E8EC-63FB07B87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94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9174F-EE1C-99CE-E6ED-AF20C339C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BD8B710-E083-6076-27AA-2DB03ED7C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6BA7CC-1DC2-97C0-A1A2-74EB4E855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하나의 문제를 해결하고자 하는 시도가 예기치 않은 연쇄 반응을 일으키는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이론에서 자주 언급되는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나비효과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떠올려보시면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이해가 쉬울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브라질에서의 나비의 날갯짓이 텍사스의 토네이도로 이어질 수 있다는 이 비유는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변화가 시스템 전체에 미치는 파급효과를 상징적으로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다루는 사회문제들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청년실업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교육격차 등은 각각 독립된 문제가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서로 긴밀하게 연결되어 있는 하나의 복잡한 시스템을 구성하고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77561C-9A0A-8180-AADF-543CFBA91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20313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7CF70-2858-91A2-BCB0-D891EE7B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A89D8A-AB9C-ECD1-A4D1-644E56997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7E4E65-13C4-16D9-77B1-5305031CD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와이파이라는 비인간 행위자도 중요한 역할을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안정적인 인터넷 연결을 가진 학생과 그렇지 못한 학생 사이에 새로운 형태의 교육 불평등이 생겨났습니다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와이파이는 단순한 기술 인프라가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 접근권을 결정하는 권력의 매개체가 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79C8F0-E7CD-D1BA-3D6C-5AC2D7C79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228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B52A-DDF5-E9ED-CE18-6A5ACB772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37788F-AAD8-CB34-19F7-45188BFD7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AEF0DA-C0C5-1B9C-E867-5A6519DF6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지도를 실제로 그리는 방법을 설명하겠습니다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상황과 관련된 모든 행위자들을 인간과 비인간 구분 없이 나열합니다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원이나 사각형 같은 도형으로 각 행위자를 표시하되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인간과 비인간을 다른 색이나 모양으로 구분하면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그다음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이들 사이의 연결과 영향 관계를 화살표로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화살표의 굵기로 영향력의 강도를 나타낼 수도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색깔로 관계의 성격을 구분할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589976-38A6-E7AD-26F9-78817C951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2426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64B2-6F06-2247-BA2E-49F6759D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5E3395D-C2B9-FD85-2A75-9D854F008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F6B72C-2BC7-93E3-C55C-BB3A61911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단계는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연결선에 어떤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일어나는지 설명을 붙이는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줌 → 교사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교실 통제권 약화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리터러시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요구 증가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적을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부모 → 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지원 제공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 감시 가능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적을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0E1D2ED-5B65-5BE1-F202-EE8C90FB4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7073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048A5-9086-72B6-D432-4C958D9D6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D8F635-44C0-8B19-110B-E0B25D218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9BFE9F-B0D8-EB2D-CF8F-11B4A41FA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액턴트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지도는 우리가 흔히 간과하는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비인간 행위자들의 역할을 가시화하고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기술이나 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인프라가 단순한 도구가 아니라 상황을 적극적으로 구성하는 행위자임을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319BCF-2EEB-8408-20D4-2743CD1D1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704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61AE-A1FB-99F5-C0DA-9848BE2BA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C8671C-06D6-4EFB-9DEC-BCA2075CF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8D5493-BBB7-1F2D-D346-58E0DA428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시스템에 개입할 때 인간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행위자뿐만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비인간 행위자들도 고려해야 한다는 중요한 통찰을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EC4369-E723-5BA2-F8B6-51CA1B78A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1076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9AB70-B0F7-0D10-8A4A-B05557E0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A972AC-5508-49DD-C626-0161D79A0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30B86F-6F76-4092-7175-902D03F54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번째로 소개할 도구는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사회생태계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도구는 시스템 심리학의 사회생태학적 모델을 기반으로 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맥락 안에서 중첩된 일련의 사회 시스템을 점진적으로 매핑할 수 있는 캔버스를 제공합니다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브론펜브레너의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생태체계 이론을 변형하여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개인을 둘러싼 다층적 환경이 어떻게 상호작용하는지를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1460D90-2C54-78AA-44A4-778372E66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94482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80142-DC58-9DA6-346E-1012830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5E360D-F2D4-DD05-406D-0C8DD8FFF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2ABC3A-3B79-1B37-853D-ADB303718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지도의 가장 큰 특징은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동심원 구조입니다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호수에 돌을 던졌을 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퍼져나가는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파문처럼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개인을 중심으로 점점 확대되는 일곱 개의 층위로 사회 시스템을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층위를 하나씩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45E5E1-E39D-7B85-9A3A-8FEBC57E6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500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FAA4A-BA89-8F9A-6605-A7B56C72B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2E741F-7ED4-B271-0EDA-7411BC44A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A1AAF6-591B-2FF7-8C2B-A955DBD8A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중앙에는 우리가 분석하고자 하는 개인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추상적으로 표현됩니다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특정 개인이 아닌 페르소나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클래스의 한 인스턴스로 표현되며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일반적으로 한 명의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그의 직계 가족을 포함합니다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5815079-3F8E-683F-ADCF-F3BB170FF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1096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DFCE3-2F8C-B84B-50B1-53DF5EAE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05493D-F1BD-D42D-1D79-20C8AFCDE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6DEAB1-02ED-A2A1-32FB-F8D7FE023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층인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미시체계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가장 밀접한 관련이 있는 사회 시스템으로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지역과 사회의 일상적인 사회적 맥락을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 집단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이웃 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직접적으로 상호작용하는 가장 가까운 관계들이 여기에 포함되며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 액터에게 영향을 미치지만 권한은 없는 관계들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팀원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자원봉사자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동료 간의 갈등 같은 요소들도 메모로 추가됩니다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7A6E63-AA68-FC03-55AE-A7D898F18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9152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F8FF-4AC7-CF5E-1362-4F89045F6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11EAE94-7D05-0AD9-E593-76EE1A9A1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49E2DA6-611F-3A76-81F6-DAA75DEA0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중간체계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지속적으로 참여하는 구조화된 커뮤니티와 조직 환경을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교회나 종교 공동체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커뮤니티 등이 이 층위에 속합니다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B1E451-BB52-6A17-CD87-1FAE24C99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033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552D9-245D-EC92-0915-8A500D00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2BDD306-4D2D-E5FD-1ED2-A1D46C028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37FE17-BEC8-EF07-B81A-83097188B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외체계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시스템의 외부 구조를 의미하는데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기업이나 산업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 기관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시나 지방 정부의 정체성을 가리킵니다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직접 참여하지는 않지만 간접적으로 영향을 받는 환경입니다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2E5142-E1A6-30F1-7360-91D20C03C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8207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3CF6F-D8BE-465C-FF34-E7711776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B9BC93-EE3E-7B59-6279-3CA905FB3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43B922-ACFF-3462-9426-783DC4A8A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거시체계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큰 사회 영역으로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지배적이거나 국가적인 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정치적 맥락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 시스템을 포함합니다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소속감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정신적 정체성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정보원과 매체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국가 유산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인구통계 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삶의 질과 사회 세계에 영향을 미치는 정치적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맥락과 관련된 요소들을 매핑합니다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8919FF-D339-6FEA-4EB6-A611DD635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12322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98BB-1745-7502-D93B-99FD0F1B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77F8B7-2CEA-0084-3D82-EC57284DD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235CE6-395A-3A71-7F42-996249553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여섯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생물 생태계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자연환경의 영향 요인을 다룹니다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삼림과 강변 생태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동식물의 건강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생물 다양성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오염 영향 등을 매핑하며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시간의 흐름에 따라 매핑이 변화하는 경우 두 가지 색상을 사용해 개선 또는 악화를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E2FE7D-4B23-C65D-6C0A-44BFAFB21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4259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44EA3-F83A-4FE7-524E-52C9AA43F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26CD98-4EF2-6ED0-241A-13B0C2231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3C97F1-169A-F06B-30CB-953AFB9F5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시간체계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시간적 관계를 나타내는데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수준 안팎의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사이에 화살표를 추가하고 긴 화살표를 사용해 장기간에 걸친 변화를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25485C-C532-B081-836D-AF1810D19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6468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96BED-D983-FB2F-42F4-0620C10E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07AA8D-957C-3B40-EF1D-3C9C96220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B9AF4D-8300-AA1F-87A7-C8708A251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구체적인 사례를 통해 이 도구를 어떻게 활용하는지 보여드리겠습니다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최근 우리 사회의 중요한 이슈인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 청년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가구의 사회적 고립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사회생태계 지도로 분석해봅시다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서울에 거주하는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후반 직장인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가구를 페르소나로 설정합니다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특정 개인이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상황을 대표하는 추상적 액터입니다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4F0C2E-CADA-78F7-A7E7-8A5948675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3549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B0D7F-B530-29AE-14A0-890E15C65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A9B6A8-DED7-0D0D-BC04-5231ADA3B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0CBC4A-0A58-3FB0-05AC-925DC7031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미시체계 수준을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청년은 회사 동료들과 업무적 관계를 유지하지만 퇴근 후엔 거의 교류가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원룸 이웃들과는 얼굴도 모르는 상태이고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고향 친구들과는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로만 간헐적으로 소통합니다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주목할 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커뮤니티가 새로운 형태의 미시체계로 등장했다는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126F3E-825A-333B-ADFB-A682D295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05973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2B912-B0D2-9276-B875-45173EFF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BB51DF-C1A8-DFF1-A4E4-A34555632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44D0BC-8F85-1163-DFA2-6A3922F1A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중간체계에서는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회사라는 조직 구조가 중요한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성과 중심의 경쟁적 문화가 동료 간 진정한 유대 형성을 방해하고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장시간 노동이 사회적 활동 시간을 제약합니다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커뮤니티 센터나 동호회 같은 구조화된 커뮤니티 참여도 시간과 에너지 부족으로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A676018-0005-CF46-B8E6-348B9B317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1432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469B-EA82-31DF-FF59-F9448C44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BDE482D-A09C-8B81-DE8E-931499636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4830A7-80CC-5B41-837A-7C9429B18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외체계를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부동산 정책이 청년들을 도시 외곽으로 밀어내면서 통근 시간이 길어지고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사회적 활동 시간을 더욱 제약합니다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의료 시스템은 신체 건강에는 집중하지만 정신 건강과 사회적 고립 문제는 상대적으로 소홀히 다룹니다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0BAED4-50CF-8A2D-1BE0-70C209CC0F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0862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A1A1B-68D4-A418-AF8B-514FAFDDB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C43C5D-8B36-E1E9-2399-ECDCF2DE4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4F70124-02CE-5874-705C-59E89F243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거시체계 수준에서는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한국의 개인주의 확산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성공과 경쟁을 중시하는 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 공동체 문화의 붕괴가 작용합니다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FE7918-4B4E-F584-974B-7404E0034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60260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568E-DF58-99CF-E00C-007A4932E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AAD5009-C099-584A-FF50-13C218852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707694-CFD4-3640-FFBE-18935239B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미디어는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문화를 긍정적으로 포장하면서도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고독사나 우울증 같은 부정적 결과를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센세이셔널하게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보도하는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모순을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9369EB-FB49-3DD6-9984-C678FDAAA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66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맥락에서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필요성이 대두됩니다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개별 문제를 고립된 현상으로 보지 않고 전체 시스템의 일부로 이해하며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제안하는 해결책이 시스템 전체에 미칠 영향을 사전에 분석하고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의도하지 않은 부정적 결과를 최소화하는 방법론입니다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지금부터 이러한 시스템적 사고를 실제 디자인 프로세스에 어떻게 적용할 수 있는지 구체적으로 살펴보도록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A2DF2-1423-4B26-94F1-C29ACFABA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ECC985-5A83-F470-0CAE-D005142F7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8FF151B-EE56-B34E-5A7D-C2ADA9492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생물 생태계 측면에서는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도시의 녹지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미세먼지로 인한 야외 활동 제약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좁은 주거 공간으로 인한 반려동물 양육 어려움 등이 사회적 고립을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심화시킵니다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 이후 공원이나 산책로의 중요성이 재인식되면서 일부 개선이 이루어지고 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녹색 화살표로 표시할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A9399EC-4D6E-63A7-9087-2AAD2056C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39647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322EE-CED9-0ADC-4BEC-51BCE427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1A56620-CBE7-1650-E014-F5D0400F4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B9EFFF-4EFE-6BA2-7217-27F45F4D7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시간체계의 관점에서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역사적 사건이 결정적 전환점이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재택근무와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비대면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문화가 일상화되면서 물리적 만남이 더욱 줄어들었고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긴 화살표로 장기적 영향을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이 세대가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함께 성장한 첫 세대라는 점도 중요한 시간적 맥락입니다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89A1C3-E873-737E-F1A3-91348B962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7915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055C7-FFC4-9FEC-5248-F2DEB6C1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350ECAD-2AF7-C892-1BB5-7ED5513C9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F4B48D-21EF-FB7D-416C-F8B7677BC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요소들 간의 관계를 화살표와 선으로 연결합니다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거시체계의 경쟁 문화가 중간체계의 회사 문화로 이어지고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미시체계의 동료 관계를 표면적으로 만들며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결과적으로 중앙의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액터가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고립감을 느끼게 되는 연쇄 과정을 화살표의 흐름으로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59A115-9F95-2861-CE1A-080AE6D4D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38922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1DBF-5671-8CEE-5F73-F83F9441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209661F-BE4A-6E12-87F4-C770B86BE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BD7666-048B-13CC-25DD-FC80FCA1F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피드백 루프에 주목해야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고립이 우울감을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사회 활동 의욕을 떨어뜨려 더 큰 고립으로 이어지는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악순환을 순환 화살표로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시각화를 통해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커뮤니티 공간 조성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일과 삶의 균형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다층적 개입이 왜 필요한지를 명확히 이해할 수 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6DA5869-2885-68E6-6F3C-6E26A5E41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806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8EAA-0AA1-B70C-DE97-E6ADC64B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AB3116D-028F-2DB0-DFF1-CE0FFCCDF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0B1190-4641-C0F6-42E5-DFF3F13DA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번째로 소개할 도구는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도구는 지금까지 소개한 도구들과는 다른 접근을 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시스템이 어떻게 변화하고 진화하는지를 이해하는 데 매우 유용하며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시스템의 거시 환경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현재의 지배적 체제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떠오르는 혁신 간의 복잡한 관계를 포착하는 지도입니다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DA7199-2FC7-F9AC-559D-C9EAAF7EA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7229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CA9BA-CB82-842D-047C-96C3ECF5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0BA6CC-F5ED-32C4-8508-48451944E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941EAD-1436-9339-A67A-7946A7D85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 가지 층위로 구성됩니다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거시 환경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랜드스케이프입니다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시스템에 압력을 가하고 변화를 촉구하는 장기적 트렌드들을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기후변화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인구 고령화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도시화 같은 거대한 흐름들이 여기에 속합니다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현재의 지배적 체제입니다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관행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권력구조 등 현재 시스템이 작동하는 방식을 구성하는 요소들입니다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틈새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니치입니다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방식으로 문제를 해결하려는 떠오르는 혁신과 실험들이 여기에 해당합니다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8E9AB1-560B-9E41-73E1-C44B1089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44690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3824-3244-EDA5-4E70-1A8219B5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637C8A0-5C82-5F3B-A7B0-37893516F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692F30-9B76-CF78-F457-443467A13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주거 문제를 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분석해보겠습니다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매핑 과정을 단계별로 따라가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거시 환경 트렌드를 파악합니다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중앙에 메모지를 모아놓고 각각에 하나씩의 트렌드를 적습니다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저출산과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 증가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수도권 집중 심화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자산 가격 상승과 소득 정체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 경제의 확산과 고용 불안정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기후변화와 친환경 건축 요구 증가 등이 주요 트렌드로 도출됩니다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A2FEAB-82C1-42BB-98F4-C5D635FC1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03900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9FAA8-A97E-4C12-CA3C-503FB085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D34D935-A568-66AA-6385-FB4D72BAE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1A813F-E27D-9645-A103-DFA70D98C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현재의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분석합니다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중앙을 둘러싸는 띠 모양의 공간에 네 개의 사분면을 만들어 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관행으로 구분합니다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B3E36F-22F7-0BFA-9234-2D1CB0C8B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8853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9A1D5-6707-50E8-9A7C-267408CCF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4A921E1-816D-0128-B6AA-62F716E01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B8E0C4-702D-470D-970F-03515556E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 사분면에는 주택 관련 법규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LTV·DTI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임대차보호법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재건축 규제 등을 배치합니다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 사분면에는 부동산 중심 자산 증식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건설업계의 이해관계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금융권의 주택담보대출 의존도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임대 수익 중심 투자 문화를 적습니다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 사분면에는 내 집 마련에 대한 집착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전세 제도의 고착화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아파트 선호 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주거를 투자 대상으로 보는 인식을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관행 사분면에는 분양 중심 주택 공급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대규모 아파트 단지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역세권 중심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공공임대 낙인 효과 등을 배치합니다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FE53C8-E408-1583-2841-55C9AA7AB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0830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A58B1-1BEB-1850-9802-CD818E6C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331347-9AE8-09A6-3A15-2C79EA42D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5B0370-0DF5-F547-7C92-F9DE12563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가장 흥미로운 부분인 틈새 혁신을 찾아봅니다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바깥쪽 가장자리에 떠오르는 새로운 시도들을 배치합니다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셰어하우스와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코리빙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스페이스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모듈러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주택과 타이니 하우스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협동조합형 공공주택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주택 금융 상품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도시재생을 통한 빈집 활용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 홈 기술을 활용한 소형 주택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지방 도시 청년 유입 프로그램 등이 틈새 혁신으로 포착됩니다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C36C2C5-AA8D-EF5B-2B2C-434381E8E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052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디자인이 무엇인지 본격적으로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디자인을 한 문장으로 정의한다면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디자인 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융합한 접근법이라고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899C4-8C9E-D667-BFCE-28978A3B9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E8EA1E-7025-F858-DDB8-60E59845E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857121-32AF-9538-2DA4-0555DBDAF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단계는 이들 간의 연결을 찾는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화살표와 선을 사용해 관계를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 증가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거시 트렌드가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대규모 아파트 단지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기존 관행과 충돌하는 지점을 빨간 선으로 연결합니다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시스템의 긴장을 나타냅니다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FECC32-5EDE-D526-C8A7-7FD29F6B2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4729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BB3EE-929F-D52E-5FFC-4B71AE39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43C1C2-2AB8-39FF-1036-385CE4E46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CE595B-2563-2AAD-82EA-0D876B52A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셰어하우스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틈새 혁신이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 증가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트렌드와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조응하는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부분은 파란 선으로 연결해 기회를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EEA26B5-EA16-6F62-3315-39C7D90E3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6569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B08D6-0506-F3B0-B460-70E87EAB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371D9A3-A5D1-7A16-6E39-E8C58ED10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0CC93D-50F6-547A-A522-21C1BB465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주목해야 할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혁신을 방해하는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전세 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관행이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월세형 셰어하우스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확산을 막고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아파트 선호 문화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타이니 하우스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대중화를 저해하는 관계를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일부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요소가 혁신을 돕기도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.#5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주거 지원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협동조합형 공공주택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지원하는 관계도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A62AEC-45A9-51DB-3D9A-C4409C0D0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6594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D879B-AC6E-BB6D-C5F3-8750E60B5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C13265-4296-1F17-604F-1E0FE7289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C20F72-B50C-AB13-91E9-53F945DB6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완성된 지도를 보면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많은 연결선을 가진 요소들이 눈에 띕니다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시스템에서 가장 영향력 있는 레버리지 포인트입니다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금융 접근성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거의 모든 요소와 연결되어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시스템 변화의 핵심 지점임을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C2F34E-0722-C4CB-40F5-51C278C3E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52657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E3CC-9C06-E316-4F2C-AD94FC426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237B922-4822-1CD9-BCA0-86B8DDB38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7CC3951-A90D-55DF-DEAF-B267CD203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진정한 가치는 팀 작업에서 발휘됩니다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벽이나 화이트보드를 사용해 모든 팀원이 함께 참여하면서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각자의 관점과 지식을 더해갑니다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사람은 정책 전문가로서 제도적 측면을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사람은 시장 분석가로서 경제적 측면을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사람은 사회학자로서 문화적 측면을 풍부하게 만들어갑니다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예상치 못한 연결과 통찰이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B4A09C1-5538-D660-3155-9808BDFF60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79643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97D2-FDE3-0F83-2EB1-0D794CE5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6F648D7-2482-58B0-0043-2D97B6C2F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E79BB1-2752-8227-7A75-77A1690C1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기후변화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거시 트렌드가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패시브 하우스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틈새 혁신과 연결되면서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난방비 절감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경제적 이점이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주거비 부담 완화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이어지는 새로운 경로를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EA1DE7-8C02-7363-2C5F-648DA41ED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7401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4D5D7-8A0F-40EA-1E87-05BC02483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0B0EFA-F103-6FF3-1D3C-0544EFDED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2EF92B9-DE37-D37E-5F03-9559C42FB0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콘텍스트는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단순히 현재 상황을 그리는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변화의 가능성과 방향을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틈새 혁신이 거시 트렌드와 가장 잘 맞아떨어지는지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요소를 변화시켜야 혁신이 확산될 수 있는지를 명확히 보여주죠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전환을 위한 전략적 개입 지점을 찾는 데 매우 유용한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F7FA3C-DBC5-0A7E-32AA-AE46A51D46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5848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C8C5A-12FF-91A3-8C38-2536B257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70D457-6D05-34F1-8746-8C39F159C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FD2982-3E3C-3DCD-071C-DE6AAA0DD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소개할 도구는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다이내믹스의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인과 순환 다이어그램을 인간의 경험과 이야기 중심으로 재구성한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수식 대신 실제 사람들의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내러티브를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시스템의 순환 구조를 파악하고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효과적인 개입 지점을 찾아내는 것이 목적입니다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C8C5F0-89AC-4247-D8B3-CBD3361A3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5991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0ECD7-F610-FE1D-5FC5-0989BE494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33ABC5-2942-5306-6FE1-7944DB24D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C01EF2-ED4F-5F10-74BE-F66FAF777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핵심 개념들을 명확히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클러스터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란 서로 연관된 변수들이 모여 하나의 이야기를 만들어내는 변수 집합을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학업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수면 부족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집중력 저하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모여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학업 소진 스토리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구성하는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레버리지 포인트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시스템에서 작은 변화로도 큰 파급효과를 만들 수 있는 전략적 개입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지렛대의 받침점처럼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적은 힘으로도 무거운 것을 들어올릴 수 있는 지점을 찾는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96B619-4ECE-8F44-6BA5-6666E220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4334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F0D0-8070-77B6-3F00-62B629144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D2C507-058A-4050-3FCC-FA315C9DB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DCF181-6391-F6E1-D36C-E84040731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스토리 순환 지도를 만드는 과정은 체계적인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단계를 따릅니다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 자료에서 현재의 문제적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내러티브와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바람직한 미래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내러티브를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데이터에서 변수를 도출하는데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 상태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 수준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증감이 가능한 중립적 명사로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변수 간 연결을 화살표로 표시하되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방향 변화는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 방향은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7AA1BB-7B84-BEDA-74ED-D05F35C48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620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B848-A85C-065C-35DD-2B6D629D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03B4673-D589-76F0-85D4-0ED9C8FF4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0F8639-BA55-F953-9619-ACE8BCE5B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지금까지 배워온 전통적인 디자인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씽킹이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중심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관점을 강조했다면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 중심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관점을 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비유하자면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 디자인이 개별 나무 하나하나를 세심하게 관찰하고 돌보는 것이라면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시스테믹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디자인은 숲 전체의 생태계를 이해하고 관리하는 것에 가깝습니다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330BB8-FDD5-00A9-DF8E-4FF2590B7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64051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D411-B8CC-0C0E-885B-63E4241B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269A61-133C-7AF2-C342-10A6EAA39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3980860-6482-C6C8-AF64-486BC0F0F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순환 고리를 파악합니다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강화 고리는 변화를 증폭시켜 시스템을 불안정하게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균형 고리는 변화를 억제해 시스템을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안정화시킵니다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고리의 핵심 변수를 파악하고 시스템의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전체를 움직이는 중심 동력을 찾습니다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여섯째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 고리를 중심으로 관련된 변수들을 스토리 클러스터로 묶어 배열합니다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일곱째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레버리지 포인트를 식별합니다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화살표가 많이 나가는 변수는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다른 변수들을 움직이는 원동력이고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화살표가 많이 들어오는 변수는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여러 요인의 결과로 나타나는 증상입니다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시간 지연이 있는 경우 이중선으로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F3E19E-FE56-4B9C-4FCF-10005DAAD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58291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1C2B7-4C53-57C0-4DC7-196B09D9F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69CC861-8669-AA00-198C-CADFB02C2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22F4AB7-A640-DBD4-1BE2-130FE967D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창업 실패의 순환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구체적 사례로 분석해보겠습니다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시스템의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내러티브는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자본금이 부족한 상태에서 창업을 시작하면 마케팅 투자가 제한되고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확보가 어려워진다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매출이 저조하면 운영자금이 고갈되고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스트레스로 인해 의사결정의 질이 떨어진다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사업을 접고 빚만 남게 되어 재창업이 더욱 어려워진다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DAD20A-5E4F-189E-BE96-6F9B5CB1F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2529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BB99-3D0E-FBEB-EBE2-C9635951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0E90A32-0D51-F831-88D5-FA202C72F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1E8E79-C5DF-32CC-08B3-37725D364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변수를 도출하면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자본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매출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운영 자금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창업자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의사결정 품질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 지속가능성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부채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재창업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가능성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42E805-8326-C78E-C23E-ED6C4C8B3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87736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F8D15-CBFF-B027-75A9-3AF10FD57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3D784C-EE4E-C7FA-37C2-82B321B9F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226631-48A4-CD0E-E467-24E2A9489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 관계를 매핑하면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강화 고리가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자본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적으면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감소하고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(S), #3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축소로 이어지며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(S), #4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축소는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매출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감소시킵니다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(S). #5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매출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운영 자금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고갈시키고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다시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더욱 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자금 고갈 고리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BC0963-0ED8-0C8C-EFB3-DF1714AFC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528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806B6-F7E3-3656-FE97-BFCD61601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F4573E4-DBA4-7528-A889-6D74142B9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DD0F825-F030-174E-8B5B-F037BB31C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스토리 클러스터는 심리적 요인들로 구성됩니다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운영 자금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고갈은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창업자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증가시키고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(O), #3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창업자 스트레스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의사결정 품질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떨어뜨립니다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연결이 있으므로 이것도 강화 고리가 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,#4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 악화 고리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명명할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5842F4-24C1-ED7A-4B98-F720065CD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63173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37A5-DE3F-9F7B-AA3A-E72CFBC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FFE7221-6FA0-A5D6-B754-B39614C43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2546EDF-5249-4C82-3E28-19D4CA7BF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클러스터는 장기적 영향을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사업 지속가능성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낮아지면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부채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증가하고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(O), #3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부채 규모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재창업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가능성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감소시킵니다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(O).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재기 불능 고리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형성합니다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F90722-8D47-A37B-6C9F-6A74E5AB7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01038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47AB1-0285-3D5E-0713-3A546FB4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4DE769-8059-7AC3-59B6-ED9904363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8B5D6C-E002-B08D-F579-D8E29DB02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레버리지 포인트를 분석합니다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운영 자금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가장 많은 화살표가 연결된 변수로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시스템의 핵심 병목입니다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이는 다른 요인들의 결과이므로 직접 개입하기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의사결정 품질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출력 화살표가 많은 동인으로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개입하면 전체 시스템에 긍정적 영향을 미칠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2694B7-1D74-A0FD-5715-A412C69D5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4585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A5D4A-5C6C-ACB4-18B5-1DA00650B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945BF00-ECC7-0345-5509-14F8E03ED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09BCF06-7C8B-F1E5-0C0C-E7FAD7024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흥미롭게도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입력과 출력 화살표가 모두 많은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이중 레버리지 포인트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초기에 고객 기반을 확보하는 전략이 전체 시스템의 방향을 바꿀 수 있음을 시사합니다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4776C0-9920-9706-C813-8E36F5D00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85828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C9BA1-B04A-9EAC-E987-9873D9FF5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2C736A-5D22-6892-B415-93794A5EE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EC1333-45EC-B07C-92E6-224D08A2B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지연도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 기반 형성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사이에는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개월의 지연이 있어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창업자들이 성급하게 포기하는 원인이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이중선으로 표시하여 인내가 필요한 구간임을 명확히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FDCED5-D5AC-57FB-2C95-E79ACD602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2162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9B0D5-02D4-5519-DBA3-E278C30F5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6E43923-D4EC-A520-56F0-3828C640A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9E8F06-7BEE-22DA-0BB1-85E6B2926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분석을 통해 도출된 개입 전략은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단순한 창업 자금 지원보다는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고객 확보를 돕는 프로그램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스트레스 상황에서도 합리적 의사결정을 할 수 있도록 돕는 멘토링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지연을 견딜 수 있는 단계별 지원 체계가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C88029-FFFA-CD9C-5ACC-4242B4020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8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2107639" cy="413683"/>
            <a:chOff x="635561" y="291960"/>
            <a:chExt cx="210763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210763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시스테믹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디자인의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0DC927C-2D59-387B-EC2A-DCD1A48508B1}"/>
              </a:ext>
            </a:extLst>
          </p:cNvPr>
          <p:cNvGrpSpPr/>
          <p:nvPr userDrawn="1"/>
        </p:nvGrpSpPr>
        <p:grpSpPr>
          <a:xfrm>
            <a:off x="635561" y="291960"/>
            <a:ext cx="2107639" cy="413683"/>
            <a:chOff x="635561" y="291960"/>
            <a:chExt cx="210763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39ABB1C2-025F-16CF-42DD-481E00DE426D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ADD471D2-5215-B577-2583-7630EBC70034}"/>
                </a:ext>
              </a:extLst>
            </p:cNvPr>
            <p:cNvSpPr/>
            <p:nvPr/>
          </p:nvSpPr>
          <p:spPr>
            <a:xfrm>
              <a:off x="635561" y="291960"/>
              <a:ext cx="210763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시스테믹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디자인의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E928E2B0-2554-7EF6-5E39-A9999EF0FEFE}"/>
              </a:ext>
            </a:extLst>
          </p:cNvPr>
          <p:cNvGrpSpPr/>
          <p:nvPr userDrawn="1"/>
        </p:nvGrpSpPr>
        <p:grpSpPr>
          <a:xfrm>
            <a:off x="635561" y="291960"/>
            <a:ext cx="2107639" cy="413683"/>
            <a:chOff x="635561" y="291960"/>
            <a:chExt cx="2107639" cy="413683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B412B335-897A-5A73-10C4-DCB281F7E5FB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38B913BC-E708-0B9C-773E-EA4B64879CF6}"/>
                </a:ext>
              </a:extLst>
            </p:cNvPr>
            <p:cNvSpPr/>
            <p:nvPr/>
          </p:nvSpPr>
          <p:spPr>
            <a:xfrm>
              <a:off x="635561" y="291960"/>
              <a:ext cx="210763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시스테믹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디자인의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79A030D7-82F1-6980-6E6B-67DF149B67A0}"/>
              </a:ext>
            </a:extLst>
          </p:cNvPr>
          <p:cNvGrpSpPr/>
          <p:nvPr userDrawn="1"/>
        </p:nvGrpSpPr>
        <p:grpSpPr>
          <a:xfrm>
            <a:off x="635561" y="291960"/>
            <a:ext cx="2107639" cy="413683"/>
            <a:chOff x="635561" y="291960"/>
            <a:chExt cx="2107639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105C1D6-5F2F-8F38-7991-C531C7467BA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390FA1A-5BEE-C7C1-2DF8-F9CC420FD6AF}"/>
                </a:ext>
              </a:extLst>
            </p:cNvPr>
            <p:cNvSpPr/>
            <p:nvPr/>
          </p:nvSpPr>
          <p:spPr>
            <a:xfrm>
              <a:off x="635561" y="291960"/>
              <a:ext cx="210763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시스테믹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 디자인의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398954" y="291961"/>
            <a:ext cx="3394094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시스테믹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디자인의 이해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9.jpg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12.png"/><Relationship Id="rId4" Type="http://schemas.openxmlformats.org/officeDocument/2006/relationships/image" Target="../media/image39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353693" y="3920649"/>
                <a:ext cx="92685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10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2879314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 err="1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시스테믹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 디자인의 이해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CC181-EF28-C184-DD2F-3CF169430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3E9555D-3F1E-ED37-E6A8-74063080FD49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C7EB2-BEA9-BE9A-DA98-EBB147A35C5C}"/>
              </a:ext>
            </a:extLst>
          </p:cNvPr>
          <p:cNvSpPr txBox="1"/>
          <p:nvPr/>
        </p:nvSpPr>
        <p:spPr>
          <a:xfrm>
            <a:off x="1134095" y="1593928"/>
            <a:ext cx="28684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F61F8B0-39EC-8A76-82AB-9C64C5FB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19D5D7-B536-F2CA-FDDB-99B22DBD1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A96A8-D206-1920-AA06-6C7799193521}"/>
              </a:ext>
            </a:extLst>
          </p:cNvPr>
          <p:cNvSpPr txBox="1"/>
          <p:nvPr/>
        </p:nvSpPr>
        <p:spPr>
          <a:xfrm>
            <a:off x="363796" y="5306709"/>
            <a:ext cx="485959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latinLnBrk="0"/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400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씽킹</a:t>
            </a:r>
            <a:endParaRPr lang="ko-KR" altLang="en-US" sz="4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5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AE8BC-C076-8017-A6DA-AC39432819C3}"/>
              </a:ext>
            </a:extLst>
          </p:cNvPr>
          <p:cNvSpPr txBox="1"/>
          <p:nvPr/>
        </p:nvSpPr>
        <p:spPr>
          <a:xfrm>
            <a:off x="6968612" y="5282646"/>
            <a:ext cx="485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디자인 </a:t>
            </a:r>
          </a:p>
        </p:txBody>
      </p:sp>
      <p:pic>
        <p:nvPicPr>
          <p:cNvPr id="12" name="그림 11" descr="그래픽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F378E2-D609-F345-23C6-234456E91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82" y="4402395"/>
            <a:ext cx="2743200" cy="274320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4D5C2F3-D8FA-8822-0A5E-8882762F2C4D}"/>
              </a:ext>
            </a:extLst>
          </p:cNvPr>
          <p:cNvGrpSpPr/>
          <p:nvPr/>
        </p:nvGrpSpPr>
        <p:grpSpPr>
          <a:xfrm>
            <a:off x="-14028" y="-18827"/>
            <a:ext cx="12220056" cy="4708832"/>
            <a:chOff x="-14028" y="-18827"/>
            <a:chExt cx="12220056" cy="4708832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A8B3D067-F9E2-68B3-68B5-3FC0BF8CB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" r="6748"/>
            <a:stretch/>
          </p:blipFill>
          <p:spPr>
            <a:xfrm>
              <a:off x="-14028" y="-18827"/>
              <a:ext cx="6110028" cy="4708832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F287FE55-A41E-FFD1-D7C8-E6DB2C016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1" r="13441"/>
            <a:stretch/>
          </p:blipFill>
          <p:spPr>
            <a:xfrm>
              <a:off x="6096000" y="0"/>
              <a:ext cx="6110028" cy="46899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89576BA-3BAE-2B5A-0E6E-71F3B3BDEEC4}"/>
              </a:ext>
            </a:extLst>
          </p:cNvPr>
          <p:cNvSpPr txBox="1"/>
          <p:nvPr/>
        </p:nvSpPr>
        <p:spPr>
          <a:xfrm>
            <a:off x="1776529" y="5904134"/>
            <a:ext cx="2034128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사용자 중심</a:t>
            </a:r>
            <a:endParaRPr lang="pt-BR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91D67-73CA-518F-5304-2559C8EBD645}"/>
              </a:ext>
            </a:extLst>
          </p:cNvPr>
          <p:cNvSpPr txBox="1"/>
          <p:nvPr/>
        </p:nvSpPr>
        <p:spPr>
          <a:xfrm>
            <a:off x="8383707" y="5904134"/>
            <a:ext cx="2034128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시스템 중심</a:t>
            </a:r>
            <a:endParaRPr lang="pt-BR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54857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A9C85-1E18-BAD7-7482-F45487A5B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B3E8CE1-6A6F-1A5F-72A5-A46315FE762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FB9AC-5D28-B79E-F3C8-5CDFB19F9096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458F62-88B1-10F2-3B88-36E94D1AAE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50B6749-B5EF-1008-77C8-6295A7A182B1}"/>
              </a:ext>
            </a:extLst>
          </p:cNvPr>
          <p:cNvGrpSpPr/>
          <p:nvPr/>
        </p:nvGrpSpPr>
        <p:grpSpPr>
          <a:xfrm>
            <a:off x="1287595" y="2352132"/>
            <a:ext cx="6041460" cy="571286"/>
            <a:chOff x="1013128" y="1841927"/>
            <a:chExt cx="604146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EDBD52-F257-21CF-2E8A-141D1491126D}"/>
                </a:ext>
              </a:extLst>
            </p:cNvPr>
            <p:cNvSpPr txBox="1"/>
            <p:nvPr/>
          </p:nvSpPr>
          <p:spPr>
            <a:xfrm>
              <a:off x="1013128" y="1841927"/>
              <a:ext cx="604146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레버리지 포인트 분석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9486471C-124F-DF7D-88B7-5047B126A89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FD665B0-18DB-11B6-6E74-84A8A3EC2355}"/>
              </a:ext>
            </a:extLst>
          </p:cNvPr>
          <p:cNvGrpSpPr/>
          <p:nvPr/>
        </p:nvGrpSpPr>
        <p:grpSpPr>
          <a:xfrm>
            <a:off x="1650374" y="3235346"/>
            <a:ext cx="7433301" cy="1700537"/>
            <a:chOff x="1650374" y="3235346"/>
            <a:chExt cx="7433301" cy="1700537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35EBEF8E-1587-6A78-7E6C-F0C61A37BD18}"/>
                </a:ext>
              </a:extLst>
            </p:cNvPr>
            <p:cNvGrpSpPr/>
            <p:nvPr/>
          </p:nvGrpSpPr>
          <p:grpSpPr>
            <a:xfrm>
              <a:off x="1650374" y="3235346"/>
              <a:ext cx="7433301" cy="463460"/>
              <a:chOff x="3965516" y="2790917"/>
              <a:chExt cx="7433301" cy="4634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2419F-94B4-53FC-BF59-AB7872323F90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116595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rgbClr val="0B2EB7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고객 기반</a:t>
                </a:r>
                <a:endParaRPr lang="en-US" altLang="ko-KR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89031110-635D-0717-5558-4DD8A469EDBE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" name="원호 9">
                  <a:extLst>
                    <a:ext uri="{FF2B5EF4-FFF2-40B4-BE49-F238E27FC236}">
                      <a16:creationId xmlns:a16="http://schemas.microsoft.com/office/drawing/2014/main" id="{CA9BF5F5-E39F-730E-2AB5-219E12D1EB62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E0BD1EE0-F076-0718-2DF7-69DF8C23431B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C1299A-6C3C-3806-630E-BCDC62EC3BC8}"/>
                </a:ext>
              </a:extLst>
            </p:cNvPr>
            <p:cNvSpPr txBox="1"/>
            <p:nvPr/>
          </p:nvSpPr>
          <p:spPr>
            <a:xfrm>
              <a:off x="2036351" y="3766332"/>
              <a:ext cx="7047323" cy="116955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입력과 출력 화살표가 모두 많은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이중 레버리지 포인트</a:t>
              </a:r>
              <a:endParaRPr lang="en-US" altLang="ko-KR" sz="2000" spc="-80" dirty="0">
                <a:solidFill>
                  <a:srgbClr val="0B2EB7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초기에 고객 기반을 확보하는 전략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전체 시스템의 방향을 바꿀 수 있음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65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1DCDD-65FA-EAA0-7BEE-53295CEF6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B9B5F5-6A30-E2A4-6FC7-973B829975A0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3E8D9A-805D-F473-83EE-16C08ECEC9BD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AD36AB-51B7-FD3A-B014-074B43A48E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95003FB4-374F-AE45-E16B-BCB0C5FF7CC1}"/>
              </a:ext>
            </a:extLst>
          </p:cNvPr>
          <p:cNvGrpSpPr/>
          <p:nvPr/>
        </p:nvGrpSpPr>
        <p:grpSpPr>
          <a:xfrm>
            <a:off x="1287595" y="2352132"/>
            <a:ext cx="6041460" cy="571286"/>
            <a:chOff x="1013128" y="1841927"/>
            <a:chExt cx="6041460" cy="571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354CBC-72A0-0062-0A1A-355775D9E7BB}"/>
                </a:ext>
              </a:extLst>
            </p:cNvPr>
            <p:cNvSpPr txBox="1"/>
            <p:nvPr/>
          </p:nvSpPr>
          <p:spPr>
            <a:xfrm>
              <a:off x="1013128" y="1841927"/>
              <a:ext cx="604146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시간 지연</a:t>
              </a: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D4478DB9-21B4-E547-FA93-AC6948A8A3D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218C969-8FAE-BEE0-7C1E-150917349E86}"/>
              </a:ext>
            </a:extLst>
          </p:cNvPr>
          <p:cNvGrpSpPr/>
          <p:nvPr/>
        </p:nvGrpSpPr>
        <p:grpSpPr>
          <a:xfrm>
            <a:off x="1650374" y="3235346"/>
            <a:ext cx="7433301" cy="463460"/>
            <a:chOff x="3965516" y="2790917"/>
            <a:chExt cx="7433301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7A8E69-D497-EBCA-B2AC-2D2C387AE2CD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마케팅 투자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고객 기반 형성</a:t>
              </a:r>
              <a:r>
                <a:rPr lang="en-US" altLang="ko-KR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3-6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개월의 지연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1A81A79-ACD6-579A-CB8A-0E856570003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EDCE689D-79FE-BC2D-85CE-AB77E2E502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550EF72E-4212-47EE-ACB1-249FA263631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25F752D-30F0-5126-9F83-CD2C5E9CAC72}"/>
              </a:ext>
            </a:extLst>
          </p:cNvPr>
          <p:cNvGrpSpPr/>
          <p:nvPr/>
        </p:nvGrpSpPr>
        <p:grpSpPr>
          <a:xfrm>
            <a:off x="2089892" y="3810679"/>
            <a:ext cx="6518564" cy="400110"/>
            <a:chOff x="1445656" y="4150283"/>
            <a:chExt cx="6518564" cy="400110"/>
          </a:xfrm>
        </p:grpSpPr>
        <p:sp>
          <p:nvSpPr>
            <p:cNvPr id="23" name="화살표: 오른쪽 22">
              <a:extLst>
                <a:ext uri="{FF2B5EF4-FFF2-40B4-BE49-F238E27FC236}">
                  <a16:creationId xmlns:a16="http://schemas.microsoft.com/office/drawing/2014/main" id="{51A3FB9D-2308-DEAA-5FEF-34010AD54C34}"/>
                </a:ext>
              </a:extLst>
            </p:cNvPr>
            <p:cNvSpPr/>
            <p:nvPr/>
          </p:nvSpPr>
          <p:spPr>
            <a:xfrm>
              <a:off x="1445656" y="4167677"/>
              <a:ext cx="367146" cy="338162"/>
            </a:xfrm>
            <a:prstGeom prst="rightArrow">
              <a:avLst/>
            </a:prstGeom>
            <a:solidFill>
              <a:srgbClr val="4741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80E37DA-9A07-4635-224C-2A3F4D77A2B7}"/>
                </a:ext>
              </a:extLst>
            </p:cNvPr>
            <p:cNvSpPr txBox="1"/>
            <p:nvPr/>
          </p:nvSpPr>
          <p:spPr>
            <a:xfrm>
              <a:off x="1812802" y="4150283"/>
              <a:ext cx="6151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SzTx/>
                <a:tabLst/>
                <a:defRPr/>
              </a:pPr>
              <a:r>
                <a:rPr kumimoji="0" lang="ko-KR" altLang="en-US" sz="20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초기 창업자들이 성급하게 포기하는 원인</a:t>
              </a:r>
              <a:endParaRPr kumimoji="0" lang="en-US" altLang="ko-KR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608E1DD-DE78-21FD-CC82-64CB5A9FAE09}"/>
              </a:ext>
            </a:extLst>
          </p:cNvPr>
          <p:cNvGrpSpPr/>
          <p:nvPr/>
        </p:nvGrpSpPr>
        <p:grpSpPr>
          <a:xfrm>
            <a:off x="1650374" y="4302146"/>
            <a:ext cx="7433301" cy="463460"/>
            <a:chOff x="3965516" y="2790917"/>
            <a:chExt cx="7433301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7F4A96-B2B3-AB17-85DC-8DBC9B608C37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이중선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표시하여 인내가 필요한 구간임을 명확히 표시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3A953D72-E1A0-31C0-C39B-EA4C6AC6362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E51A3F0C-36F2-5340-439D-814F79066D8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4BDAE493-1FDC-0AFC-8FB5-213415BB6F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99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8A3CE-88D3-DE92-2E83-B4FDE363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A436E04-B271-BBD6-19E7-F967F8B4220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770EA-AA17-0BA9-03DC-823B12795AEC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91ADE9-269C-5AE9-ED61-83FCA82DD2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8E23C36-1E5C-153C-8B72-66A8D96FA611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A2626A-2175-7DBF-116E-0C840D1444DC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도출된 개입 전략은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1578D7D-7AA5-B7BC-8FDA-9724D9F9750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B81ACAAD-79E2-0D26-94B8-020E088C97A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B2DF427-2812-B45A-6BB0-31A96B96E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C4EACAEE-02C9-E0BD-AF43-2C85139895B8}"/>
              </a:ext>
            </a:extLst>
          </p:cNvPr>
          <p:cNvSpPr/>
          <p:nvPr/>
        </p:nvSpPr>
        <p:spPr>
          <a:xfrm>
            <a:off x="4449130" y="3004544"/>
            <a:ext cx="6076557" cy="7325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초기 고객 확보를 돕는 프로그램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1DEC3944-41D2-0335-7BF8-1C5558AA53B5}"/>
              </a:ext>
            </a:extLst>
          </p:cNvPr>
          <p:cNvSpPr/>
          <p:nvPr/>
        </p:nvSpPr>
        <p:spPr>
          <a:xfrm>
            <a:off x="4449130" y="3965647"/>
            <a:ext cx="6076557" cy="7325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합리적 의사결정을 할 수 있도록 돕는 멘토링</a:t>
            </a:r>
            <a:endParaRPr lang="en-US" altLang="ko-KR" sz="2000" spc="-70" dirty="0">
              <a:solidFill>
                <a:srgbClr val="0B2EB7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B700E36-AD30-67E0-1C57-42333A4CA67E}"/>
              </a:ext>
            </a:extLst>
          </p:cNvPr>
          <p:cNvSpPr/>
          <p:nvPr/>
        </p:nvSpPr>
        <p:spPr>
          <a:xfrm>
            <a:off x="4449130" y="4926750"/>
            <a:ext cx="6076557" cy="7325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 지연을 견딜 수 있는 단계별 지원 체계</a:t>
            </a:r>
            <a:endParaRPr lang="en-US" altLang="ko-KR" sz="2000" spc="-70" dirty="0">
              <a:solidFill>
                <a:srgbClr val="0B2EB7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96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215D9-9513-BC3C-8EA6-002185114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0DD7EF9-1D27-AE6A-C4D1-8B8F83064B5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88220-7ADA-4F02-CC9A-B2889D029D81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0462AF-A19C-4661-EC78-CDAEB383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9" name="그림 8" descr="의류, 텍스트, 가구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25B9C9-9BB3-DF80-356A-7FADA439D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6" b="8040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FADD2B1A-6511-3E4F-E9F8-83192E097851}"/>
              </a:ext>
            </a:extLst>
          </p:cNvPr>
          <p:cNvGrpSpPr/>
          <p:nvPr/>
        </p:nvGrpSpPr>
        <p:grpSpPr>
          <a:xfrm>
            <a:off x="3357170" y="1642050"/>
            <a:ext cx="3741772" cy="630942"/>
            <a:chOff x="4374206" y="2798058"/>
            <a:chExt cx="3741772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550DEA-5F25-C269-3945-50A9777E5536}"/>
                </a:ext>
              </a:extLst>
            </p:cNvPr>
            <p:cNvSpPr txBox="1"/>
            <p:nvPr/>
          </p:nvSpPr>
          <p:spPr>
            <a:xfrm>
              <a:off x="4943315" y="2798058"/>
              <a:ext cx="317266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스토리 순환 지도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7982E98-748A-0F46-53B4-4537CE49B74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834CE3B1-DE79-8130-AF5C-74A0CFD1D12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55E4A6F-CE9D-C05D-8ABB-4532092D2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F8858EB-BC2E-3F1D-FACC-C94DC24E5E2A}"/>
              </a:ext>
            </a:extLst>
          </p:cNvPr>
          <p:cNvGrpSpPr/>
          <p:nvPr/>
        </p:nvGrpSpPr>
        <p:grpSpPr>
          <a:xfrm>
            <a:off x="4132579" y="2440343"/>
            <a:ext cx="7491149" cy="463460"/>
            <a:chOff x="3965516" y="2790917"/>
            <a:chExt cx="7491149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45FF8-19BD-FF75-3E06-61DFA739CE13}"/>
                </a:ext>
              </a:extLst>
            </p:cNvPr>
            <p:cNvSpPr txBox="1"/>
            <p:nvPr/>
          </p:nvSpPr>
          <p:spPr>
            <a:xfrm>
              <a:off x="4282222" y="2790917"/>
              <a:ext cx="717444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도구들과 연계되어 더욱 강력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50140C8-0686-107D-493A-97EB78F025E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9215DF24-2CDC-E14D-5A23-4F1E5FB1601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86B9567C-A43B-F02D-99B8-BB6EA8F4A5D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6" name="그림 25" descr="의류, 사람, 그림, 아동 미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32EA2B-F121-64DA-DBFF-5A9B5F3668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0790"/>
            <a:ext cx="3808782" cy="4497209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BD19E0C2-1322-D24E-2479-5EB7201759B5}"/>
              </a:ext>
            </a:extLst>
          </p:cNvPr>
          <p:cNvGrpSpPr/>
          <p:nvPr/>
        </p:nvGrpSpPr>
        <p:grpSpPr>
          <a:xfrm>
            <a:off x="4132579" y="3053373"/>
            <a:ext cx="7491149" cy="863570"/>
            <a:chOff x="3965516" y="2790917"/>
            <a:chExt cx="7491149" cy="86357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7DA2E1-DD21-238F-470F-A925EEE1C60F}"/>
                </a:ext>
              </a:extLst>
            </p:cNvPr>
            <p:cNvSpPr txBox="1"/>
            <p:nvPr/>
          </p:nvSpPr>
          <p:spPr>
            <a:xfrm>
              <a:off x="4282222" y="2790917"/>
              <a:ext cx="717444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리치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콘텍스트에서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파악한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창업 생태계의 구조적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외부 압력으로 작용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5254C258-CE99-F1FC-B274-0C33185C0F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95D2C7B7-A5EB-789F-6A42-CA850725B2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33549035-C583-2044-5E4F-B4ABC47289D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DFB3EFC5-2FA7-30C7-A1D5-EB77603395A0}"/>
              </a:ext>
            </a:extLst>
          </p:cNvPr>
          <p:cNvGrpSpPr/>
          <p:nvPr/>
        </p:nvGrpSpPr>
        <p:grpSpPr>
          <a:xfrm>
            <a:off x="4132579" y="4017317"/>
            <a:ext cx="7491149" cy="863570"/>
            <a:chOff x="3965516" y="2790917"/>
            <a:chExt cx="7491149" cy="86357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9AB88F-B543-81A3-F7BD-C2CDD4F5711E}"/>
                </a:ext>
              </a:extLst>
            </p:cNvPr>
            <p:cNvSpPr txBox="1"/>
            <p:nvPr/>
          </p:nvSpPr>
          <p:spPr>
            <a:xfrm>
              <a:off x="4282222" y="2790917"/>
              <a:ext cx="717444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사회생태계 지도의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가족의 기대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인식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등이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창업자 스트레스를 가중시키는 요인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1EEBFF14-D6B6-85F4-4D7F-0F591805263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8" name="원호 37">
                <a:extLst>
                  <a:ext uri="{FF2B5EF4-FFF2-40B4-BE49-F238E27FC236}">
                    <a16:creationId xmlns:a16="http://schemas.microsoft.com/office/drawing/2014/main" id="{2EC3CDF5-354D-89BB-5E63-8D06A8FAE50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9D2C4C3D-4855-3CA2-6E5A-F35D6167EED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88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7DB4-411C-17A1-8531-7AB71CFE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64D3073-7CAA-BEDC-22F5-1AEAA80ED137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3B79F-CDB0-FD2D-E397-4F0E8D974B54}"/>
              </a:ext>
            </a:extLst>
          </p:cNvPr>
          <p:cNvSpPr txBox="1"/>
          <p:nvPr/>
        </p:nvSpPr>
        <p:spPr>
          <a:xfrm>
            <a:off x="1134095" y="1593928"/>
            <a:ext cx="21275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062628-AC02-F3FE-5867-B8C6622117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F60D9-35DF-31AB-9C3E-5B8969F62CA9}"/>
              </a:ext>
            </a:extLst>
          </p:cNvPr>
          <p:cNvSpPr txBox="1"/>
          <p:nvPr/>
        </p:nvSpPr>
        <p:spPr>
          <a:xfrm>
            <a:off x="5508004" y="2321004"/>
            <a:ext cx="5486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완성된 지도를 단순화할 경우</a:t>
            </a:r>
            <a:b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핵심 메시지 전달 가능</a:t>
            </a:r>
            <a:endParaRPr lang="en-US" altLang="ko-KR" sz="300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0938C5B-D1AF-8202-F485-033879EC88EE}"/>
              </a:ext>
            </a:extLst>
          </p:cNvPr>
          <p:cNvSpPr/>
          <p:nvPr/>
        </p:nvSpPr>
        <p:spPr>
          <a:xfrm>
            <a:off x="4731327" y="3499616"/>
            <a:ext cx="7040130" cy="1370257"/>
          </a:xfrm>
          <a:prstGeom prst="roundRect">
            <a:avLst>
              <a:gd name="adj" fmla="val 18653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창업 실패는 개인의 무능이 아니라 시스템의 악순환 때문이며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초기 고객 확보와 스트레스 관리가 성공의 열쇠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18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8E700-4FD1-1A53-12C4-796B9679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DC44527-0B9E-8EE1-6794-3FD33DC8891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CE70B-1F98-8439-85FF-81C906BB2069}"/>
              </a:ext>
            </a:extLst>
          </p:cNvPr>
          <p:cNvSpPr txBox="1"/>
          <p:nvPr/>
        </p:nvSpPr>
        <p:spPr>
          <a:xfrm>
            <a:off x="1134095" y="1593928"/>
            <a:ext cx="37324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지도의 진정한 가치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712064-54BA-10F0-65FB-6509BA575D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E1A14-6E9B-124A-1021-229DD8BD2E74}"/>
              </a:ext>
            </a:extLst>
          </p:cNvPr>
          <p:cNvSpPr txBox="1"/>
          <p:nvPr/>
        </p:nvSpPr>
        <p:spPr>
          <a:xfrm flipH="1">
            <a:off x="1226007" y="2327420"/>
            <a:ext cx="729453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복잡한 문제를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이야기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로 풀어낸다는 점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51471-07D6-E974-60C4-CC00CB28DCED}"/>
              </a:ext>
            </a:extLst>
          </p:cNvPr>
          <p:cNvSpPr txBox="1"/>
          <p:nvPr/>
        </p:nvSpPr>
        <p:spPr>
          <a:xfrm flipH="1">
            <a:off x="1226007" y="3143357"/>
            <a:ext cx="729453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숫자와 그래프가 아닌 변화의 필요성을 인식하게 만듦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8FD8F-0ADC-E869-4DA9-E434FD02524B}"/>
              </a:ext>
            </a:extLst>
          </p:cNvPr>
          <p:cNvSpPr txBox="1"/>
          <p:nvPr/>
        </p:nvSpPr>
        <p:spPr>
          <a:xfrm flipH="1">
            <a:off x="1226007" y="4430349"/>
            <a:ext cx="7294537" cy="947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186B"/>
                </a:solidFill>
                <a:latin typeface="카페24 아네모네" pitchFamily="2" charset="-127"/>
                <a:ea typeface="카페24 아네모네" pitchFamily="2" charset="-127"/>
              </a:rPr>
              <a:t>시스템 변화를 위한 집단적 이해와 행동을 이끌어내는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186B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5186B"/>
                </a:solidFill>
                <a:latin typeface="카페24 아네모네" pitchFamily="2" charset="-127"/>
                <a:ea typeface="카페24 아네모네" pitchFamily="2" charset="-127"/>
              </a:rPr>
              <a:t>강력한 소통 도구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5186B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9" name="화살표: 아래쪽 8">
            <a:extLst>
              <a:ext uri="{FF2B5EF4-FFF2-40B4-BE49-F238E27FC236}">
                <a16:creationId xmlns:a16="http://schemas.microsoft.com/office/drawing/2014/main" id="{A5C548F3-0260-AD26-6B1B-CC30CEEC43D1}"/>
              </a:ext>
            </a:extLst>
          </p:cNvPr>
          <p:cNvSpPr/>
          <p:nvPr/>
        </p:nvSpPr>
        <p:spPr>
          <a:xfrm>
            <a:off x="4610038" y="3714643"/>
            <a:ext cx="526473" cy="571286"/>
          </a:xfrm>
          <a:prstGeom prst="downArrow">
            <a:avLst/>
          </a:prstGeom>
          <a:solidFill>
            <a:srgbClr val="474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13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8" y="3801403"/>
            <a:ext cx="6027029" cy="863570"/>
            <a:chOff x="3965516" y="2790917"/>
            <a:chExt cx="6027029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액턴트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지도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비인간 행위자 모두를 포함하는 네트워크 맵핑 도구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0CAA0B2-2FB6-5FD7-5584-8120B333843B}"/>
              </a:ext>
            </a:extLst>
          </p:cNvPr>
          <p:cNvGrpSpPr/>
          <p:nvPr/>
        </p:nvGrpSpPr>
        <p:grpSpPr>
          <a:xfrm>
            <a:off x="3276298" y="4718022"/>
            <a:ext cx="6027029" cy="863570"/>
            <a:chOff x="3965516" y="2790917"/>
            <a:chExt cx="6027029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2F8109-9B40-076B-105E-1AAE1285B7DD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사회생태계 지도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개인부터 거시체계까지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 생태계 분석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8265362-AF8C-3263-18FE-C3E418EA07E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37C08F01-4895-391D-7A1E-66FB160D62B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4DA08E13-0E4D-2C8B-03DA-F37FC693482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0F65-C67F-3E52-BC9D-68B25A7A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3312E0-2626-6833-1C36-E7F830E5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BEE8D-0F50-9105-94EE-4FEAEA788A91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2FD93B-8F1B-AEEF-E98C-681B1744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35814-A884-2D96-DF1D-ED9388995F32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B389E8B-BEAA-88FE-B9D8-47D2F7CDEC5F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71A5A140-EDB8-EDA7-C255-9FF0226BC012}"/>
              </a:ext>
            </a:extLst>
          </p:cNvPr>
          <p:cNvGrpSpPr/>
          <p:nvPr/>
        </p:nvGrpSpPr>
        <p:grpSpPr>
          <a:xfrm>
            <a:off x="3276298" y="3801403"/>
            <a:ext cx="6027029" cy="863570"/>
            <a:chOff x="3965516" y="2790917"/>
            <a:chExt cx="6027029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EE06D1-2662-2443-C669-B3B8A5B2CC70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리치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콘텍스트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거시 트렌드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레짐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틈새 혁신의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층위 분석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629041CB-A00F-739B-B2C1-1D0F50B3FBC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3BFD3E1A-A159-9E28-E9C6-97C9214E9E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5D176C8A-EE55-5B5C-AEDA-98DAE559BA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C144869-12CF-E8F6-2C37-DD1A230074D0}"/>
              </a:ext>
            </a:extLst>
          </p:cNvPr>
          <p:cNvGrpSpPr/>
          <p:nvPr/>
        </p:nvGrpSpPr>
        <p:grpSpPr>
          <a:xfrm>
            <a:off x="3276298" y="4718022"/>
            <a:ext cx="6027029" cy="463460"/>
            <a:chOff x="3965516" y="2790917"/>
            <a:chExt cx="6027029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CAA892-EDD2-46F5-D177-C7AB754BB8B8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스토리 순환 지도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내 강화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균형 루프 패턴 파악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0407ED4-D50B-1776-C488-FA6E15DB847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FA379DEA-6E05-2D52-031E-D2407347233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54CCC184-77AC-6385-ADF2-02DEE9E191A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31088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706E9-BDB0-DD23-6334-6FBA23B22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995167-6069-159F-6384-76C0510DF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1318E0-CC5A-408F-90DC-A4AFAEB6CCBA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E083BB-F880-8A56-EF5B-9E251B92B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4CD99-BD65-5A9D-6A2C-DBE603737DA3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서로 다른 렌즈로 시스템 조명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AAB337F-3BA3-2CDA-FA8F-2405084603B1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그룹 6">
            <a:extLst>
              <a:ext uri="{FF2B5EF4-FFF2-40B4-BE49-F238E27FC236}">
                <a16:creationId xmlns:a16="http://schemas.microsoft.com/office/drawing/2014/main" id="{243A4991-7BE2-64EE-1326-4EC244F12200}"/>
              </a:ext>
            </a:extLst>
          </p:cNvPr>
          <p:cNvGrpSpPr/>
          <p:nvPr/>
        </p:nvGrpSpPr>
        <p:grpSpPr>
          <a:xfrm>
            <a:off x="3276298" y="3801403"/>
            <a:ext cx="6027029" cy="463460"/>
            <a:chOff x="3965516" y="2790917"/>
            <a:chExt cx="6027029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630214-658B-1EE0-1ED6-FF6010870145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액턴트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지도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누가 무엇을 움직이는가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89FB14B-8F60-6550-4542-55624256E89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63854966-CC22-B553-61C8-478F4E5D22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7E6F7D77-7582-C4E0-4165-671184D67F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0D5EE97-0BB8-307B-A2B2-7DA5C385BB40}"/>
              </a:ext>
            </a:extLst>
          </p:cNvPr>
          <p:cNvGrpSpPr/>
          <p:nvPr/>
        </p:nvGrpSpPr>
        <p:grpSpPr>
          <a:xfrm>
            <a:off x="3276298" y="4292616"/>
            <a:ext cx="6027029" cy="463460"/>
            <a:chOff x="3965516" y="2790917"/>
            <a:chExt cx="6027029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E5175A-9022-C633-5530-5B04379E6B61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사회생태계 지도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층위에서 영향이 오는가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2CE2E09-D29D-828F-3B8E-C70FE1ED678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98D6CF20-2BF9-F65A-1B5E-2277F6AA13B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920B0D4E-7911-4D56-C48B-3D31F84C2B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468BB84-473E-1D38-1D6E-5DC9AD9C5CF9}"/>
              </a:ext>
            </a:extLst>
          </p:cNvPr>
          <p:cNvGrpSpPr/>
          <p:nvPr/>
        </p:nvGrpSpPr>
        <p:grpSpPr>
          <a:xfrm>
            <a:off x="3276298" y="4817813"/>
            <a:ext cx="6027029" cy="463460"/>
            <a:chOff x="3965516" y="2790917"/>
            <a:chExt cx="6027029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40BFBA-3CEE-B097-48C5-3B282037A350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리치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콘텍스트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변화의 압력과 저항이 어디서 오는가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2CEBD3F4-F8E5-85EA-F2C6-385374ED6C6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2116EA5D-F7DE-2E87-1C23-3AFCBA6C347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402DB9EF-987F-2381-334A-22BA66286BF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1F53666-1D35-3017-0730-186E82B4170F}"/>
              </a:ext>
            </a:extLst>
          </p:cNvPr>
          <p:cNvGrpSpPr/>
          <p:nvPr/>
        </p:nvGrpSpPr>
        <p:grpSpPr>
          <a:xfrm>
            <a:off x="3276298" y="5327918"/>
            <a:ext cx="6027029" cy="463460"/>
            <a:chOff x="3965516" y="2790917"/>
            <a:chExt cx="6027029" cy="46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591A26-7B89-47F5-FAE8-10CFBD968E8F}"/>
                </a:ext>
              </a:extLst>
            </p:cNvPr>
            <p:cNvSpPr txBox="1"/>
            <p:nvPr/>
          </p:nvSpPr>
          <p:spPr>
            <a:xfrm>
              <a:off x="4282223" y="2790917"/>
              <a:ext cx="571032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스토리 순환 지도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문제가 계속 반복되는가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5C80CB0A-3600-2DBB-93D6-0A3593DAB21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C97FEC30-8739-2EDC-145A-21B58AA684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C704A129-0E93-F816-C1E0-30968DFA9D1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67700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046186"/>
            <a:ext cx="7042257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26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도넬라</a:t>
            </a:r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6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메도우스의</a:t>
            </a:r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en-US" altLang="ko-KR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12</a:t>
            </a:r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가지 레버리지 포인트와 세 가지</a:t>
            </a:r>
            <a:endParaRPr lang="en-US" altLang="ko-KR" sz="26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  <a:p>
            <a:pPr latinLnBrk="0"/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지평 모델</a:t>
            </a:r>
            <a:r>
              <a:rPr lang="en-US" altLang="ko-KR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(H1-H2-H3)</a:t>
            </a:r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을 학습하여 효과적인 시스템</a:t>
            </a:r>
            <a:br>
              <a:rPr lang="en-US" altLang="ko-KR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6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개입 전략을 수립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B011-3667-BDA8-6B56-E42ACF74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EEB25D1-288C-4C80-2ED3-D1777839D745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A68B82B-EC67-1F1D-1539-C594D1953921}"/>
              </a:ext>
            </a:extLst>
          </p:cNvPr>
          <p:cNvGrpSpPr/>
          <p:nvPr/>
        </p:nvGrpSpPr>
        <p:grpSpPr>
          <a:xfrm>
            <a:off x="750660" y="1593928"/>
            <a:ext cx="4360806" cy="446276"/>
            <a:chOff x="750660" y="1593928"/>
            <a:chExt cx="4360806" cy="446276"/>
          </a:xfrm>
        </p:grpSpPr>
        <p:pic>
          <p:nvPicPr>
            <p:cNvPr id="2" name="그림 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FC66AB7-A8FF-D149-B587-E64359AF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0660" y="1628774"/>
              <a:ext cx="389529" cy="3072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A8BEE-5191-8F59-1C9F-1A54EFA8C209}"/>
                </a:ext>
              </a:extLst>
            </p:cNvPr>
            <p:cNvSpPr txBox="1"/>
            <p:nvPr/>
          </p:nvSpPr>
          <p:spPr>
            <a:xfrm>
              <a:off x="1134095" y="1593928"/>
              <a:ext cx="397737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sz="2300" spc="-80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사례를 통한 이해</a:t>
              </a:r>
              <a:r>
                <a:rPr lang="en-US" altLang="ko-KR" sz="2300" spc="-80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sz="2300" spc="-80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노인 복지 문제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095FEEA-58E9-C820-98DB-769EDA6BDAE3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EE3DF-3CF8-6FE1-961D-FA6670623994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디자인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씽킹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4C02CBB-5775-DEC2-B7D2-23B0654CE1B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430CC00B-0DD6-15C7-7C04-4AD5ED61CE5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" name="그림 2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220D848-EE11-1224-755A-A91054EE5A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30D7648-9A55-3B06-1824-FDC378B88690}"/>
              </a:ext>
            </a:extLst>
          </p:cNvPr>
          <p:cNvGrpSpPr/>
          <p:nvPr/>
        </p:nvGrpSpPr>
        <p:grpSpPr>
          <a:xfrm>
            <a:off x="1429841" y="3194050"/>
            <a:ext cx="5699379" cy="469900"/>
            <a:chOff x="5030469" y="4502150"/>
            <a:chExt cx="5828031" cy="469900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DECEF293-AB5F-486F-8AD4-088E7D6D387D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44CF1B-56E6-B8EC-682F-FD9E318601FE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노인을 직접 만나 인터뷰 및 관찰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B4AE206-B64A-D6B8-4AB8-3D0FAD02AC47}"/>
              </a:ext>
            </a:extLst>
          </p:cNvPr>
          <p:cNvGrpSpPr/>
          <p:nvPr/>
        </p:nvGrpSpPr>
        <p:grpSpPr>
          <a:xfrm>
            <a:off x="1429841" y="3878513"/>
            <a:ext cx="5699379" cy="469900"/>
            <a:chOff x="5030469" y="4502150"/>
            <a:chExt cx="5828031" cy="469900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82CB653A-7B5A-D6AB-6A51-6099345BCDD7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96A505-92A9-51EB-B0D8-1E27A663F62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답변에 대한 직접적이고 즉각적인 해결책 모색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4A821EC-BD37-6D7B-1B1D-A1531DDC02A1}"/>
              </a:ext>
            </a:extLst>
          </p:cNvPr>
          <p:cNvGrpSpPr/>
          <p:nvPr/>
        </p:nvGrpSpPr>
        <p:grpSpPr>
          <a:xfrm>
            <a:off x="1547337" y="4508469"/>
            <a:ext cx="7002563" cy="1187388"/>
            <a:chOff x="1547337" y="4508469"/>
            <a:chExt cx="7002563" cy="11873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920863-3E0C-EB56-381E-E31AA7C4A903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병원에 가기가 너무 불편해요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.</a:t>
              </a:r>
            </a:p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해결책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→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병원 셔틀버스 운행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이동 지원 서비스 등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FE2086E-8BF8-166B-EB6E-A211EABE49D2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5AD3C416-243F-A1AF-D863-DCFF6B1EB171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39532A96-65A4-773F-9F38-3668D7529DF8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694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2006F-680F-86B9-4B77-DE5045124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1C39623-2F63-36EB-54C0-F59F519E722D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E7B185-6FC8-BD76-AC7C-7246290BBF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0150E-FE87-277F-F2A5-C54CD6E5891B}"/>
              </a:ext>
            </a:extLst>
          </p:cNvPr>
          <p:cNvSpPr txBox="1"/>
          <p:nvPr/>
        </p:nvSpPr>
        <p:spPr>
          <a:xfrm>
            <a:off x="1134095" y="1593928"/>
            <a:ext cx="39773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노인 복지 문제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351978E-8CC6-A29B-2B07-1A8F7090D371}"/>
              </a:ext>
            </a:extLst>
          </p:cNvPr>
          <p:cNvGrpSpPr/>
          <p:nvPr/>
        </p:nvGrpSpPr>
        <p:grpSpPr>
          <a:xfrm>
            <a:off x="1516847" y="3197270"/>
            <a:ext cx="7458993" cy="463460"/>
            <a:chOff x="3965516" y="2790917"/>
            <a:chExt cx="7458993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513016-60E6-C3EE-C811-258BC33DB0A0}"/>
                </a:ext>
              </a:extLst>
            </p:cNvPr>
            <p:cNvSpPr txBox="1"/>
            <p:nvPr/>
          </p:nvSpPr>
          <p:spPr>
            <a:xfrm>
              <a:off x="4282222" y="2790917"/>
              <a:ext cx="71422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왜 우리나라 노인분들은 병원에 이렇게 자주 가야 할까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DA455744-0C46-C742-364A-6F8374B3B60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57BBCEAD-413C-A7D7-695C-F29236252A2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BA607557-284F-A62F-D16A-349B8A1B2B4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AB55199-DDB8-3750-5C32-835F91AC1A5C}"/>
              </a:ext>
            </a:extLst>
          </p:cNvPr>
          <p:cNvGrpSpPr/>
          <p:nvPr/>
        </p:nvGrpSpPr>
        <p:grpSpPr>
          <a:xfrm>
            <a:off x="1516847" y="3704303"/>
            <a:ext cx="7948149" cy="863570"/>
            <a:chOff x="3965516" y="2790917"/>
            <a:chExt cx="7948149" cy="86357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872840-7310-21D6-9E90-920D9E3DB975}"/>
                </a:ext>
              </a:extLst>
            </p:cNvPr>
            <p:cNvSpPr txBox="1"/>
            <p:nvPr/>
          </p:nvSpPr>
          <p:spPr>
            <a:xfrm>
              <a:off x="4282223" y="2790917"/>
              <a:ext cx="763144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의료 시스템과 노인 복지 시스템은 어떤 방식으로 연결되어 있으며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연결 구조에 문제는 없을까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687BC6D8-F843-A757-5882-04CBEB7875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8" name="원호 37">
                <a:extLst>
                  <a:ext uri="{FF2B5EF4-FFF2-40B4-BE49-F238E27FC236}">
                    <a16:creationId xmlns:a16="http://schemas.microsoft.com/office/drawing/2014/main" id="{E52F3F3A-4F05-FDE8-D63F-C22D8FEDBA3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58CEDC04-1907-A783-95B4-F45ECFB5E6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AD2AA2C1-1AB5-1EE9-398D-F976DE4956FC}"/>
              </a:ext>
            </a:extLst>
          </p:cNvPr>
          <p:cNvGrpSpPr/>
          <p:nvPr/>
        </p:nvGrpSpPr>
        <p:grpSpPr>
          <a:xfrm>
            <a:off x="1516847" y="4611446"/>
            <a:ext cx="7948149" cy="463460"/>
            <a:chOff x="3965516" y="2790917"/>
            <a:chExt cx="7948149" cy="46346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71974A-4DE3-A4FA-C40F-F8BC5CD7348D}"/>
                </a:ext>
              </a:extLst>
            </p:cNvPr>
            <p:cNvSpPr txBox="1"/>
            <p:nvPr/>
          </p:nvSpPr>
          <p:spPr>
            <a:xfrm>
              <a:off x="4282223" y="2790917"/>
              <a:ext cx="763144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 구조의 변화가 노인 의료 접근성에 어떤 영향을 미치고 있을까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57841C88-5FBC-68F3-C8E6-B7168D6D7C4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3" name="원호 42">
                <a:extLst>
                  <a:ext uri="{FF2B5EF4-FFF2-40B4-BE49-F238E27FC236}">
                    <a16:creationId xmlns:a16="http://schemas.microsoft.com/office/drawing/2014/main" id="{F4C85F6F-5139-C4FA-9DEF-8343254EFC8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5293C2C6-D65C-E192-E50F-C823FF362BF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27EA38C-D24D-7D99-2768-A8C7A8503D35}"/>
              </a:ext>
            </a:extLst>
          </p:cNvPr>
          <p:cNvGrpSpPr/>
          <p:nvPr/>
        </p:nvGrpSpPr>
        <p:grpSpPr>
          <a:xfrm>
            <a:off x="1516847" y="5118479"/>
            <a:ext cx="8232165" cy="463460"/>
            <a:chOff x="3965516" y="2790917"/>
            <a:chExt cx="8232165" cy="46346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933D53-362B-4199-0FFC-79D1A51562C9}"/>
                </a:ext>
              </a:extLst>
            </p:cNvPr>
            <p:cNvSpPr txBox="1"/>
            <p:nvPr/>
          </p:nvSpPr>
          <p:spPr>
            <a:xfrm>
              <a:off x="4282223" y="2790917"/>
              <a:ext cx="791545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커뮤니티의 붕괴가 노인 건강 관리에 어떤 간접적 영향을 주고 있을까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1405C921-43D4-D883-D873-C3660460438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8D7F1C34-782C-EB4D-1719-5AFBB166B0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6BF40D3F-2FD3-CAC5-21F1-0AABE28CD87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CAB0E6C2-EF2E-AA14-21FF-B730786564E4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6364BF-9DB0-0D48-253A-B9A859DD26D3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시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스테믹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디자인</a:t>
              </a:r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37CBDA93-F3B6-D128-3D2A-DE7EA90BDA2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07E7891C-A933-35FB-FE0C-61EC0920943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4" name="그림 5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D5489AC-4E87-ADF7-5DDA-03BB7B98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281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B1B57-C888-DDE2-8F4F-DD6627E8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117B842-C3B2-747D-AB8A-5B755FF0036B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BE589C-DD80-E92E-F232-429592227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71AC9-1968-61C0-43F8-10BB41A2C978}"/>
              </a:ext>
            </a:extLst>
          </p:cNvPr>
          <p:cNvSpPr txBox="1"/>
          <p:nvPr/>
        </p:nvSpPr>
        <p:spPr>
          <a:xfrm>
            <a:off x="1134095" y="1593928"/>
            <a:ext cx="39773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노인 복지 문제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C1CBD-C964-B62B-FED9-9BEE422AB775}"/>
              </a:ext>
            </a:extLst>
          </p:cNvPr>
          <p:cNvSpPr txBox="1"/>
          <p:nvPr/>
        </p:nvSpPr>
        <p:spPr>
          <a:xfrm rot="21257611" flipH="1">
            <a:off x="8563124" y="5421355"/>
            <a:ext cx="276989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종합적으로 분석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1C1C221-CE2F-0D83-56B9-530E2587B2FF}"/>
              </a:ext>
            </a:extLst>
          </p:cNvPr>
          <p:cNvGrpSpPr/>
          <p:nvPr/>
        </p:nvGrpSpPr>
        <p:grpSpPr>
          <a:xfrm>
            <a:off x="947738" y="2502743"/>
            <a:ext cx="2568891" cy="2568890"/>
            <a:chOff x="8390054" y="1771175"/>
            <a:chExt cx="2942963" cy="2942962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B60F1677-0A96-3A5F-0DAE-09326CAD61E6}"/>
                </a:ext>
              </a:extLst>
            </p:cNvPr>
            <p:cNvSpPr/>
            <p:nvPr/>
          </p:nvSpPr>
          <p:spPr>
            <a:xfrm>
              <a:off x="8390054" y="1771175"/>
              <a:ext cx="2942963" cy="2942962"/>
            </a:xfrm>
            <a:prstGeom prst="ellipse">
              <a:avLst/>
            </a:prstGeom>
            <a:solidFill>
              <a:srgbClr val="C2CA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6" name="그림 5" descr="텍스트, 스크린샷, 디자인, 직사각형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2500D4B-2CFD-28E0-0A49-7A1B852A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4" t="15959" r="20001" b="33232"/>
            <a:stretch>
              <a:fillRect/>
            </a:stretch>
          </p:blipFill>
          <p:spPr>
            <a:xfrm>
              <a:off x="8610599" y="2172483"/>
              <a:ext cx="2438401" cy="2013984"/>
            </a:xfrm>
            <a:prstGeom prst="rect">
              <a:avLst/>
            </a:prstGeom>
          </p:spPr>
        </p:pic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104BE42-D338-B2A5-2CDC-541AF5F02B69}"/>
              </a:ext>
            </a:extLst>
          </p:cNvPr>
          <p:cNvGrpSpPr/>
          <p:nvPr/>
        </p:nvGrpSpPr>
        <p:grpSpPr>
          <a:xfrm>
            <a:off x="7928245" y="2154036"/>
            <a:ext cx="3922084" cy="463460"/>
            <a:chOff x="3965516" y="2790917"/>
            <a:chExt cx="3922084" cy="4634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7D08BE-6C66-F91F-5F54-59A073F756F7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가족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BCE48DE4-4FA0-F949-2BA8-10CA09A99EB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B5A0D2B1-0FC4-DCDF-DDE1-CFD2004A772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076A382A-684F-BBF7-D8B4-F302D32873F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C05C9ED4-D6EF-E771-EF01-9A2101761432}"/>
              </a:ext>
            </a:extLst>
          </p:cNvPr>
          <p:cNvGrpSpPr/>
          <p:nvPr/>
        </p:nvGrpSpPr>
        <p:grpSpPr>
          <a:xfrm>
            <a:off x="7928245" y="2597483"/>
            <a:ext cx="3922084" cy="460126"/>
            <a:chOff x="3965516" y="2790917"/>
            <a:chExt cx="3922084" cy="4601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ED0513-8C6A-70D5-4542-BC3EDD610AC1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012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지역사회</a:t>
              </a: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808FB2E9-E6C9-FAE4-2A92-E84D3E46209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1B53D65E-C33E-3C38-8C54-76044F255C2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AB50AFF7-A031-E4EB-5C07-BB20D215BCD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ED1894D-D3F0-1DC3-C669-F680A5CDCE47}"/>
              </a:ext>
            </a:extLst>
          </p:cNvPr>
          <p:cNvGrpSpPr/>
          <p:nvPr/>
        </p:nvGrpSpPr>
        <p:grpSpPr>
          <a:xfrm>
            <a:off x="7928245" y="3068638"/>
            <a:ext cx="3922084" cy="463460"/>
            <a:chOff x="3965516" y="2790917"/>
            <a:chExt cx="3922084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10ACB3-F93A-1FA6-CA17-841ED66BFEEB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정책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47A94C2-14C4-A6C9-8E56-99BA7555629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AC0AC245-FB6C-5FF8-AE87-CBDEBBEF5C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A9CFA834-9949-E1EC-6A17-5C62C527B39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741212F-A728-F2DB-FCB1-5A95C9668E2C}"/>
              </a:ext>
            </a:extLst>
          </p:cNvPr>
          <p:cNvGrpSpPr/>
          <p:nvPr/>
        </p:nvGrpSpPr>
        <p:grpSpPr>
          <a:xfrm>
            <a:off x="7928245" y="3512085"/>
            <a:ext cx="3922084" cy="460126"/>
            <a:chOff x="3965516" y="2790917"/>
            <a:chExt cx="3922084" cy="4601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0F3FFE-E039-E609-A991-E3DD8AE5E2A5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012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의료 기술의 발전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8B5A9B8-5F9E-4A04-CF58-AF6A7B76AF3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6556D61B-BC78-C4BE-739E-D30BF116457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206C0DA9-C9D9-5B10-B19D-38EF13DC4DA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684B082-0B68-F368-F07F-5DB74B4CEEC2}"/>
              </a:ext>
            </a:extLst>
          </p:cNvPr>
          <p:cNvGrpSpPr/>
          <p:nvPr/>
        </p:nvGrpSpPr>
        <p:grpSpPr>
          <a:xfrm>
            <a:off x="7928245" y="3955127"/>
            <a:ext cx="3922084" cy="463460"/>
            <a:chOff x="3965516" y="2790917"/>
            <a:chExt cx="3922084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114451-84E0-376B-CC36-6CEDFF1A0C9E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도시의 교통 인프라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F60A8847-9519-4FE6-80EF-0B970461AF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A59D9CA-60ED-9B03-7925-475571978EA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4C736F86-D15B-34D6-4E3B-0C398741ACC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8B2BA00-63EB-D85A-5A4A-4601AFDEB10F}"/>
              </a:ext>
            </a:extLst>
          </p:cNvPr>
          <p:cNvGrpSpPr/>
          <p:nvPr/>
        </p:nvGrpSpPr>
        <p:grpSpPr>
          <a:xfrm>
            <a:off x="7928245" y="4398574"/>
            <a:ext cx="3922084" cy="460126"/>
            <a:chOff x="3965516" y="2790917"/>
            <a:chExt cx="3922084" cy="4601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B04BD6-A66F-C9A8-5B53-FC73BB9A8088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012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격차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63551630-55D5-DC8E-FBEC-3F706B21E7F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B1A512DB-A988-BB35-D307-7779CE50C6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37BFE779-A4C5-4250-2C78-9C4212E14A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374B9BB-8C47-EBA9-6865-7A4D98F313F0}"/>
              </a:ext>
            </a:extLst>
          </p:cNvPr>
          <p:cNvGrpSpPr/>
          <p:nvPr/>
        </p:nvGrpSpPr>
        <p:grpSpPr>
          <a:xfrm>
            <a:off x="7928245" y="4869729"/>
            <a:ext cx="3922084" cy="463460"/>
            <a:chOff x="3965516" y="2790917"/>
            <a:chExt cx="3922084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07EBE6-970C-541F-C0A3-7E20F570622D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경제적 불평등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E16F4EF2-2FF2-B9ED-FCC6-F3B9F7963C7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E2F360EB-24BD-485A-B9EB-588E2EA63C7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A7C2E31D-519F-8B85-D8B0-0A9F91500D5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20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67A72-ECAA-9880-BAF6-F38F344A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A466C3E-859D-217E-4886-CFE477068295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B0037B-ACDD-9CBB-D2E9-2ED4105936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9EA3C-F631-47FE-9137-E8E3BA92F9B4}"/>
              </a:ext>
            </a:extLst>
          </p:cNvPr>
          <p:cNvSpPr txBox="1"/>
          <p:nvPr/>
        </p:nvSpPr>
        <p:spPr>
          <a:xfrm>
            <a:off x="1134095" y="1593928"/>
            <a:ext cx="39773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사례를 통한 이해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노인 복지 문제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861378-4305-0272-5F01-E3F1AEF65D34}"/>
              </a:ext>
            </a:extLst>
          </p:cNvPr>
          <p:cNvSpPr txBox="1"/>
          <p:nvPr/>
        </p:nvSpPr>
        <p:spPr>
          <a:xfrm flipH="1">
            <a:off x="2273418" y="5097185"/>
            <a:ext cx="7447654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사회 시스템의 각 요소들이 어떻게 상호작용하며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현재의 문제 상황을 만들어내는지 파악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28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42E4-0947-7660-FADA-83AF8E4D0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8BD0949-FEC0-3553-28E4-CD6380522F5C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A6F83C-7E6B-74C0-6B1A-03A05EADB4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3AD114-A01B-6141-2512-58EC8A5E5AD2}"/>
              </a:ext>
            </a:extLst>
          </p:cNvPr>
          <p:cNvSpPr txBox="1"/>
          <p:nvPr/>
        </p:nvSpPr>
        <p:spPr>
          <a:xfrm>
            <a:off x="1134095" y="1593928"/>
            <a:ext cx="34355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핵심 특징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C964033-15FD-1E50-29AC-266024155B90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D1692F-9A8C-5365-C0E8-1D433A7CDB0B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다중 이해관계자 중심 접근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0FE22C80-1403-87F9-9B4C-B8BF92394AA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647A687-F14B-3882-0B80-822395163B19}"/>
              </a:ext>
            </a:extLst>
          </p:cNvPr>
          <p:cNvGrpSpPr/>
          <p:nvPr/>
        </p:nvGrpSpPr>
        <p:grpSpPr>
          <a:xfrm>
            <a:off x="1650374" y="3235346"/>
            <a:ext cx="6465835" cy="469359"/>
            <a:chOff x="3965516" y="2790917"/>
            <a:chExt cx="6465835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D3E137-5527-779A-4935-6EF6876AEDD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안의 모든 행위자들을 동시에 고려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386B1C9-7B48-417C-C064-AB352813A8B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B7348C9D-A30B-1AA8-C2E8-22803DF22B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07114BE6-27AF-70CC-A20D-CF58D0F5CF3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91A7ADC-C15D-5AF3-95B5-92E4F249E2B5}"/>
              </a:ext>
            </a:extLst>
          </p:cNvPr>
          <p:cNvGrpSpPr/>
          <p:nvPr/>
        </p:nvGrpSpPr>
        <p:grpSpPr>
          <a:xfrm>
            <a:off x="1650374" y="3815449"/>
            <a:ext cx="6719336" cy="469359"/>
            <a:chOff x="3965516" y="2790917"/>
            <a:chExt cx="6719336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CC8D54-2A8B-A087-8F85-3FF71C9DCE2A}"/>
                </a:ext>
              </a:extLst>
            </p:cNvPr>
            <p:cNvSpPr txBox="1"/>
            <p:nvPr/>
          </p:nvSpPr>
          <p:spPr>
            <a:xfrm>
              <a:off x="4282222" y="2790917"/>
              <a:ext cx="6402630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노인 복지 시스템의 경우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A94674C-2977-0F8C-486C-ECAD44C2C09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ED7E461-0AB2-2A03-50C8-DC778E6791A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46CCC6AD-CA78-0512-6C8A-DCC871B66C1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36F1D43-BC10-BFF3-8376-3DA640AB803D}"/>
              </a:ext>
            </a:extLst>
          </p:cNvPr>
          <p:cNvGrpSpPr/>
          <p:nvPr/>
        </p:nvGrpSpPr>
        <p:grpSpPr>
          <a:xfrm>
            <a:off x="1972111" y="4284808"/>
            <a:ext cx="6227992" cy="1263679"/>
            <a:chOff x="1972111" y="4232123"/>
            <a:chExt cx="6227992" cy="12636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9FAD91-DF69-4A3F-2634-D4EE898907AD}"/>
                </a:ext>
              </a:extLst>
            </p:cNvPr>
            <p:cNvSpPr txBox="1"/>
            <p:nvPr/>
          </p:nvSpPr>
          <p:spPr>
            <a:xfrm>
              <a:off x="1972111" y="4232123"/>
              <a:ext cx="4768125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노인 당사자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그들의 가족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의료진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복지사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E97BA0-3A35-ABB7-75A3-71549F9EC9EE}"/>
                </a:ext>
              </a:extLst>
            </p:cNvPr>
            <p:cNvSpPr txBox="1"/>
            <p:nvPr/>
          </p:nvSpPr>
          <p:spPr>
            <a:xfrm>
              <a:off x="4133420" y="4232123"/>
              <a:ext cx="4066683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입안자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주민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미래 세대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1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29C68-858A-5DA1-A470-5DC42B675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53B5C38-2E70-4D57-F674-248CD332F610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4C7814-43A2-848E-CAC5-62143AE086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19876C6-A095-1EF2-4CED-2E9FFF114CEA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1FD837-D9CB-90BE-B5FA-301C6571B207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장기적 변화 지향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676DCD8-6904-24E6-138F-087D91F3FDF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6E24C2-C2AA-A341-0D4B-73DA8C598F0F}"/>
              </a:ext>
            </a:extLst>
          </p:cNvPr>
          <p:cNvGrpSpPr/>
          <p:nvPr/>
        </p:nvGrpSpPr>
        <p:grpSpPr>
          <a:xfrm>
            <a:off x="1650374" y="3235346"/>
            <a:ext cx="6465835" cy="469359"/>
            <a:chOff x="3965516" y="2790917"/>
            <a:chExt cx="6465835" cy="4693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25F749-E232-9F4E-F9C9-5D51527F697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당장 눈앞의 문제 해결이 아닌 미래의 변화까지 고려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570E3C2A-D6ED-5125-1BBB-B457BDACCB5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0E373E7E-5B98-25A6-9314-E16C8EAEE20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0E864E16-B6E8-AC23-E6CC-44B47C5B26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41E1FA6-3E17-1666-E474-0B5D2C252C7A}"/>
              </a:ext>
            </a:extLst>
          </p:cNvPr>
          <p:cNvSpPr txBox="1"/>
          <p:nvPr/>
        </p:nvSpPr>
        <p:spPr>
          <a:xfrm>
            <a:off x="1134095" y="1593928"/>
            <a:ext cx="34355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핵심 특징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F1C14F4-9E5C-3707-E1F6-7C64A59264B5}"/>
              </a:ext>
            </a:extLst>
          </p:cNvPr>
          <p:cNvGrpSpPr/>
          <p:nvPr/>
        </p:nvGrpSpPr>
        <p:grpSpPr>
          <a:xfrm>
            <a:off x="2000978" y="3794960"/>
            <a:ext cx="7002563" cy="793177"/>
            <a:chOff x="1547337" y="4508469"/>
            <a:chExt cx="7002563" cy="7931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183981-4C43-E267-583E-EFC30DCA2BD4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미래에 끼치는 파급효과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행동 패턴 등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88BE2A5-E033-5C43-CD32-D6D270026CB5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2E5E3945-82B7-001C-F236-0B7588122F7D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42891EA4-8A3E-2C8C-4105-A60C850EE827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83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62FDB-FCEE-2D9F-BAB7-892265EA3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C3A5803-9151-06E1-D2DF-7699753F0DDD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E1BA83-C790-496C-A748-3A3566F0FE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76A18-1C8C-3FA9-8422-95A832097354}"/>
              </a:ext>
            </a:extLst>
          </p:cNvPr>
          <p:cNvSpPr txBox="1"/>
          <p:nvPr/>
        </p:nvSpPr>
        <p:spPr>
          <a:xfrm>
            <a:off x="1134095" y="1593928"/>
            <a:ext cx="34355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핵심 특징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8BFE731-C79F-EE3E-404A-01AE88D357A3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F4CFF0-0801-796B-9410-FD4EBEAE93BC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구조적 개입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6FE2588-5D94-9C4A-284B-291EB84385B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6CA884E-DD5A-FBCE-D91C-8B8362639765}"/>
              </a:ext>
            </a:extLst>
          </p:cNvPr>
          <p:cNvGrpSpPr/>
          <p:nvPr/>
        </p:nvGrpSpPr>
        <p:grpSpPr>
          <a:xfrm>
            <a:off x="1650374" y="3235346"/>
            <a:ext cx="6465835" cy="469359"/>
            <a:chOff x="3965516" y="2790917"/>
            <a:chExt cx="6465835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73A33C-5605-9AAB-04D3-BB0B18DD430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표면적인 증상이 아닌 근본적인 구조를 바꾸려는 접근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EA2F91E-7636-FFD4-68DF-40CA7484687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5F510BAF-9A2D-3FAA-36EF-69DD5D33BE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036650D5-20E8-DD43-90BA-44D1894D44A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479E53C-A5DB-C09E-CB78-44E5757BEA8C}"/>
              </a:ext>
            </a:extLst>
          </p:cNvPr>
          <p:cNvGrpSpPr/>
          <p:nvPr/>
        </p:nvGrpSpPr>
        <p:grpSpPr>
          <a:xfrm>
            <a:off x="1650374" y="5077385"/>
            <a:ext cx="6719336" cy="469359"/>
            <a:chOff x="3965516" y="2790917"/>
            <a:chExt cx="6719336" cy="469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77065C-BF89-3BE7-9578-7A0C0EDAF38B}"/>
                </a:ext>
              </a:extLst>
            </p:cNvPr>
            <p:cNvSpPr txBox="1"/>
            <p:nvPr/>
          </p:nvSpPr>
          <p:spPr>
            <a:xfrm>
              <a:off x="4282222" y="2790917"/>
              <a:ext cx="6402630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시스템의 구조 자체를 재설계함으로써 문제 재발 방지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E2729B1-6DA3-E478-8A82-0D81D08A630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FF276C4E-ACE0-FE99-C876-DAD35C10DB6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E42FD857-7171-6BAB-F708-3D804E6485F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645B9FC6-576B-8F49-B831-711679F5AA77}"/>
              </a:ext>
            </a:extLst>
          </p:cNvPr>
          <p:cNvGrpSpPr/>
          <p:nvPr/>
        </p:nvGrpSpPr>
        <p:grpSpPr>
          <a:xfrm>
            <a:off x="2000978" y="3794960"/>
            <a:ext cx="7002563" cy="1193287"/>
            <a:chOff x="1547337" y="4508469"/>
            <a:chExt cx="7002563" cy="11932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B5150C-C97D-36E3-AE88-9A27BD136D6D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869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열이 나는 환자에게 해열제만 처방하는 것이 아닌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원인을 찾아 치료하는 것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295A610-0CA6-5381-11AD-C000CDDFDE82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9575B190-1729-38ED-84BB-FB2C02211600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26" name="사각형: 둥근 모서리 25">
                <a:extLst>
                  <a:ext uri="{FF2B5EF4-FFF2-40B4-BE49-F238E27FC236}">
                    <a16:creationId xmlns:a16="http://schemas.microsoft.com/office/drawing/2014/main" id="{63528FED-F385-3506-569C-362B0E1A52FC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03BC7-F6B7-2BE4-6A35-A7FE9FB4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3FABD37-7D12-2FA7-720D-5518C986B36F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670C30-0A22-62EA-A74F-5F3C9435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B1066-680B-6BE9-7E7A-1D5CFCF5925A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씽킹의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한계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9943AE5-EFE1-FAFA-90BB-A6140705523A}"/>
              </a:ext>
            </a:extLst>
          </p:cNvPr>
          <p:cNvGrpSpPr/>
          <p:nvPr/>
        </p:nvGrpSpPr>
        <p:grpSpPr>
          <a:xfrm>
            <a:off x="6096000" y="2276136"/>
            <a:ext cx="2671741" cy="1585004"/>
            <a:chOff x="3891852" y="2616200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2F74D7FC-48C9-2C78-01C3-04F93B8EB436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C92FFE6-D5CD-17F9-C2F1-F333BA9DCFFF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66ED0C-DE51-65A1-A74C-9F244114B0CB}"/>
                </a:ext>
              </a:extLst>
            </p:cNvPr>
            <p:cNvSpPr txBox="1"/>
            <p:nvPr/>
          </p:nvSpPr>
          <p:spPr>
            <a:xfrm>
              <a:off x="4163472" y="3209930"/>
              <a:ext cx="1335577" cy="69135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디자인 </a:t>
              </a:r>
              <a:r>
                <a:rPr lang="ko-KR" altLang="en-US" dirty="0" err="1"/>
                <a:t>씽킹</a:t>
              </a:r>
              <a:endParaRPr lang="ko-KR" alt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6102725-DD16-D6B4-9EFA-15979852B87B}"/>
              </a:ext>
            </a:extLst>
          </p:cNvPr>
          <p:cNvSpPr txBox="1"/>
          <p:nvPr/>
        </p:nvSpPr>
        <p:spPr>
          <a:xfrm rot="21293598" flipH="1">
            <a:off x="6281507" y="3625266"/>
            <a:ext cx="388009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여전히 강력하고 유용한 도구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1A89AF4-5700-6FC2-2739-FF17DE6455A9}"/>
              </a:ext>
            </a:extLst>
          </p:cNvPr>
          <p:cNvGrpSpPr/>
          <p:nvPr/>
        </p:nvGrpSpPr>
        <p:grpSpPr>
          <a:xfrm>
            <a:off x="5981760" y="4616608"/>
            <a:ext cx="2900218" cy="1223981"/>
            <a:chOff x="4222734" y="4616608"/>
            <a:chExt cx="2900218" cy="1223981"/>
          </a:xfrm>
        </p:grpSpPr>
        <p:sp>
          <p:nvSpPr>
            <p:cNvPr id="11" name="오른쪽 중괄호 10">
              <a:extLst>
                <a:ext uri="{FF2B5EF4-FFF2-40B4-BE49-F238E27FC236}">
                  <a16:creationId xmlns:a16="http://schemas.microsoft.com/office/drawing/2014/main" id="{1E43345A-6192-8665-58B4-735C50C32502}"/>
                </a:ext>
              </a:extLst>
            </p:cNvPr>
            <p:cNvSpPr/>
            <p:nvPr/>
          </p:nvSpPr>
          <p:spPr>
            <a:xfrm rot="5400000">
              <a:off x="5527221" y="3479591"/>
              <a:ext cx="291243" cy="2565278"/>
            </a:xfrm>
            <a:prstGeom prst="rightBrace">
              <a:avLst>
                <a:gd name="adj1" fmla="val 444885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207FEB-5F51-A4F0-DE53-CC9F29977843}"/>
                </a:ext>
              </a:extLst>
            </p:cNvPr>
            <p:cNvSpPr txBox="1"/>
            <p:nvPr/>
          </p:nvSpPr>
          <p:spPr>
            <a:xfrm>
              <a:off x="4222734" y="4977019"/>
              <a:ext cx="290021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다만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복잡한 사회문제를 해결하기 위해 보완 </a:t>
              </a:r>
              <a:r>
                <a:rPr lang="ko-KR" altLang="en-US" sz="2000" b="1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5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1053E-5CA0-5144-0172-7323270B2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E10104D-D6A7-6EEF-2475-4218E26C5606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011936-3D0F-22B5-A9CB-1364311DE2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2CFBA8-B9F8-98A6-15EF-4F360950DF15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씽킹의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한계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8D30D7B-D154-2F70-0BAA-A7E27A5B4D3B}"/>
              </a:ext>
            </a:extLst>
          </p:cNvPr>
          <p:cNvGrpSpPr/>
          <p:nvPr/>
        </p:nvGrpSpPr>
        <p:grpSpPr>
          <a:xfrm>
            <a:off x="4789543" y="4010921"/>
            <a:ext cx="6189857" cy="463460"/>
            <a:chOff x="3965516" y="2790917"/>
            <a:chExt cx="6189857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4BA83C-DA16-5B41-9CE9-F647DCFF02E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실무에 적용하기 편하고 교육에 용이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EA09F28B-2C08-F482-4CC4-DE11238D906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BA62B603-2EDE-C3D7-5F49-6E94005CF71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685D65B5-5043-D9A0-B01F-9ACD437A48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29963BA-6796-6479-1BD1-12AB004AE172}"/>
              </a:ext>
            </a:extLst>
          </p:cNvPr>
          <p:cNvGrpSpPr/>
          <p:nvPr/>
        </p:nvGrpSpPr>
        <p:grpSpPr>
          <a:xfrm>
            <a:off x="4789543" y="4658621"/>
            <a:ext cx="6573782" cy="463460"/>
            <a:chOff x="3965516" y="2790917"/>
            <a:chExt cx="6573782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31E5F0-A91B-C384-B3BB-A7B7095BECB4}"/>
                </a:ext>
              </a:extLst>
            </p:cNvPr>
            <p:cNvSpPr txBox="1"/>
            <p:nvPr/>
          </p:nvSpPr>
          <p:spPr>
            <a:xfrm>
              <a:off x="4282222" y="2790917"/>
              <a:ext cx="625707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사회문제는 단계적으로 해결되지 않음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53B6A9E-EBD4-5CCC-3645-8A699F8F645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22F1087D-FE7F-E022-0CDF-73731CC769B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C10A3BF6-CDF5-1A64-DBF1-54A0276B13D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9E9BC71-DEDA-6010-4242-6AD00EABC36C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E9844B-3A2B-5250-43C7-C2616EB625A2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선형적 프로세스 지향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5AB6876B-40B5-7F50-7DCB-0E0521C7614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54F1F80B-DE35-2032-4438-BE26E630907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" name="그림 2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44A415F-EE0F-AB7B-6B86-0ABA00D776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BBF22D5-8626-EFD1-67BB-661CEEAA0AED}"/>
              </a:ext>
            </a:extLst>
          </p:cNvPr>
          <p:cNvGrpSpPr/>
          <p:nvPr/>
        </p:nvGrpSpPr>
        <p:grpSpPr>
          <a:xfrm>
            <a:off x="4620490" y="3036986"/>
            <a:ext cx="7024255" cy="841527"/>
            <a:chOff x="4620490" y="3036986"/>
            <a:chExt cx="7024255" cy="841527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3BAC3150-EFC0-CD8D-D166-BC623AA6247C}"/>
                </a:ext>
              </a:extLst>
            </p:cNvPr>
            <p:cNvSpPr/>
            <p:nvPr/>
          </p:nvSpPr>
          <p:spPr>
            <a:xfrm>
              <a:off x="4620490" y="3036986"/>
              <a:ext cx="7024255" cy="84152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공감       문제 정의</a:t>
              </a:r>
              <a:r>
                <a:rPr lang="en-US" altLang="ko-KR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       </a:t>
              </a:r>
              <a:r>
                <a:rPr lang="ko-KR" altLang="en-US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발상</a:t>
              </a:r>
              <a:r>
                <a:rPr lang="en-US" altLang="ko-KR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        </a:t>
              </a:r>
              <a:r>
                <a:rPr lang="ko-KR" altLang="en-US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프로토타입 제작</a:t>
              </a:r>
              <a:r>
                <a:rPr lang="en-US" altLang="ko-KR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        </a:t>
              </a:r>
              <a:r>
                <a:rPr lang="ko-KR" altLang="en-US" sz="2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테스트</a:t>
              </a:r>
              <a:endParaRPr lang="en-US" altLang="ko-KR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5" name="화살표: 아래쪽 24">
              <a:extLst>
                <a:ext uri="{FF2B5EF4-FFF2-40B4-BE49-F238E27FC236}">
                  <a16:creationId xmlns:a16="http://schemas.microsoft.com/office/drawing/2014/main" id="{E8158B28-46D1-AC9F-A1EC-C0BAAA570D01}"/>
                </a:ext>
              </a:extLst>
            </p:cNvPr>
            <p:cNvSpPr/>
            <p:nvPr/>
          </p:nvSpPr>
          <p:spPr>
            <a:xfrm rot="16200000">
              <a:off x="5452442" y="3336487"/>
              <a:ext cx="265904" cy="212734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6" name="화살표: 아래쪽 25">
              <a:extLst>
                <a:ext uri="{FF2B5EF4-FFF2-40B4-BE49-F238E27FC236}">
                  <a16:creationId xmlns:a16="http://schemas.microsoft.com/office/drawing/2014/main" id="{F1B4163E-E05A-9DA0-91EE-8F93D865597C}"/>
                </a:ext>
              </a:extLst>
            </p:cNvPr>
            <p:cNvSpPr/>
            <p:nvPr/>
          </p:nvSpPr>
          <p:spPr>
            <a:xfrm rot="16200000">
              <a:off x="6706278" y="3336487"/>
              <a:ext cx="265904" cy="212734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7" name="화살표: 아래쪽 26">
              <a:extLst>
                <a:ext uri="{FF2B5EF4-FFF2-40B4-BE49-F238E27FC236}">
                  <a16:creationId xmlns:a16="http://schemas.microsoft.com/office/drawing/2014/main" id="{7C3850D2-AF3A-1203-A750-8E76806E2F04}"/>
                </a:ext>
              </a:extLst>
            </p:cNvPr>
            <p:cNvSpPr/>
            <p:nvPr/>
          </p:nvSpPr>
          <p:spPr>
            <a:xfrm rot="16200000">
              <a:off x="8428934" y="3336487"/>
              <a:ext cx="265904" cy="212734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8" name="화살표: 아래쪽 27">
              <a:extLst>
                <a:ext uri="{FF2B5EF4-FFF2-40B4-BE49-F238E27FC236}">
                  <a16:creationId xmlns:a16="http://schemas.microsoft.com/office/drawing/2014/main" id="{270A30A4-8B9C-089A-5C96-699AD26808B9}"/>
                </a:ext>
              </a:extLst>
            </p:cNvPr>
            <p:cNvSpPr/>
            <p:nvPr/>
          </p:nvSpPr>
          <p:spPr>
            <a:xfrm rot="16200000">
              <a:off x="10333933" y="3336487"/>
              <a:ext cx="265904" cy="212734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</p:spTree>
    <p:extLst>
      <p:ext uri="{BB962C8B-B14F-4D97-AF65-F5344CB8AC3E}">
        <p14:creationId xmlns:p14="http://schemas.microsoft.com/office/powerpoint/2010/main" val="9417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3F81D-2F31-E8A1-C8B1-A76D2C3B1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5C0D871-1526-3DE7-6D95-DE078593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 b="7883"/>
          <a:stretch/>
        </p:blipFill>
        <p:spPr>
          <a:xfrm>
            <a:off x="-10137" y="0"/>
            <a:ext cx="12212274" cy="6858000"/>
          </a:xfrm>
          <a:prstGeom prst="rect">
            <a:avLst/>
          </a:prstGeom>
        </p:spPr>
      </p:pic>
      <p:sp>
        <p:nvSpPr>
          <p:cNvPr id="6" name="직각 삼각형 5">
            <a:extLst>
              <a:ext uri="{FF2B5EF4-FFF2-40B4-BE49-F238E27FC236}">
                <a16:creationId xmlns:a16="http://schemas.microsoft.com/office/drawing/2014/main" id="{DD5A725C-7652-08F5-6789-42A48E4B4E14}"/>
              </a:ext>
            </a:extLst>
          </p:cNvPr>
          <p:cNvSpPr/>
          <p:nvPr/>
        </p:nvSpPr>
        <p:spPr>
          <a:xfrm>
            <a:off x="-1" y="-1467854"/>
            <a:ext cx="12212273" cy="8325854"/>
          </a:xfrm>
          <a:prstGeom prst="rtTriangle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33A59-8D02-0829-FFE3-B03C464EA348}"/>
              </a:ext>
            </a:extLst>
          </p:cNvPr>
          <p:cNvSpPr txBox="1"/>
          <p:nvPr/>
        </p:nvSpPr>
        <p:spPr>
          <a:xfrm>
            <a:off x="290945" y="2166689"/>
            <a:ext cx="3689247" cy="5562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미세먼지 문제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1AAD92EB-DE12-4E0B-070A-25526CDD62DD}"/>
              </a:ext>
            </a:extLst>
          </p:cNvPr>
          <p:cNvSpPr/>
          <p:nvPr/>
        </p:nvSpPr>
        <p:spPr>
          <a:xfrm>
            <a:off x="376204" y="4182262"/>
            <a:ext cx="6620341" cy="66316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공감     문제 정의</a:t>
            </a:r>
            <a:r>
              <a:rPr lang="en-US" altLang="ko-KR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     </a:t>
            </a:r>
            <a:r>
              <a:rPr lang="ko-KR" altLang="en-US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아이디어 발상</a:t>
            </a:r>
            <a:r>
              <a:rPr lang="en-US" altLang="ko-KR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      </a:t>
            </a:r>
            <a:r>
              <a:rPr lang="ko-KR" altLang="en-US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프로토타입 제작</a:t>
            </a:r>
            <a:r>
              <a:rPr lang="en-US" altLang="ko-KR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      </a:t>
            </a:r>
            <a:r>
              <a:rPr lang="ko-KR" altLang="en-US" sz="2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테스트</a:t>
            </a:r>
            <a:endParaRPr lang="en-US" altLang="ko-KR" sz="2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DD02F9C-D020-4723-57E5-1BB54CEA5BE0}"/>
              </a:ext>
            </a:extLst>
          </p:cNvPr>
          <p:cNvGrpSpPr/>
          <p:nvPr/>
        </p:nvGrpSpPr>
        <p:grpSpPr>
          <a:xfrm>
            <a:off x="2498" y="3475048"/>
            <a:ext cx="1890480" cy="840643"/>
            <a:chOff x="2498" y="3475048"/>
            <a:chExt cx="1890480" cy="8406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82E263-C7E0-12F3-2212-5EE86C961445}"/>
                </a:ext>
              </a:extLst>
            </p:cNvPr>
            <p:cNvSpPr txBox="1"/>
            <p:nvPr/>
          </p:nvSpPr>
          <p:spPr>
            <a:xfrm>
              <a:off x="2498" y="3475048"/>
              <a:ext cx="18904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 인터뷰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5B752A59-F773-FB4F-51A0-18F7D9175301}"/>
                </a:ext>
              </a:extLst>
            </p:cNvPr>
            <p:cNvCxnSpPr/>
            <p:nvPr/>
          </p:nvCxnSpPr>
          <p:spPr>
            <a:xfrm flipV="1">
              <a:off x="947738" y="4003964"/>
              <a:ext cx="0" cy="311727"/>
            </a:xfrm>
            <a:prstGeom prst="line">
              <a:avLst/>
            </a:prstGeom>
            <a:ln w="57150" cap="rnd">
              <a:solidFill>
                <a:srgbClr val="0518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7E2DB65-F04E-AF5B-26D9-0D0BC64E1F45}"/>
              </a:ext>
            </a:extLst>
          </p:cNvPr>
          <p:cNvGrpSpPr/>
          <p:nvPr/>
        </p:nvGrpSpPr>
        <p:grpSpPr>
          <a:xfrm>
            <a:off x="1604532" y="3090202"/>
            <a:ext cx="3286122" cy="1225489"/>
            <a:chOff x="1604532" y="3090202"/>
            <a:chExt cx="3286122" cy="12254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5EDD49-5042-537E-B2CE-359576FF4924}"/>
                </a:ext>
              </a:extLst>
            </p:cNvPr>
            <p:cNvSpPr txBox="1"/>
            <p:nvPr/>
          </p:nvSpPr>
          <p:spPr>
            <a:xfrm>
              <a:off x="1604532" y="3090202"/>
              <a:ext cx="328612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저소득층을 위한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공기청정기 보급 사업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6FCA1C36-3A2B-21D2-5514-798060ABF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7593" y="4003964"/>
              <a:ext cx="0" cy="311727"/>
            </a:xfrm>
            <a:prstGeom prst="line">
              <a:avLst/>
            </a:prstGeom>
            <a:ln w="57150" cap="rnd">
              <a:solidFill>
                <a:srgbClr val="0518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ABCD80C-05ED-971A-038B-F072F8EDE107}"/>
              </a:ext>
            </a:extLst>
          </p:cNvPr>
          <p:cNvGrpSpPr/>
          <p:nvPr/>
        </p:nvGrpSpPr>
        <p:grpSpPr>
          <a:xfrm>
            <a:off x="5361765" y="3475048"/>
            <a:ext cx="1890480" cy="840643"/>
            <a:chOff x="5361765" y="3475048"/>
            <a:chExt cx="1890480" cy="84064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23EC0E-021C-5FA0-E7EB-D4CF30FACD80}"/>
                </a:ext>
              </a:extLst>
            </p:cNvPr>
            <p:cNvSpPr txBox="1"/>
            <p:nvPr/>
          </p:nvSpPr>
          <p:spPr>
            <a:xfrm>
              <a:off x="5361765" y="3475048"/>
              <a:ext cx="18904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높은 만족도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36536F1-5556-5234-3490-D090A9629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7005" y="4003964"/>
              <a:ext cx="0" cy="311727"/>
            </a:xfrm>
            <a:prstGeom prst="line">
              <a:avLst/>
            </a:prstGeom>
            <a:ln w="57150" cap="rnd">
              <a:solidFill>
                <a:srgbClr val="0518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ACC3ECF7-73BD-B772-D561-84BB8709B1F5}"/>
              </a:ext>
            </a:extLst>
          </p:cNvPr>
          <p:cNvGrpSpPr/>
          <p:nvPr/>
        </p:nvGrpSpPr>
        <p:grpSpPr>
          <a:xfrm>
            <a:off x="-358386" y="4734593"/>
            <a:ext cx="4385630" cy="1243977"/>
            <a:chOff x="-358386" y="4734593"/>
            <a:chExt cx="4385630" cy="1243977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0088FE7C-FE8F-01F7-063C-7B4F28C232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4429" y="4734593"/>
              <a:ext cx="0" cy="311727"/>
            </a:xfrm>
            <a:prstGeom prst="line">
              <a:avLst/>
            </a:prstGeom>
            <a:ln w="57150" cap="rnd">
              <a:solidFill>
                <a:srgbClr val="0518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80C8DF-2568-058E-230F-A88CBB6DB029}"/>
                </a:ext>
              </a:extLst>
            </p:cNvPr>
            <p:cNvSpPr txBox="1"/>
            <p:nvPr/>
          </p:nvSpPr>
          <p:spPr>
            <a:xfrm>
              <a:off x="-358386" y="5115000"/>
              <a:ext cx="438563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시민들이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실내에서라도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깨끗한 공기를 마실 수 있어야 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FAE8E11-5D40-07C3-28E1-7FAC2D231682}"/>
              </a:ext>
            </a:extLst>
          </p:cNvPr>
          <p:cNvGrpSpPr/>
          <p:nvPr/>
        </p:nvGrpSpPr>
        <p:grpSpPr>
          <a:xfrm>
            <a:off x="4027244" y="4734593"/>
            <a:ext cx="1890480" cy="843867"/>
            <a:chOff x="4027244" y="4734593"/>
            <a:chExt cx="1890480" cy="843867"/>
          </a:xfrm>
        </p:grpSpPr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AD093EA4-2E5E-0820-A2A8-E5380642D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2484" y="4734593"/>
              <a:ext cx="0" cy="311727"/>
            </a:xfrm>
            <a:prstGeom prst="line">
              <a:avLst/>
            </a:prstGeom>
            <a:ln w="57150" cap="rnd">
              <a:solidFill>
                <a:srgbClr val="0518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D892A3-A14B-641A-2E38-F109A40E9F89}"/>
                </a:ext>
              </a:extLst>
            </p:cNvPr>
            <p:cNvSpPr txBox="1"/>
            <p:nvPr/>
          </p:nvSpPr>
          <p:spPr>
            <a:xfrm>
              <a:off x="4027244" y="5115000"/>
              <a:ext cx="18904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시범 사업 진행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3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29CB-2C6F-FEF9-09E9-ED4CB8881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FD77ABC-6F4A-4271-27F6-4BCC7728C938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481024-8BC0-A6A1-D464-F5443A061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3CF72A-6EA8-F553-C2A6-D0E94B24069C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씽킹의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한계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DBC64BA-70F4-4A0A-383B-CEE774018E72}"/>
              </a:ext>
            </a:extLst>
          </p:cNvPr>
          <p:cNvGrpSpPr/>
          <p:nvPr/>
        </p:nvGrpSpPr>
        <p:grpSpPr>
          <a:xfrm>
            <a:off x="1516847" y="3197270"/>
            <a:ext cx="7458993" cy="463460"/>
            <a:chOff x="3965516" y="2790917"/>
            <a:chExt cx="7458993" cy="4634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97E395-E878-B5AE-6489-884928CF8203}"/>
                </a:ext>
              </a:extLst>
            </p:cNvPr>
            <p:cNvSpPr txBox="1"/>
            <p:nvPr/>
          </p:nvSpPr>
          <p:spPr>
            <a:xfrm>
              <a:off x="4282222" y="2790917"/>
              <a:ext cx="71422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공기청정기 생산을 위해 공장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풀가동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산업용 전력 수요</a:t>
              </a:r>
              <a:endParaRPr lang="en-US" altLang="ko-KR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9493C2A-B219-3219-727B-4872F1243AA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7" name="원호 6">
                <a:extLst>
                  <a:ext uri="{FF2B5EF4-FFF2-40B4-BE49-F238E27FC236}">
                    <a16:creationId xmlns:a16="http://schemas.microsoft.com/office/drawing/2014/main" id="{A850777A-587D-C988-474E-7CA344B21F7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8" name="자유형: 도형 7">
                <a:extLst>
                  <a:ext uri="{FF2B5EF4-FFF2-40B4-BE49-F238E27FC236}">
                    <a16:creationId xmlns:a16="http://schemas.microsoft.com/office/drawing/2014/main" id="{E589464F-D0D5-F3F2-A7C3-6ECAEA0EA08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264DC1C-E9DE-FEDB-1807-EC28C7716CCB}"/>
              </a:ext>
            </a:extLst>
          </p:cNvPr>
          <p:cNvGrpSpPr/>
          <p:nvPr/>
        </p:nvGrpSpPr>
        <p:grpSpPr>
          <a:xfrm>
            <a:off x="1516847" y="3704303"/>
            <a:ext cx="7948149" cy="463460"/>
            <a:chOff x="3965516" y="2790917"/>
            <a:chExt cx="7948149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AAD0D4-1446-5135-F460-BF10D63A0866}"/>
                </a:ext>
              </a:extLst>
            </p:cNvPr>
            <p:cNvSpPr txBox="1"/>
            <p:nvPr/>
          </p:nvSpPr>
          <p:spPr>
            <a:xfrm>
              <a:off x="4282223" y="2790917"/>
              <a:ext cx="763144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늘어난 전력 수요를 충당하기 위해 화력발전소의 가동률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UP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18D0E8A-4A9C-6D69-5A4B-BB26B7A160A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A1E94441-8FD5-4DD4-7A63-95C2075ADD5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6EAF7CB9-F127-6082-239A-D3DCCA02C8C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AB11041-2B92-A1DC-0324-09327A92536B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489E50-4FD7-5878-EA6F-51B722A7F729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대규모로 확대 적용할 경우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B0AB7DC9-312B-5299-9E25-26DBCE3AA80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480B6DE8-A02E-A78F-1795-3F172C06364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" name="그림 1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FFC6DFF-987F-AE47-2EF5-593DAFC16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DB1AD5-E2ED-7915-2961-EA7F171B4F9B}"/>
              </a:ext>
            </a:extLst>
          </p:cNvPr>
          <p:cNvSpPr txBox="1"/>
          <p:nvPr/>
        </p:nvSpPr>
        <p:spPr>
          <a:xfrm rot="21293598" flipH="1">
            <a:off x="4563544" y="4308369"/>
            <a:ext cx="388009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더 많은 미세먼지 발생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!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81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F4CE5-6387-D647-67C1-31F857FE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5AFE0B-BAE2-A4BD-11A4-FEFA4B58E2AE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321DF1-DFF8-806D-E94C-4514B9EB68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045A2-1ED9-7AC3-0436-4D10133711C9}"/>
              </a:ext>
            </a:extLst>
          </p:cNvPr>
          <p:cNvSpPr txBox="1"/>
          <p:nvPr/>
        </p:nvSpPr>
        <p:spPr>
          <a:xfrm>
            <a:off x="1134095" y="1593928"/>
            <a:ext cx="23711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디자인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씽킹의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한계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24D46A1-5F09-CC85-B476-F58299B9B2B8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5A3431-3416-A082-F67B-D4E8C2B18981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대규모로 확대 적용할 경우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D07BF07-CA64-B353-E58D-51CDD4A9DF3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C5470D54-6687-7304-F797-39933122F71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" name="그림 1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75793A3-4EE3-FE9D-E9A9-88CB9BCEB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EB5E326-47A3-2355-8D39-EC4850B87DAF}"/>
              </a:ext>
            </a:extLst>
          </p:cNvPr>
          <p:cNvGrpSpPr/>
          <p:nvPr/>
        </p:nvGrpSpPr>
        <p:grpSpPr>
          <a:xfrm>
            <a:off x="1752873" y="3080872"/>
            <a:ext cx="5633332" cy="2026082"/>
            <a:chOff x="1752873" y="3080872"/>
            <a:chExt cx="5633332" cy="20260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4465E7-3C89-96C6-2B6E-817E01F8ACD0}"/>
                </a:ext>
              </a:extLst>
            </p:cNvPr>
            <p:cNvSpPr txBox="1"/>
            <p:nvPr/>
          </p:nvSpPr>
          <p:spPr>
            <a:xfrm>
              <a:off x="1752873" y="3600201"/>
              <a:ext cx="5633332" cy="8249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시스템이 가진 역설적 특성이며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선형적 사고로는 예측하기 어려운 부분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66B9013C-77CE-E319-6034-DDB481E0C955}"/>
                </a:ext>
              </a:extLst>
            </p:cNvPr>
            <p:cNvGrpSpPr/>
            <p:nvPr/>
          </p:nvGrpSpPr>
          <p:grpSpPr>
            <a:xfrm>
              <a:off x="4381849" y="3080872"/>
              <a:ext cx="375381" cy="2026082"/>
              <a:chOff x="4381849" y="3080872"/>
              <a:chExt cx="375381" cy="2026082"/>
            </a:xfrm>
          </p:grpSpPr>
          <p:grpSp>
            <p:nvGrpSpPr>
              <p:cNvPr id="27" name="그룹 26">
                <a:extLst>
                  <a:ext uri="{FF2B5EF4-FFF2-40B4-BE49-F238E27FC236}">
                    <a16:creationId xmlns:a16="http://schemas.microsoft.com/office/drawing/2014/main" id="{464AE66E-8AD6-4DA8-AE7B-062A2AC01648}"/>
                  </a:ext>
                </a:extLst>
              </p:cNvPr>
              <p:cNvGrpSpPr/>
              <p:nvPr/>
            </p:nvGrpSpPr>
            <p:grpSpPr>
              <a:xfrm>
                <a:off x="4381849" y="3080872"/>
                <a:ext cx="375380" cy="467414"/>
                <a:chOff x="7786255" y="1766527"/>
                <a:chExt cx="375380" cy="467414"/>
              </a:xfrm>
            </p:grpSpPr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8829D956-62E0-36D6-4D16-778E6F551403}"/>
                    </a:ext>
                  </a:extLst>
                </p:cNvPr>
                <p:cNvGrpSpPr/>
                <p:nvPr/>
              </p:nvGrpSpPr>
              <p:grpSpPr>
                <a:xfrm>
                  <a:off x="7863763" y="1766527"/>
                  <a:ext cx="297872" cy="467414"/>
                  <a:chOff x="7786255" y="1766527"/>
                  <a:chExt cx="297872" cy="467414"/>
                </a:xfrm>
                <a:solidFill>
                  <a:srgbClr val="C2CAED"/>
                </a:solidFill>
              </p:grpSpPr>
              <p:sp>
                <p:nvSpPr>
                  <p:cNvPr id="25" name="타원 24">
                    <a:extLst>
                      <a:ext uri="{FF2B5EF4-FFF2-40B4-BE49-F238E27FC236}">
                        <a16:creationId xmlns:a16="http://schemas.microsoft.com/office/drawing/2014/main" id="{B3CA8995-C847-AECA-659C-559B514152B7}"/>
                      </a:ext>
                    </a:extLst>
                  </p:cNvPr>
                  <p:cNvSpPr/>
                  <p:nvPr/>
                </p:nvSpPr>
                <p:spPr>
                  <a:xfrm>
                    <a:off x="7786255" y="1936069"/>
                    <a:ext cx="297872" cy="29787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6" name="이등변 삼각형 25">
                    <a:extLst>
                      <a:ext uri="{FF2B5EF4-FFF2-40B4-BE49-F238E27FC236}">
                        <a16:creationId xmlns:a16="http://schemas.microsoft.com/office/drawing/2014/main" id="{F4C803AE-741C-89B6-C2EB-1E8F1798D243}"/>
                      </a:ext>
                    </a:extLst>
                  </p:cNvPr>
                  <p:cNvSpPr/>
                  <p:nvPr/>
                </p:nvSpPr>
                <p:spPr>
                  <a:xfrm rot="1802947">
                    <a:off x="7908568" y="1766527"/>
                    <a:ext cx="108255" cy="297872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23" name="그룹 22">
                  <a:extLst>
                    <a:ext uri="{FF2B5EF4-FFF2-40B4-BE49-F238E27FC236}">
                      <a16:creationId xmlns:a16="http://schemas.microsoft.com/office/drawing/2014/main" id="{0621FEC6-CEDD-7F7A-9B24-CB5FF4D317C8}"/>
                    </a:ext>
                  </a:extLst>
                </p:cNvPr>
                <p:cNvGrpSpPr/>
                <p:nvPr/>
              </p:nvGrpSpPr>
              <p:grpSpPr>
                <a:xfrm>
                  <a:off x="7786255" y="1766527"/>
                  <a:ext cx="297872" cy="467414"/>
                  <a:chOff x="7786255" y="1766527"/>
                  <a:chExt cx="297872" cy="467414"/>
                </a:xfrm>
              </p:grpSpPr>
              <p:sp>
                <p:nvSpPr>
                  <p:cNvPr id="21" name="타원 20">
                    <a:extLst>
                      <a:ext uri="{FF2B5EF4-FFF2-40B4-BE49-F238E27FC236}">
                        <a16:creationId xmlns:a16="http://schemas.microsoft.com/office/drawing/2014/main" id="{59EA6C9E-6B7E-2567-E462-720143B92497}"/>
                      </a:ext>
                    </a:extLst>
                  </p:cNvPr>
                  <p:cNvSpPr/>
                  <p:nvPr/>
                </p:nvSpPr>
                <p:spPr>
                  <a:xfrm>
                    <a:off x="7786255" y="1936069"/>
                    <a:ext cx="297872" cy="297872"/>
                  </a:xfrm>
                  <a:prstGeom prst="ellipse">
                    <a:avLst/>
                  </a:prstGeom>
                  <a:solidFill>
                    <a:srgbClr val="4741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2" name="이등변 삼각형 21">
                    <a:extLst>
                      <a:ext uri="{FF2B5EF4-FFF2-40B4-BE49-F238E27FC236}">
                        <a16:creationId xmlns:a16="http://schemas.microsoft.com/office/drawing/2014/main" id="{B117E7AE-804E-0721-8558-0D820831FC77}"/>
                      </a:ext>
                    </a:extLst>
                  </p:cNvPr>
                  <p:cNvSpPr/>
                  <p:nvPr/>
                </p:nvSpPr>
                <p:spPr>
                  <a:xfrm rot="1802947">
                    <a:off x="7908568" y="1766527"/>
                    <a:ext cx="108255" cy="297872"/>
                  </a:xfrm>
                  <a:prstGeom prst="triangle">
                    <a:avLst/>
                  </a:prstGeom>
                  <a:solidFill>
                    <a:srgbClr val="4741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4FD6191C-1880-4FB2-362B-EBB935967C87}"/>
                  </a:ext>
                </a:extLst>
              </p:cNvPr>
              <p:cNvGrpSpPr/>
              <p:nvPr/>
            </p:nvGrpSpPr>
            <p:grpSpPr>
              <a:xfrm rot="10800000">
                <a:off x="4381850" y="4639540"/>
                <a:ext cx="375380" cy="467414"/>
                <a:chOff x="7786255" y="1766527"/>
                <a:chExt cx="375380" cy="467414"/>
              </a:xfrm>
            </p:grpSpPr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1EC7208C-943B-0A9E-0C8E-32F7260B8BA5}"/>
                    </a:ext>
                  </a:extLst>
                </p:cNvPr>
                <p:cNvGrpSpPr/>
                <p:nvPr/>
              </p:nvGrpSpPr>
              <p:grpSpPr>
                <a:xfrm>
                  <a:off x="7863763" y="1766527"/>
                  <a:ext cx="297872" cy="467414"/>
                  <a:chOff x="7786255" y="1766527"/>
                  <a:chExt cx="297872" cy="467414"/>
                </a:xfrm>
                <a:solidFill>
                  <a:srgbClr val="C2CAED"/>
                </a:solidFill>
              </p:grpSpPr>
              <p:sp>
                <p:nvSpPr>
                  <p:cNvPr id="33" name="타원 32">
                    <a:extLst>
                      <a:ext uri="{FF2B5EF4-FFF2-40B4-BE49-F238E27FC236}">
                        <a16:creationId xmlns:a16="http://schemas.microsoft.com/office/drawing/2014/main" id="{6BE16746-268C-5DD3-58E3-9C527EEC32FE}"/>
                      </a:ext>
                    </a:extLst>
                  </p:cNvPr>
                  <p:cNvSpPr/>
                  <p:nvPr/>
                </p:nvSpPr>
                <p:spPr>
                  <a:xfrm>
                    <a:off x="7786255" y="1936069"/>
                    <a:ext cx="297872" cy="29787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4" name="이등변 삼각형 33">
                    <a:extLst>
                      <a:ext uri="{FF2B5EF4-FFF2-40B4-BE49-F238E27FC236}">
                        <a16:creationId xmlns:a16="http://schemas.microsoft.com/office/drawing/2014/main" id="{CCEE74E4-C76A-A014-C596-7472D8891135}"/>
                      </a:ext>
                    </a:extLst>
                  </p:cNvPr>
                  <p:cNvSpPr/>
                  <p:nvPr/>
                </p:nvSpPr>
                <p:spPr>
                  <a:xfrm rot="1802947">
                    <a:off x="7908568" y="1766527"/>
                    <a:ext cx="108255" cy="297872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944F4151-4A2F-B8A1-C343-99E151BED6B2}"/>
                    </a:ext>
                  </a:extLst>
                </p:cNvPr>
                <p:cNvGrpSpPr/>
                <p:nvPr/>
              </p:nvGrpSpPr>
              <p:grpSpPr>
                <a:xfrm>
                  <a:off x="7786255" y="1766527"/>
                  <a:ext cx="297872" cy="467414"/>
                  <a:chOff x="7786255" y="1766527"/>
                  <a:chExt cx="297872" cy="467414"/>
                </a:xfrm>
              </p:grpSpPr>
              <p:sp>
                <p:nvSpPr>
                  <p:cNvPr id="31" name="타원 30">
                    <a:extLst>
                      <a:ext uri="{FF2B5EF4-FFF2-40B4-BE49-F238E27FC236}">
                        <a16:creationId xmlns:a16="http://schemas.microsoft.com/office/drawing/2014/main" id="{9F87167C-3CCF-271C-F836-CCBAD17B7845}"/>
                      </a:ext>
                    </a:extLst>
                  </p:cNvPr>
                  <p:cNvSpPr/>
                  <p:nvPr/>
                </p:nvSpPr>
                <p:spPr>
                  <a:xfrm>
                    <a:off x="7786255" y="1936069"/>
                    <a:ext cx="297872" cy="297872"/>
                  </a:xfrm>
                  <a:prstGeom prst="ellipse">
                    <a:avLst/>
                  </a:prstGeom>
                  <a:solidFill>
                    <a:srgbClr val="4741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2" name="이등변 삼각형 31">
                    <a:extLst>
                      <a:ext uri="{FF2B5EF4-FFF2-40B4-BE49-F238E27FC236}">
                        <a16:creationId xmlns:a16="http://schemas.microsoft.com/office/drawing/2014/main" id="{4220F32A-D0A2-C95C-8569-656E111B7B3A}"/>
                      </a:ext>
                    </a:extLst>
                  </p:cNvPr>
                  <p:cNvSpPr/>
                  <p:nvPr/>
                </p:nvSpPr>
                <p:spPr>
                  <a:xfrm rot="1802947">
                    <a:off x="7908568" y="1766527"/>
                    <a:ext cx="108255" cy="297872"/>
                  </a:xfrm>
                  <a:prstGeom prst="triangle">
                    <a:avLst/>
                  </a:prstGeom>
                  <a:solidFill>
                    <a:srgbClr val="4741B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795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1DE5E-6658-08AD-40FA-2AAD7530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75D2F69-4E0F-A634-2899-C0A8234C971F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9455BD-D0F0-FD12-6A13-47D9FF62B3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9B8FD-709B-583E-39AD-97E2F883CFE0}"/>
              </a:ext>
            </a:extLst>
          </p:cNvPr>
          <p:cNvSpPr txBox="1"/>
          <p:nvPr/>
        </p:nvSpPr>
        <p:spPr>
          <a:xfrm>
            <a:off x="1134095" y="1593928"/>
            <a:ext cx="20310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0CC023D-FBDB-ABCE-1D98-F4B86C1490A0}"/>
              </a:ext>
            </a:extLst>
          </p:cNvPr>
          <p:cNvGrpSpPr/>
          <p:nvPr/>
        </p:nvGrpSpPr>
        <p:grpSpPr>
          <a:xfrm>
            <a:off x="3975260" y="2206903"/>
            <a:ext cx="8010790" cy="646331"/>
            <a:chOff x="4374206" y="2798058"/>
            <a:chExt cx="8010790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A1BF00-4897-1CC3-2CD0-2ACFD9B11B21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순환적 프로세스 강조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82BE0E95-4CCB-E9BC-C983-3B8D8ED822E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90BA7DC9-DC77-C52B-1EEB-16301227DCE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3" name="그림 3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21F4000-6A80-EBDE-6BFF-8C482F299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DA54C94-6B95-D338-D39B-9BE4353C5BDF}"/>
              </a:ext>
            </a:extLst>
          </p:cNvPr>
          <p:cNvGrpSpPr/>
          <p:nvPr/>
        </p:nvGrpSpPr>
        <p:grpSpPr>
          <a:xfrm>
            <a:off x="6913417" y="2989484"/>
            <a:ext cx="3810001" cy="2636788"/>
            <a:chOff x="3644158" y="3092923"/>
            <a:chExt cx="3283116" cy="2272146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4692C0C8-C4D2-CF10-D5C3-6C3F0F93EB48}"/>
                </a:ext>
              </a:extLst>
            </p:cNvPr>
            <p:cNvSpPr/>
            <p:nvPr/>
          </p:nvSpPr>
          <p:spPr>
            <a:xfrm>
              <a:off x="4696691" y="3092923"/>
              <a:ext cx="1136073" cy="11360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8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관찰</a:t>
              </a:r>
              <a:endParaRPr lang="en-US" altLang="ko-KR" sz="28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AAA67B6C-C992-02ED-98C4-0A2C07EBBD41}"/>
                </a:ext>
              </a:extLst>
            </p:cNvPr>
            <p:cNvSpPr/>
            <p:nvPr/>
          </p:nvSpPr>
          <p:spPr>
            <a:xfrm>
              <a:off x="3644158" y="4228995"/>
              <a:ext cx="1136073" cy="11360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800" spc="-13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수정</a:t>
              </a:r>
              <a:endParaRPr lang="en-US" altLang="ko-KR" sz="28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cxnSp>
          <p:nvCxnSpPr>
            <p:cNvPr id="42" name="직선 화살표 연결선 41">
              <a:extLst>
                <a:ext uri="{FF2B5EF4-FFF2-40B4-BE49-F238E27FC236}">
                  <a16:creationId xmlns:a16="http://schemas.microsoft.com/office/drawing/2014/main" id="{6980746C-2DA6-5C6E-8B88-6AFA146E31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9130" y="3973918"/>
              <a:ext cx="331101" cy="333613"/>
            </a:xfrm>
            <a:prstGeom prst="straightConnector1">
              <a:avLst/>
            </a:prstGeom>
            <a:ln>
              <a:solidFill>
                <a:srgbClr val="05186B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96488382-392D-C175-D26E-3B8D27909A39}"/>
                </a:ext>
              </a:extLst>
            </p:cNvPr>
            <p:cNvSpPr/>
            <p:nvPr/>
          </p:nvSpPr>
          <p:spPr>
            <a:xfrm>
              <a:off x="5791201" y="4228996"/>
              <a:ext cx="1136073" cy="11360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800" spc="-13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개입</a:t>
              </a:r>
              <a:endParaRPr lang="en-US" altLang="ko-KR" sz="28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675C0B9F-ABDE-6297-C750-21B681FF2470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1" y="3973918"/>
              <a:ext cx="353290" cy="301723"/>
            </a:xfrm>
            <a:prstGeom prst="straightConnector1">
              <a:avLst/>
            </a:prstGeom>
            <a:ln>
              <a:solidFill>
                <a:srgbClr val="05186B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B39A91CC-B028-EFA8-AB9B-718E32BB106E}"/>
                </a:ext>
              </a:extLst>
            </p:cNvPr>
            <p:cNvCxnSpPr>
              <a:cxnSpLocks/>
              <a:stCxn id="40" idx="6"/>
              <a:endCxn id="43" idx="2"/>
            </p:cNvCxnSpPr>
            <p:nvPr/>
          </p:nvCxnSpPr>
          <p:spPr>
            <a:xfrm>
              <a:off x="4780231" y="4797032"/>
              <a:ext cx="1010970" cy="1"/>
            </a:xfrm>
            <a:prstGeom prst="straightConnector1">
              <a:avLst/>
            </a:prstGeom>
            <a:ln>
              <a:solidFill>
                <a:srgbClr val="05186B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3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EFFB0-3357-64F4-026C-6817DC1A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4BAA451-10A6-489D-BE36-F5BB153BAC28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pic>
        <p:nvPicPr>
          <p:cNvPr id="2" name="그림 1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779363-D17F-2512-EC99-CC72ABA7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68F0E-17AD-1F40-570E-4232FFE09DD4}"/>
              </a:ext>
            </a:extLst>
          </p:cNvPr>
          <p:cNvSpPr txBox="1"/>
          <p:nvPr/>
        </p:nvSpPr>
        <p:spPr>
          <a:xfrm>
            <a:off x="1134095" y="1593928"/>
            <a:ext cx="269689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시간에 대한 관점 차이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1D4A2E49-A409-C656-BFEA-7AEB6821C26C}"/>
              </a:ext>
            </a:extLst>
          </p:cNvPr>
          <p:cNvGrpSpPr/>
          <p:nvPr/>
        </p:nvGrpSpPr>
        <p:grpSpPr>
          <a:xfrm>
            <a:off x="0" y="2100922"/>
            <a:ext cx="7988300" cy="1702101"/>
            <a:chOff x="0" y="2100922"/>
            <a:chExt cx="7988300" cy="1702101"/>
          </a:xfrm>
        </p:grpSpPr>
        <p:sp>
          <p:nvSpPr>
            <p:cNvPr id="5" name="사각형: 잘린 한쪽 모서리 4">
              <a:extLst>
                <a:ext uri="{FF2B5EF4-FFF2-40B4-BE49-F238E27FC236}">
                  <a16:creationId xmlns:a16="http://schemas.microsoft.com/office/drawing/2014/main" id="{EE80FD2D-ECD6-35A8-CF4B-621042AA57EC}"/>
                </a:ext>
              </a:extLst>
            </p:cNvPr>
            <p:cNvSpPr/>
            <p:nvPr/>
          </p:nvSpPr>
          <p:spPr>
            <a:xfrm flipV="1">
              <a:off x="0" y="2100922"/>
              <a:ext cx="7988300" cy="1702101"/>
            </a:xfrm>
            <a:prstGeom prst="snip1Rect">
              <a:avLst>
                <a:gd name="adj" fmla="val 19123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44610E-48EC-7983-093F-29C3A7452C2A}"/>
                </a:ext>
              </a:extLst>
            </p:cNvPr>
            <p:cNvSpPr txBox="1"/>
            <p:nvPr/>
          </p:nvSpPr>
          <p:spPr>
            <a:xfrm>
              <a:off x="750660" y="2205057"/>
              <a:ext cx="3155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ko-KR" altLang="en-US" sz="36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디자인 </a:t>
              </a:r>
              <a:r>
                <a:rPr lang="ko-KR" altLang="en-US" sz="3600" dirty="0" err="1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씽킹</a:t>
              </a:r>
              <a:endParaRPr lang="ko-KR" altLang="en-US" sz="3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E31AC97-3310-84AB-2EB7-C095AF825638}"/>
                </a:ext>
              </a:extLst>
            </p:cNvPr>
            <p:cNvGrpSpPr/>
            <p:nvPr/>
          </p:nvGrpSpPr>
          <p:grpSpPr>
            <a:xfrm>
              <a:off x="1270488" y="2784511"/>
              <a:ext cx="6189857" cy="463460"/>
              <a:chOff x="3965516" y="2790917"/>
              <a:chExt cx="6189857" cy="46346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5D8866-F2BB-9181-5F55-84100709C257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5873151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빠른 해결 추구</a:t>
                </a:r>
              </a:p>
            </p:txBody>
          </p: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44BAF231-BC56-802C-7BA3-2AA5CF399E9C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6" name="원호 15">
                  <a:extLst>
                    <a:ext uri="{FF2B5EF4-FFF2-40B4-BE49-F238E27FC236}">
                      <a16:creationId xmlns:a16="http://schemas.microsoft.com/office/drawing/2014/main" id="{D53D5EFC-5472-8A03-AD08-F23EB1587CD8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7872BC2B-659D-5353-EC0E-B26E99BB7A57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E4DA78A-7DA0-96CF-5C01-7727AEE2813B}"/>
                </a:ext>
              </a:extLst>
            </p:cNvPr>
            <p:cNvGrpSpPr/>
            <p:nvPr/>
          </p:nvGrpSpPr>
          <p:grpSpPr>
            <a:xfrm>
              <a:off x="1270488" y="3155918"/>
              <a:ext cx="6717812" cy="463460"/>
              <a:chOff x="3965516" y="2790917"/>
              <a:chExt cx="6717812" cy="46346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300691-5A87-CA15-CFCA-A35D8F0CAE1F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401106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비즈니스 환경에 적절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사회 시스템의 변화에 부적절</a:t>
                </a:r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5639146C-5E2C-26BA-EED5-4BFDE34748C6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2" name="원호 21">
                  <a:extLst>
                    <a:ext uri="{FF2B5EF4-FFF2-40B4-BE49-F238E27FC236}">
                      <a16:creationId xmlns:a16="http://schemas.microsoft.com/office/drawing/2014/main" id="{890D32E1-406A-1358-F3EE-2C5725ADC655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25E236C8-ECC4-54ED-C26E-37D8FF5D2942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CC5AC19-E26D-03A4-9BE4-FCFA552804E3}"/>
              </a:ext>
            </a:extLst>
          </p:cNvPr>
          <p:cNvGrpSpPr/>
          <p:nvPr/>
        </p:nvGrpSpPr>
        <p:grpSpPr>
          <a:xfrm>
            <a:off x="3905691" y="4057734"/>
            <a:ext cx="7912235" cy="1702101"/>
            <a:chOff x="3905691" y="4057734"/>
            <a:chExt cx="7912235" cy="1702101"/>
          </a:xfrm>
        </p:grpSpPr>
        <p:sp>
          <p:nvSpPr>
            <p:cNvPr id="12" name="사각형: 잘린 한쪽 모서리 11">
              <a:extLst>
                <a:ext uri="{FF2B5EF4-FFF2-40B4-BE49-F238E27FC236}">
                  <a16:creationId xmlns:a16="http://schemas.microsoft.com/office/drawing/2014/main" id="{F26FACAA-87DB-711C-448E-124AF2E807F4}"/>
                </a:ext>
              </a:extLst>
            </p:cNvPr>
            <p:cNvSpPr/>
            <p:nvPr/>
          </p:nvSpPr>
          <p:spPr>
            <a:xfrm flipH="1" flipV="1">
              <a:off x="3905691" y="4057734"/>
              <a:ext cx="7912235" cy="1702101"/>
            </a:xfrm>
            <a:prstGeom prst="snip1Rect">
              <a:avLst>
                <a:gd name="adj" fmla="val 19123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D2650F-594F-0D9D-EA73-594A5FE15B3A}"/>
                </a:ext>
              </a:extLst>
            </p:cNvPr>
            <p:cNvSpPr txBox="1"/>
            <p:nvPr/>
          </p:nvSpPr>
          <p:spPr>
            <a:xfrm>
              <a:off x="4502891" y="4262457"/>
              <a:ext cx="31862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/>
              <a:r>
                <a:rPr lang="ko-KR" altLang="en-US" sz="3600" dirty="0" err="1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시스테믹</a:t>
              </a:r>
              <a:r>
                <a:rPr lang="ko-KR" altLang="en-US" sz="36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 디자인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8897668-D89D-15D8-6ADE-0989698D484F}"/>
                </a:ext>
              </a:extLst>
            </p:cNvPr>
            <p:cNvGrpSpPr/>
            <p:nvPr/>
          </p:nvGrpSpPr>
          <p:grpSpPr>
            <a:xfrm>
              <a:off x="4594180" y="4786493"/>
              <a:ext cx="6189857" cy="463460"/>
              <a:chOff x="3965516" y="2790917"/>
              <a:chExt cx="6189857" cy="46346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59B803-5F08-6D27-BAA0-29C9F2EBD5C7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5873151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느린 변화 인정</a:t>
                </a:r>
              </a:p>
            </p:txBody>
          </p: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3C746F13-1C92-1D64-3B52-BD573359630B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7" name="원호 26">
                  <a:extLst>
                    <a:ext uri="{FF2B5EF4-FFF2-40B4-BE49-F238E27FC236}">
                      <a16:creationId xmlns:a16="http://schemas.microsoft.com/office/drawing/2014/main" id="{9E99BC4A-CCB6-EB79-A18E-0AED7D0BCED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8" name="자유형: 도형 27">
                  <a:extLst>
                    <a:ext uri="{FF2B5EF4-FFF2-40B4-BE49-F238E27FC236}">
                      <a16:creationId xmlns:a16="http://schemas.microsoft.com/office/drawing/2014/main" id="{8956194B-8AE2-0BD2-B3E0-8FE831222066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45850918-BF1A-53EE-6413-4D6FFA029D15}"/>
                </a:ext>
              </a:extLst>
            </p:cNvPr>
            <p:cNvGrpSpPr/>
            <p:nvPr/>
          </p:nvGrpSpPr>
          <p:grpSpPr>
            <a:xfrm>
              <a:off x="4594180" y="5157900"/>
              <a:ext cx="6717812" cy="463460"/>
              <a:chOff x="3965516" y="2790917"/>
              <a:chExt cx="6717812" cy="46346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B39F9A-1AB4-DCD6-6C93-5581EA16BE84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401106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장기적 변화와 시스템 전환 지향</a:t>
                </a:r>
              </a:p>
            </p:txBody>
          </p: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C5D92352-8C07-B01D-102A-D85FB88C09B4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32" name="원호 31">
                  <a:extLst>
                    <a:ext uri="{FF2B5EF4-FFF2-40B4-BE49-F238E27FC236}">
                      <a16:creationId xmlns:a16="http://schemas.microsoft.com/office/drawing/2014/main" id="{F400C6EA-DE0D-F02F-D126-2853AF9321F0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3" name="자유형: 도형 32">
                  <a:extLst>
                    <a:ext uri="{FF2B5EF4-FFF2-40B4-BE49-F238E27FC236}">
                      <a16:creationId xmlns:a16="http://schemas.microsoft.com/office/drawing/2014/main" id="{32CB54BF-44D0-74FC-3F6B-0EA1B2D51498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876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046C6-09C7-F1EE-ADA1-C5056E90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44A2D1-806F-E20F-FA8D-B4A6B8AA46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421220-75EF-936B-EACF-C4D49F934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AB61C6-9F88-B8A6-1C70-0C2D6713FBA8}"/>
              </a:ext>
            </a:extLst>
          </p:cNvPr>
          <p:cNvSpPr txBox="1"/>
          <p:nvPr/>
        </p:nvSpPr>
        <p:spPr>
          <a:xfrm>
            <a:off x="2622615" y="2529890"/>
            <a:ext cx="694677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디자인의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44A3E45-2A2A-D3DE-6E27-E59932A8B340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D0D4BE1-E4A0-8798-C207-CB7480FBB4A1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196FFEDB-2CB9-9DE2-56BE-B68E2E5C7594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C79CCA4-E10E-9ADE-01B9-15E60B13C567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3C67040-2669-46C5-FA15-3EBA8BC09EDA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B0AB4739-ED59-2DB6-4767-14C832E89CD6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0A5F93-1ECE-219E-BDF9-C950BF5853C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3F1EB3-1531-9E3B-37F1-1A6B6505846B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54A50152-14A4-1CCC-12B2-039D29C84492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D45A9AC-6B12-C17F-9475-CF5AF376C33F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4284330-27C6-7C76-B97F-14E7F365BB90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1F87D26-E396-6121-680F-27EF8D7E8B12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F7A2DF56-EDE7-74DD-2360-B4A8D3ED8F8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DA5971B-DAFA-D907-2BB9-8F84BBEA4646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43B43D6-2679-26BC-C1CB-E781FEBC9DCF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E1485E1-F70A-8457-9879-E7AFAC17862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641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FF70-61E6-C104-6748-FE49FCC18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526601E-0754-0E0A-72DF-BEFBD00B6F04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F378D-8C61-ADC7-6A7E-919D5CBD3E29}"/>
              </a:ext>
            </a:extLst>
          </p:cNvPr>
          <p:cNvSpPr txBox="1"/>
          <p:nvPr/>
        </p:nvSpPr>
        <p:spPr>
          <a:xfrm flipH="1">
            <a:off x="3312252" y="5697938"/>
            <a:ext cx="558236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단계 프로세스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F166C89-4D4F-6E30-ECC3-9B522DD0A50B}"/>
              </a:ext>
            </a:extLst>
          </p:cNvPr>
          <p:cNvGrpSpPr/>
          <p:nvPr/>
        </p:nvGrpSpPr>
        <p:grpSpPr>
          <a:xfrm>
            <a:off x="7928245" y="2257946"/>
            <a:ext cx="3922084" cy="863570"/>
            <a:chOff x="3965516" y="2790917"/>
            <a:chExt cx="3922084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B6B409-492F-DE1F-8677-B2205B084333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순서대로 진행되는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선형적 과정은 아니다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07BDCC9-FF34-82AF-B7F7-A76AA066AE9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3F3F4B44-404D-CF1E-BA3C-DD9A277F315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DFCD6EA8-F0BE-F6C9-0E7B-0F15246F90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6A2B8ED-D11D-CF5A-A240-1515BCA43FAD}"/>
              </a:ext>
            </a:extLst>
          </p:cNvPr>
          <p:cNvGrpSpPr/>
          <p:nvPr/>
        </p:nvGrpSpPr>
        <p:grpSpPr>
          <a:xfrm>
            <a:off x="7928245" y="3200055"/>
            <a:ext cx="3922084" cy="463460"/>
            <a:chOff x="3965516" y="2790917"/>
            <a:chExt cx="3922084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EF2611-D17C-4829-742B-D69DCB164F3A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유연한 프레임워크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4DD56E2-83E5-19F7-B30E-639988D781B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534FEE7-13EA-F6C0-3EA6-2980F2C4CDC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8BCE1251-D585-547C-DC64-7AA8F51075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68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4F061-97B1-FD90-3849-51A319A0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5AED1D5-5308-DBE1-0AE1-07166E0B14F4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7E063A1-3E2E-6D72-F401-20F35BBF3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DB55E-4C34-7D34-77A2-BE27AD25F875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8CC8D2C-23BF-1CFC-DD7E-ED62EC2528FD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E0C29C-B0A5-7DD2-F8B6-113D8E97E468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프레이밍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27EB97DB-B9B9-EE2F-F18F-74456BEE539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A2070AD8-BB52-D593-C078-D775C215F158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F548DB-3ECC-FCC7-B64A-A8EDD3B7EDF3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문제를 어떤 관점에서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경계를 가지고 바라볼 것인가를 정하는 단계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6E4853E-6DDF-428B-8979-D686139581C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E40D6AC5-1558-8009-4C1D-B5DC7BF668E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0E08A114-03FB-572D-F3B9-2194EC1FCAE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95E39F3E-BD4E-8041-6237-986B8F9A6F2E}"/>
              </a:ext>
            </a:extLst>
          </p:cNvPr>
          <p:cNvGrpSpPr/>
          <p:nvPr/>
        </p:nvGrpSpPr>
        <p:grpSpPr>
          <a:xfrm>
            <a:off x="1896059" y="3790849"/>
            <a:ext cx="6180788" cy="1205184"/>
            <a:chOff x="1896059" y="4052273"/>
            <a:chExt cx="6180788" cy="1205184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D6F95BAB-8268-EE1F-DF44-FFC0F1854643}"/>
                </a:ext>
              </a:extLst>
            </p:cNvPr>
            <p:cNvGrpSpPr/>
            <p:nvPr/>
          </p:nvGrpSpPr>
          <p:grpSpPr>
            <a:xfrm>
              <a:off x="1896059" y="4432652"/>
              <a:ext cx="6180788" cy="824805"/>
              <a:chOff x="5623635" y="3797485"/>
              <a:chExt cx="6180788" cy="824805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7723E302-7C8C-E578-1FE9-E5B06B4D0EBA}"/>
                  </a:ext>
                </a:extLst>
              </p:cNvPr>
              <p:cNvSpPr/>
              <p:nvPr/>
            </p:nvSpPr>
            <p:spPr>
              <a:xfrm>
                <a:off x="5895110" y="4012997"/>
                <a:ext cx="1872384" cy="609293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4741BE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ko-KR" altLang="en-US" sz="2000" b="0" i="0" u="none" strike="noStrike" kern="1200" cap="none" spc="-8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스퀘어 네오 Bold" panose="00000800000000000000" pitchFamily="2" charset="-127"/>
                    <a:ea typeface="나눔스퀘어 네오 Bold" panose="00000800000000000000" pitchFamily="2" charset="-127"/>
                    <a:cs typeface="+mn-cs"/>
                  </a:rPr>
                  <a:t>경제적 관점</a:t>
                </a:r>
                <a:endParaRPr lang="ko-KR" altLang="en-US" dirty="0"/>
              </a:p>
            </p:txBody>
          </p:sp>
          <p:pic>
            <p:nvPicPr>
              <p:cNvPr id="29" name="그림 28" descr="스크린샷, 만화 영화, 그래픽, 그래픽 디자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BD2436A-F28B-3082-927A-E7B870A72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23635" y="3797485"/>
                <a:ext cx="614408" cy="520158"/>
              </a:xfrm>
              <a:prstGeom prst="rect">
                <a:avLst/>
              </a:prstGeom>
            </p:spPr>
          </p:pic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8AB0CDB6-ACC2-B518-680D-6C72A94FD487}"/>
                  </a:ext>
                </a:extLst>
              </p:cNvPr>
              <p:cNvSpPr/>
              <p:nvPr/>
            </p:nvSpPr>
            <p:spPr>
              <a:xfrm>
                <a:off x="7889514" y="4012997"/>
                <a:ext cx="1872384" cy="609293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4741BE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ko-KR" altLang="en-US" sz="2000" b="0" i="0" u="none" strike="noStrike" kern="1200" cap="none" spc="-8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스퀘어 네오 Bold" panose="00000800000000000000" pitchFamily="2" charset="-127"/>
                    <a:ea typeface="나눔스퀘어 네오 Bold" panose="00000800000000000000" pitchFamily="2" charset="-127"/>
                    <a:cs typeface="+mn-cs"/>
                  </a:rPr>
                  <a:t>교육적 관점</a:t>
                </a:r>
                <a:endParaRPr lang="ko-KR" altLang="en-US" dirty="0"/>
              </a:p>
            </p:txBody>
          </p:sp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477DBF0-C5DF-9006-50D8-4CC133B40612}"/>
                  </a:ext>
                </a:extLst>
              </p:cNvPr>
              <p:cNvSpPr/>
              <p:nvPr/>
            </p:nvSpPr>
            <p:spPr>
              <a:xfrm>
                <a:off x="9932039" y="4012997"/>
                <a:ext cx="1872384" cy="609293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4741BE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ko-KR" altLang="en-US" sz="2000" b="0" i="0" u="none" strike="noStrike" kern="1200" cap="none" spc="-8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스퀘어 네오 Bold" panose="00000800000000000000" pitchFamily="2" charset="-127"/>
                    <a:ea typeface="나눔스퀘어 네오 Bold" panose="00000800000000000000" pitchFamily="2" charset="-127"/>
                    <a:cs typeface="+mn-cs"/>
                  </a:rPr>
                  <a:t>형평성 관점</a:t>
                </a:r>
                <a:endParaRPr lang="ko-KR" altLang="en-US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BF0A8E-9FF0-6254-90DB-3350E94FDAD6}"/>
                </a:ext>
              </a:extLst>
            </p:cNvPr>
            <p:cNvSpPr txBox="1"/>
            <p:nvPr/>
          </p:nvSpPr>
          <p:spPr>
            <a:xfrm>
              <a:off x="2288469" y="4052273"/>
              <a:ext cx="5628966" cy="5376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청년 실업 문제</a:t>
              </a:r>
              <a:endParaRPr lang="en-US" altLang="ko-KR" sz="2400" spc="-8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9B12F04-BE0B-3B7C-8551-09358F6C4817}"/>
              </a:ext>
            </a:extLst>
          </p:cNvPr>
          <p:cNvSpPr txBox="1"/>
          <p:nvPr/>
        </p:nvSpPr>
        <p:spPr>
          <a:xfrm flipH="1">
            <a:off x="1829242" y="5211545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프레이밍에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따라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주목하는 요소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및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해결 방향 변화</a:t>
            </a:r>
          </a:p>
        </p:txBody>
      </p:sp>
    </p:spTree>
    <p:extLst>
      <p:ext uri="{BB962C8B-B14F-4D97-AF65-F5344CB8AC3E}">
        <p14:creationId xmlns:p14="http://schemas.microsoft.com/office/powerpoint/2010/main" val="11733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71A09-549F-E490-5944-B1C6952E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6963FA8-0F09-A226-00B2-8AE41C207C35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6E7AEC-75C2-D93A-534C-347054B3A2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35C1ED-AE5E-3EBF-F537-A6B85C13A030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3280584-7A11-A7AD-3888-D4B617915047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49E427-5F56-E2F2-5992-A7CD8CFA9CA5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경청과 관찰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160E7F27-B709-5E91-C3D4-F5E1C9C85A7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D2FA910-8128-89DA-C4A8-AF15A7EC47FC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BFD375-D789-1D68-FF36-5E0EBA545D81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안에 존재하는 다양한 이해관계자들의 목소리를 듣는 단계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CC6D6F8-80CD-4266-56D4-C00E2214C86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8BF914EC-2E15-17F9-DA63-DA360E2C9EB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E486C20B-9C0E-C47E-7AC2-A31C8D13355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CD9A66E-DF2B-00B4-88A2-A730B7FCF849}"/>
              </a:ext>
            </a:extLst>
          </p:cNvPr>
          <p:cNvGrpSpPr/>
          <p:nvPr/>
        </p:nvGrpSpPr>
        <p:grpSpPr>
          <a:xfrm>
            <a:off x="1650374" y="3928890"/>
            <a:ext cx="7916190" cy="469359"/>
            <a:chOff x="3965516" y="2790917"/>
            <a:chExt cx="7916190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53FBF3-0024-41A2-241A-1AF1DA8DE611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 인터뷰가 아닌 처한 상황을 깊이 이해하려고 노력 </a:t>
              </a:r>
              <a:r>
                <a:rPr lang="ko-KR" altLang="en-US" sz="2000" b="1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必</a:t>
              </a:r>
              <a:endParaRPr lang="ko-KR" altLang="en-US" sz="2000" b="1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367FB28-C8DE-CFF5-0140-5FDC0B64637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FF33E4BA-F9FF-8BB5-69B1-7632EDCFCE9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DF55E3F-22EF-D6D2-2397-EBE5E17268D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F0B3F75-2D4A-D095-7A3A-BE989B2B0FB6}"/>
              </a:ext>
            </a:extLst>
          </p:cNvPr>
          <p:cNvGrpSpPr/>
          <p:nvPr/>
        </p:nvGrpSpPr>
        <p:grpSpPr>
          <a:xfrm>
            <a:off x="1650374" y="4573126"/>
            <a:ext cx="7916190" cy="469359"/>
            <a:chOff x="3965516" y="2790917"/>
            <a:chExt cx="7916190" cy="469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77ABD6-5B73-59F7-B000-A56390666774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미래에 있을 이해관계자의 입장까지도 고려</a:t>
              </a:r>
              <a:endParaRPr lang="ko-KR" altLang="en-US" sz="2000" b="1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B8DD553-12C6-A428-2DA5-D9F90D690D5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74E4343-AA9A-8F79-EC6F-EC05AD4CB30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9B5B1811-8B77-9DF8-9D24-5EDC152E670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34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3C61E-6DDB-2250-64DE-966911189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A94B3A1-083B-A804-2F94-52BA582D6BB7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EF94BB-BB09-8B36-04D8-8A3324AA33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B64C9D-5691-61C9-28F2-2A05A089D765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A454E43-1B35-5CC3-EABB-FDCBFE6A6322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C148FC-A6D1-C54E-C977-A62F4D0A0378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이해와 시각화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677D14D-CC52-C58D-AD37-1037C19D597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AADC674-D703-2FE7-CA89-EAA5364242B8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DAB5BC-9247-B0A6-5FEC-BB29B16504A3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복잡하게 얽혀 있는 관계들을 눈에 보이는 형태로 만드는 작업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C3F81FFE-B18A-7022-501C-CE1AEA7AEB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66A1E166-4BC1-3F7F-455F-79663096FFF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D63F7DEA-B563-F4B4-0D37-054BF776185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339EE98-B430-9065-8194-208D9C052E16}"/>
              </a:ext>
            </a:extLst>
          </p:cNvPr>
          <p:cNvGrpSpPr/>
          <p:nvPr/>
        </p:nvGrpSpPr>
        <p:grpSpPr>
          <a:xfrm>
            <a:off x="1650374" y="3928890"/>
            <a:ext cx="7916190" cy="469359"/>
            <a:chOff x="3965516" y="2790917"/>
            <a:chExt cx="7916190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CD8180-5017-942C-F61C-9EE130D1D93D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다양한 시각화 도구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활용해서 보이지 않던 연결고리 발견 </a:t>
              </a:r>
              <a:endParaRPr lang="ko-KR" altLang="en-US" sz="2000" b="1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CB433BBD-D141-EBD4-5F19-BDDF5F1AFFF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567AC8A4-51F8-8065-B456-D35322F72B1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EC4B769-5CA0-1525-E429-0C8C15D76D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871DF7B-AF5B-0AB6-C4A4-69E4295E1BD6}"/>
              </a:ext>
            </a:extLst>
          </p:cNvPr>
          <p:cNvGrpSpPr/>
          <p:nvPr/>
        </p:nvGrpSpPr>
        <p:grpSpPr>
          <a:xfrm>
            <a:off x="2083756" y="4546069"/>
            <a:ext cx="4419244" cy="1092815"/>
            <a:chOff x="2083756" y="4546069"/>
            <a:chExt cx="4419244" cy="1092815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C500852-D7EA-1076-C514-9AAD8E299EDA}"/>
                </a:ext>
              </a:extLst>
            </p:cNvPr>
            <p:cNvSpPr/>
            <p:nvPr/>
          </p:nvSpPr>
          <p:spPr>
            <a:xfrm>
              <a:off x="2083756" y="4546069"/>
              <a:ext cx="2099628" cy="46936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ko-KR" altLang="en-US" b="0" i="0" u="none" strike="noStrike" kern="1200" cap="none" spc="-8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엑턴트</a:t>
              </a:r>
              <a:r>
                <a:rPr kumimoji="0" lang="ko-KR" altLang="en-US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지도</a:t>
              </a:r>
              <a:endParaRPr lang="ko-KR" altLang="en-US" sz="1600" dirty="0"/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E600D82-9F96-3876-555D-EA4E8A5BF3AC}"/>
                </a:ext>
              </a:extLst>
            </p:cNvPr>
            <p:cNvSpPr/>
            <p:nvPr/>
          </p:nvSpPr>
          <p:spPr>
            <a:xfrm>
              <a:off x="4403372" y="4546069"/>
              <a:ext cx="2099628" cy="46936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ko-KR" altLang="en-US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사회생태계 지도</a:t>
              </a:r>
              <a:endParaRPr lang="ko-KR" altLang="en-US" sz="1600" dirty="0"/>
            </a:p>
          </p:txBody>
        </p:sp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1BAF987B-AE7F-F94B-955D-852F9B3490C9}"/>
                </a:ext>
              </a:extLst>
            </p:cNvPr>
            <p:cNvSpPr/>
            <p:nvPr/>
          </p:nvSpPr>
          <p:spPr>
            <a:xfrm>
              <a:off x="2083756" y="5169524"/>
              <a:ext cx="2099628" cy="46936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ko-KR" altLang="en-US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리치 </a:t>
              </a:r>
              <a:r>
                <a:rPr kumimoji="0" lang="ko-KR" altLang="en-US" b="0" i="0" u="none" strike="noStrike" kern="1200" cap="none" spc="-8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콘텍스트</a:t>
              </a:r>
              <a:endParaRPr lang="ko-KR" altLang="en-US" sz="1600" dirty="0"/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273DAB2D-C971-4C35-A1AA-5B746A99EF2C}"/>
                </a:ext>
              </a:extLst>
            </p:cNvPr>
            <p:cNvSpPr/>
            <p:nvPr/>
          </p:nvSpPr>
          <p:spPr>
            <a:xfrm>
              <a:off x="4403371" y="5169524"/>
              <a:ext cx="2099629" cy="469360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ko-KR" altLang="en-US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스토리 순환지도 등</a:t>
              </a:r>
              <a:endParaRPr lang="ko-KR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318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D66-7934-89EE-CD69-A83045D1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E9A3339-2F76-F7F9-CC44-4E04CF3055C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79415310-11BF-0216-E99F-44536533F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A4BA8899-2968-B48B-DFBC-4E873AE4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141DA88-8563-2CEC-78BE-63D1F39DC0A8}"/>
              </a:ext>
            </a:extLst>
          </p:cNvPr>
          <p:cNvSpPr txBox="1"/>
          <p:nvPr/>
        </p:nvSpPr>
        <p:spPr>
          <a:xfrm flipH="1">
            <a:off x="2164841" y="4639436"/>
            <a:ext cx="569068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구체적인 방법론 파악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8E33661-2CF4-D120-F582-83AEE7776700}"/>
              </a:ext>
            </a:extLst>
          </p:cNvPr>
          <p:cNvGrpSpPr/>
          <p:nvPr/>
        </p:nvGrpSpPr>
        <p:grpSpPr>
          <a:xfrm>
            <a:off x="2164438" y="1830588"/>
            <a:ext cx="2220377" cy="2220376"/>
            <a:chOff x="4600074" y="3663607"/>
            <a:chExt cx="2308380" cy="2308380"/>
          </a:xfrm>
        </p:grpSpPr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2FBAB76-403E-C3B0-6999-51F0EC0BF13C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872B04-4564-B013-6CAC-BCEFFB72234D}"/>
                </a:ext>
              </a:extLst>
            </p:cNvPr>
            <p:cNvSpPr txBox="1"/>
            <p:nvPr/>
          </p:nvSpPr>
          <p:spPr>
            <a:xfrm>
              <a:off x="4910005" y="3943666"/>
              <a:ext cx="1688536" cy="1748264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발산적으로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도출한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아이디어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9A0B0C2-5D93-A6BF-8E6A-20516C72EE60}"/>
              </a:ext>
            </a:extLst>
          </p:cNvPr>
          <p:cNvGrpSpPr/>
          <p:nvPr/>
        </p:nvGrpSpPr>
        <p:grpSpPr>
          <a:xfrm>
            <a:off x="5472961" y="1830588"/>
            <a:ext cx="2220378" cy="2220376"/>
            <a:chOff x="4600074" y="3663607"/>
            <a:chExt cx="2308380" cy="2308380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CDBB5283-B1E1-5635-B8B1-730615C302AF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5682FA-2E90-FC69-7929-E08D185E2544}"/>
                </a:ext>
              </a:extLst>
            </p:cNvPr>
            <p:cNvSpPr txBox="1"/>
            <p:nvPr/>
          </p:nvSpPr>
          <p:spPr>
            <a:xfrm>
              <a:off x="4709017" y="4505223"/>
              <a:ext cx="2090503" cy="62515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시스템적 관점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36" name="화살표: 아래쪽 35">
            <a:extLst>
              <a:ext uri="{FF2B5EF4-FFF2-40B4-BE49-F238E27FC236}">
                <a16:creationId xmlns:a16="http://schemas.microsoft.com/office/drawing/2014/main" id="{E33CE10A-D82F-F353-6284-7C56037EE2A9}"/>
              </a:ext>
            </a:extLst>
          </p:cNvPr>
          <p:cNvSpPr/>
          <p:nvPr/>
        </p:nvSpPr>
        <p:spPr>
          <a:xfrm rot="16200000">
            <a:off x="4640233" y="2599256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</p:spTree>
    <p:extLst>
      <p:ext uri="{BB962C8B-B14F-4D97-AF65-F5344CB8AC3E}">
        <p14:creationId xmlns:p14="http://schemas.microsoft.com/office/powerpoint/2010/main" val="331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7B924-E225-8C9A-9734-51C7CABF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6CA5D15-6B61-D44A-04AB-29AA5B0A2887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4CD7BE-DE32-D650-0B75-462C1F382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B479C-5E12-BE7A-BA51-21F553A2C642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60D5ACB-FB45-3A98-2764-BE0EC4A5227D}"/>
              </a:ext>
            </a:extLst>
          </p:cNvPr>
          <p:cNvGrpSpPr/>
          <p:nvPr/>
        </p:nvGrpSpPr>
        <p:grpSpPr>
          <a:xfrm>
            <a:off x="1287594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40A6C6-5114-7838-2A1E-38C441F5B881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미래 구상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3C495CD-9321-99D9-4601-8C1CE28CD84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AB87A90-E8DC-A7E3-3EDC-AB8A805702A2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A2CF61-6134-031E-64B7-36771DBE83B8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바람직한 미래의 모습을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구체적으로 그려보는 단계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3FC1824-A980-0D8A-C2F7-C81D0DB92D2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1C81A10-139F-6584-2483-E38611E1D6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72B118B4-C240-235F-534C-5F60CCD8871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8357C69-184E-C007-EF87-B3211FEA0D86}"/>
              </a:ext>
            </a:extLst>
          </p:cNvPr>
          <p:cNvSpPr txBox="1"/>
          <p:nvPr/>
        </p:nvSpPr>
        <p:spPr>
          <a:xfrm>
            <a:off x="1967079" y="3821395"/>
            <a:ext cx="6040847" cy="86177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시스템이 건강하게 작동하는 모습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다양한 이해관계자들이 조화롭게 공존하는 모습 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91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ED17A-2A47-7E94-720F-D49984AF6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D0F997B-D9CA-1D97-B118-E5AB6B1F9BA4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8348E6-CCB6-9782-9394-0244782E7A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D176E-994A-4642-0AE0-40F177E7DEEE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185A7605-5B08-FB16-5F46-D30712048D0E}"/>
              </a:ext>
            </a:extLst>
          </p:cNvPr>
          <p:cNvGrpSpPr/>
          <p:nvPr/>
        </p:nvGrpSpPr>
        <p:grpSpPr>
          <a:xfrm>
            <a:off x="4273248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CA002F-1C2E-2D6C-5CD9-A6C2B21AA8D5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가능성 탐색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A62DAFFE-6CE6-DC94-7E0E-5B404C90D06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C7B0039-22AF-AEB2-CAA4-59C1C3BF9C7E}"/>
              </a:ext>
            </a:extLst>
          </p:cNvPr>
          <p:cNvGrpSpPr/>
          <p:nvPr/>
        </p:nvGrpSpPr>
        <p:grpSpPr>
          <a:xfrm>
            <a:off x="4636028" y="3235346"/>
            <a:ext cx="7229215" cy="469359"/>
            <a:chOff x="3965516" y="2790917"/>
            <a:chExt cx="7229215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9E2A96-8EF4-D957-CCBE-8362C67A37C5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 상태에서 바람직한 미래로 가기 위한 경로 및 시나리오 탐색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82CDA74-5CF2-E5E8-0C28-BA333F723D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1E272B98-2245-E7CB-2FBD-B2F0B08636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0EA47EFD-306B-918B-B305-2304B44675B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59C6836-0B60-4287-E493-CE09F7FC866E}"/>
              </a:ext>
            </a:extLst>
          </p:cNvPr>
          <p:cNvSpPr txBox="1"/>
          <p:nvPr/>
        </p:nvSpPr>
        <p:spPr>
          <a:xfrm>
            <a:off x="5022006" y="3821395"/>
            <a:ext cx="6040847" cy="86177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레버리지 포인트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효과적인 개입 단계 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EDE094-30F6-708D-912C-F2A4A97EBFFF}"/>
              </a:ext>
            </a:extLst>
          </p:cNvPr>
          <p:cNvSpPr txBox="1"/>
          <p:nvPr/>
        </p:nvSpPr>
        <p:spPr>
          <a:xfrm flipH="1">
            <a:off x="4715460" y="4917622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하나의 해결책이 아닌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다양한 가능성을 두고 탐색 </a:t>
            </a:r>
          </a:p>
        </p:txBody>
      </p:sp>
    </p:spTree>
    <p:extLst>
      <p:ext uri="{BB962C8B-B14F-4D97-AF65-F5344CB8AC3E}">
        <p14:creationId xmlns:p14="http://schemas.microsoft.com/office/powerpoint/2010/main" val="42619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95B59-17AA-6307-7437-0A61E139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26735B6-FCEE-E410-092B-5787265B921D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9456A2-4B84-C823-8868-EBFA0ABF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57668-F868-8C28-8474-72C01B1D7C87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2F0E89B-18BD-F2FA-74FA-F526D482F0D6}"/>
              </a:ext>
            </a:extLst>
          </p:cNvPr>
          <p:cNvGrpSpPr/>
          <p:nvPr/>
        </p:nvGrpSpPr>
        <p:grpSpPr>
          <a:xfrm>
            <a:off x="4273248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326ACF-44DB-8031-5175-A503F63A81CD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변화 계획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B11E8B02-60AC-1B90-FFD2-848BE8290B1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6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2200EFA-7846-7E77-B5D6-EB8F90BB5C20}"/>
              </a:ext>
            </a:extLst>
          </p:cNvPr>
          <p:cNvGrpSpPr/>
          <p:nvPr/>
        </p:nvGrpSpPr>
        <p:grpSpPr>
          <a:xfrm>
            <a:off x="4636028" y="3235346"/>
            <a:ext cx="7229215" cy="469359"/>
            <a:chOff x="3965516" y="2790917"/>
            <a:chExt cx="7229215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F9AA83-CB38-59A5-8D12-F99DDDD59FE3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추상적인 아이디어를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구체적인 실행 전략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전환하는 단계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3365EA1-626A-1388-91B1-E2D71AFF950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6CB42B30-0067-B721-236B-92010728FB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5A0E6987-044B-47EE-853E-310C36D6BE8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9F84DD-B57D-1BAB-5A26-1EFB7769B83A}"/>
              </a:ext>
            </a:extLst>
          </p:cNvPr>
          <p:cNvGrpSpPr/>
          <p:nvPr/>
        </p:nvGrpSpPr>
        <p:grpSpPr>
          <a:xfrm>
            <a:off x="4636028" y="3928890"/>
            <a:ext cx="7229215" cy="469359"/>
            <a:chOff x="3965516" y="2790917"/>
            <a:chExt cx="7229215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2F6896-9462-A84B-1439-782FA17B61EF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자원을 가지고 실행할 것인지 계획</a:t>
              </a:r>
              <a:endParaRPr lang="ko-KR" altLang="en-US" sz="2000" b="1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343F3FD-B40C-157C-F10E-D3147628BE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9556FA70-DACD-3CD8-F886-340CF057446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2CC40E4-D45C-3C15-5B48-369A534B2C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20A9181-3325-CCE0-EDCC-A3D55C76CFDF}"/>
              </a:ext>
            </a:extLst>
          </p:cNvPr>
          <p:cNvGrpSpPr/>
          <p:nvPr/>
        </p:nvGrpSpPr>
        <p:grpSpPr>
          <a:xfrm>
            <a:off x="4636028" y="4642400"/>
            <a:ext cx="7229215" cy="469359"/>
            <a:chOff x="3965516" y="2790917"/>
            <a:chExt cx="7229215" cy="469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8D25B7-2A05-E64F-1383-5D741F59C47A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예상되는 저항 또는 장애물에 대한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대응 방안 마련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6D6EF42-276C-950F-E438-C948A155608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8684053-EE15-B329-744F-983E4EBEF6C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25FB4DB8-FD94-1523-8F20-0E5CB3BF6D0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79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9E48-A17D-92FA-4BDA-549D0A32C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8F6BDC9-67D2-48F1-9C14-299FB34EA96D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CCF353-73BC-8CCE-74EB-5CB7338849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F6874-4D23-1C5F-BE87-B8F47406DB88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44C5AFA-9C87-56D1-3476-96102C36CFE7}"/>
              </a:ext>
            </a:extLst>
          </p:cNvPr>
          <p:cNvGrpSpPr/>
          <p:nvPr/>
        </p:nvGrpSpPr>
        <p:grpSpPr>
          <a:xfrm>
            <a:off x="4273248" y="2352132"/>
            <a:ext cx="6912509" cy="571286"/>
            <a:chOff x="1013127" y="1841927"/>
            <a:chExt cx="6912509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B4203C-9B3D-9051-D7E9-599C6F95B324}"/>
                </a:ext>
              </a:extLst>
            </p:cNvPr>
            <p:cNvSpPr txBox="1"/>
            <p:nvPr/>
          </p:nvSpPr>
          <p:spPr>
            <a:xfrm>
              <a:off x="1013127" y="1841927"/>
              <a:ext cx="691250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전환 촉진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A415A0C3-E061-EDF5-F1FD-3CB2C394741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7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65FB95B-734F-7FB7-4237-A130E6DDFE10}"/>
              </a:ext>
            </a:extLst>
          </p:cNvPr>
          <p:cNvGrpSpPr/>
          <p:nvPr/>
        </p:nvGrpSpPr>
        <p:grpSpPr>
          <a:xfrm>
            <a:off x="4636028" y="3235346"/>
            <a:ext cx="7229215" cy="469359"/>
            <a:chOff x="3965516" y="2790917"/>
            <a:chExt cx="7229215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060A9-BF15-8DE7-1B97-8380D05EAF60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실제로 시스템에 개입하여 변화를 이끌어내는 단계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3EA5538-E8F4-C9F4-19F7-C802F4168A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E26B251-93D2-0997-7DFE-301016D1E0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AF5FC7DC-1863-C3AA-6E8B-4A9991E40E6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5662F74-A849-DFE6-8E34-70CC75B43A84}"/>
              </a:ext>
            </a:extLst>
          </p:cNvPr>
          <p:cNvGrpSpPr/>
          <p:nvPr/>
        </p:nvGrpSpPr>
        <p:grpSpPr>
          <a:xfrm>
            <a:off x="4636028" y="3928890"/>
            <a:ext cx="7229215" cy="469359"/>
            <a:chOff x="3965516" y="2790917"/>
            <a:chExt cx="7229215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A607C5-4B2F-660D-0730-A4DD16DF8E5E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지속적으로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모니터링 및 조정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하여 시스템 변화 케어</a:t>
              </a:r>
              <a:endParaRPr lang="ko-KR" altLang="en-US" sz="2000" b="1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52CD90D-1A37-223B-A96C-2AEAC7E0032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6BF3A469-42F2-D965-FBDC-0449CC996A6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26F3F38-2B78-86BC-AB7F-9F057A8F6FD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9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AE829-A05B-AA78-6255-FE488C26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50FE197-C5CB-3ECF-C4A2-91259EC77307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BB01AB-E7AB-28F6-EFC5-2C5BD57A0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C09BB-ED1C-5D18-8753-D6131BFDA6C6}"/>
              </a:ext>
            </a:extLst>
          </p:cNvPr>
          <p:cNvSpPr txBox="1"/>
          <p:nvPr/>
        </p:nvSpPr>
        <p:spPr>
          <a:xfrm>
            <a:off x="1134095" y="1593928"/>
            <a:ext cx="40780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프로세스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0FACC07-3103-6392-09BE-3B75C808A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64" y="0"/>
            <a:ext cx="10287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ADEA7E-9CAF-594B-D8DC-F9981D18423D}"/>
              </a:ext>
            </a:extLst>
          </p:cNvPr>
          <p:cNvSpPr txBox="1"/>
          <p:nvPr/>
        </p:nvSpPr>
        <p:spPr>
          <a:xfrm>
            <a:off x="5834889" y="2040204"/>
            <a:ext cx="4082842" cy="18922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왜 이렇게</a:t>
            </a:r>
            <a:br>
              <a:rPr lang="en-US" altLang="ko-KR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3600" b="1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복잡한 과정</a:t>
            </a:r>
            <a:r>
              <a:rPr lang="ko-KR" altLang="en-US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이</a:t>
            </a:r>
            <a:br>
              <a:rPr lang="en-US" altLang="ko-KR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필요한 걸까</a:t>
            </a:r>
            <a:r>
              <a:rPr lang="en-US" altLang="ko-KR" sz="28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?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D2195EC-4BC8-1893-328C-860E7B76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9"/>
          <a:stretch>
            <a:fillRect/>
          </a:stretch>
        </p:blipFill>
        <p:spPr>
          <a:xfrm>
            <a:off x="0" y="0"/>
            <a:ext cx="2001982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79B77F-5152-FDC2-1A83-AE62E1B65A2A}"/>
              </a:ext>
            </a:extLst>
          </p:cNvPr>
          <p:cNvSpPr txBox="1"/>
          <p:nvPr/>
        </p:nvSpPr>
        <p:spPr>
          <a:xfrm flipH="1">
            <a:off x="448545" y="5401371"/>
            <a:ext cx="681816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사회문제가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의 특성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가지고 있기 때문이다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!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6C03578-0544-1416-F48E-A7AFE1940C25}"/>
              </a:ext>
            </a:extLst>
          </p:cNvPr>
          <p:cNvGrpSpPr/>
          <p:nvPr/>
        </p:nvGrpSpPr>
        <p:grpSpPr>
          <a:xfrm>
            <a:off x="676573" y="2398608"/>
            <a:ext cx="4958255" cy="3002763"/>
            <a:chOff x="676573" y="2398608"/>
            <a:chExt cx="4958255" cy="3002763"/>
          </a:xfrm>
        </p:grpSpPr>
        <p:sp>
          <p:nvSpPr>
            <p:cNvPr id="18" name="화살표: 아래쪽 17">
              <a:extLst>
                <a:ext uri="{FF2B5EF4-FFF2-40B4-BE49-F238E27FC236}">
                  <a16:creationId xmlns:a16="http://schemas.microsoft.com/office/drawing/2014/main" id="{BD7BB075-5737-E2B6-9C70-4FD7EABC44C7}"/>
                </a:ext>
              </a:extLst>
            </p:cNvPr>
            <p:cNvSpPr/>
            <p:nvPr/>
          </p:nvSpPr>
          <p:spPr>
            <a:xfrm rot="10800000">
              <a:off x="2944506" y="3509122"/>
              <a:ext cx="477982" cy="1892249"/>
            </a:xfrm>
            <a:prstGeom prst="downArrow">
              <a:avLst/>
            </a:prstGeom>
            <a:solidFill>
              <a:srgbClr val="0518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B03D87-CDB8-3378-9773-5144BF4F5E3B}"/>
                </a:ext>
              </a:extLst>
            </p:cNvPr>
            <p:cNvSpPr txBox="1"/>
            <p:nvPr/>
          </p:nvSpPr>
          <p:spPr>
            <a:xfrm>
              <a:off x="676573" y="2398608"/>
              <a:ext cx="4958255" cy="107414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10000"/>
                </a:lnSpc>
                <a:defRPr/>
              </a:pPr>
              <a:r>
                <a:rPr lang="ko-KR" altLang="en-US" sz="2900" spc="-80" dirty="0" err="1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복잡계</a:t>
              </a: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이론의</a:t>
              </a:r>
              <a:br>
                <a: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다섯 가지 핵심 특성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04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C82AF-15C1-F21F-E91C-6E8667E6C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454AB9A-4ADE-B5CA-A6EF-340782CA44AC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3542EA-24AA-4FB5-6607-B2357D56D5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C99E0-0FB3-10DA-7D84-A721ACD16414}"/>
              </a:ext>
            </a:extLst>
          </p:cNvPr>
          <p:cNvSpPr txBox="1"/>
          <p:nvPr/>
        </p:nvSpPr>
        <p:spPr>
          <a:xfrm>
            <a:off x="1134095" y="1593928"/>
            <a:ext cx="40725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이론의 다섯 가지 핵심 특성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F2216-9766-6D45-5547-89FB6B31E102}"/>
              </a:ext>
            </a:extLst>
          </p:cNvPr>
          <p:cNvGrpSpPr/>
          <p:nvPr/>
        </p:nvGrpSpPr>
        <p:grpSpPr>
          <a:xfrm>
            <a:off x="1287594" y="2352132"/>
            <a:ext cx="4136461" cy="571286"/>
            <a:chOff x="1013127" y="1841927"/>
            <a:chExt cx="4136461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C9555A-AB20-A1E5-7C70-DF0201336447}"/>
                </a:ext>
              </a:extLst>
            </p:cNvPr>
            <p:cNvSpPr txBox="1"/>
            <p:nvPr/>
          </p:nvSpPr>
          <p:spPr>
            <a:xfrm>
              <a:off x="1013127" y="1841927"/>
              <a:ext cx="4136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비선형성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3F7790CB-385C-E2E9-706A-ED643AFAEEF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0DD84344-D709-BB18-F133-120BE3F90469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53FFC2-11F1-7527-19C9-ACBC51AE2126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원인과 결과가 비례하지 않는다는 의미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6D23D5A-40B3-4645-7769-DF512C27C5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A2B35D46-E854-0676-6041-3002B2269FD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E2AA2718-87A7-D398-85F1-144997AB825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EA453948-97AE-B53E-DF4A-AB6FBF2BD8D3}"/>
              </a:ext>
            </a:extLst>
          </p:cNvPr>
          <p:cNvGrpSpPr/>
          <p:nvPr/>
        </p:nvGrpSpPr>
        <p:grpSpPr>
          <a:xfrm>
            <a:off x="1650374" y="3934901"/>
            <a:ext cx="7916190" cy="469359"/>
            <a:chOff x="3965516" y="2790917"/>
            <a:chExt cx="7916190" cy="46935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12B088B-BDB2-8887-D53E-C313D806360A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튀니지의 한 청년의 분신이 아랍의 봄이라는 거대한 변혁을 일으킨 사례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B4320D88-F4F3-F4F5-1488-F21DF360609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6" name="원호 45">
                <a:extLst>
                  <a:ext uri="{FF2B5EF4-FFF2-40B4-BE49-F238E27FC236}">
                    <a16:creationId xmlns:a16="http://schemas.microsoft.com/office/drawing/2014/main" id="{A2119B4C-BB93-2BBE-AE09-92CFCA506BD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047FD322-CA36-1977-2934-76A5F7E0ED0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88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8C00-3DCC-F44C-CCD1-E9D2C37E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F16493F-AC9F-B673-4E43-9EE40386825E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B635F4-C3AB-2850-1E3C-D5BC1B56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89A5C2-5699-3A8E-EB3F-01CA7A95CE5F}"/>
              </a:ext>
            </a:extLst>
          </p:cNvPr>
          <p:cNvSpPr txBox="1"/>
          <p:nvPr/>
        </p:nvSpPr>
        <p:spPr>
          <a:xfrm>
            <a:off x="1134095" y="1593928"/>
            <a:ext cx="40725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이론의 다섯 가지 핵심 특성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89024DC-B9F7-AA36-CD05-AE0BA7EFE856}"/>
              </a:ext>
            </a:extLst>
          </p:cNvPr>
          <p:cNvGrpSpPr/>
          <p:nvPr/>
        </p:nvGrpSpPr>
        <p:grpSpPr>
          <a:xfrm>
            <a:off x="1287594" y="2352132"/>
            <a:ext cx="4136461" cy="571286"/>
            <a:chOff x="1013127" y="1841927"/>
            <a:chExt cx="4136461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94077-968E-3C23-905D-1B613FA2BADD}"/>
                </a:ext>
              </a:extLst>
            </p:cNvPr>
            <p:cNvSpPr txBox="1"/>
            <p:nvPr/>
          </p:nvSpPr>
          <p:spPr>
            <a:xfrm>
              <a:off x="1013127" y="1841927"/>
              <a:ext cx="4136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창발성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2360F650-FFF4-CD87-652B-FAB69B80AC3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E21FE95-7910-270D-884E-1E7713BEF34E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7641B3-F046-8415-C0F6-02CAB0CE5A30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개별 요소들의 단순한 합 이상의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무언가가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나타나는 현상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5EC0D36-3BCA-631C-3BE4-577D9BCFD92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B0B37715-AE83-01D0-8E09-3013348825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C7FB3AE6-E982-F4F9-7654-116AA69814A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D0E26F9-28AF-55F5-AA19-57AA29504EB0}"/>
              </a:ext>
            </a:extLst>
          </p:cNvPr>
          <p:cNvGrpSpPr/>
          <p:nvPr/>
        </p:nvGrpSpPr>
        <p:grpSpPr>
          <a:xfrm>
            <a:off x="1650374" y="3934901"/>
            <a:ext cx="7916190" cy="469359"/>
            <a:chOff x="3965516" y="2790917"/>
            <a:chExt cx="7916190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4CA2DE-BAB7-B83F-5ABC-5C0A13CCDEAC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전체 차원에서 예상치 못한 특성 발견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60689EF-0479-B45D-60B0-2CEC52DEEFC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E003E542-BF24-EB6E-939C-6E562EABFD9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4B52320-F0AE-04AC-31F7-E8B00F06BF7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45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600C4-E0A1-7D1E-FFFA-E03E73D53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0E038CE-9891-8674-C10D-1A4482B95C64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632EE5-8274-4F9F-93CF-872EFCCD1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450F538-71F4-C040-EF93-10CB1B346428}"/>
              </a:ext>
            </a:extLst>
          </p:cNvPr>
          <p:cNvGrpSpPr/>
          <p:nvPr/>
        </p:nvGrpSpPr>
        <p:grpSpPr>
          <a:xfrm>
            <a:off x="1287594" y="2352132"/>
            <a:ext cx="4136461" cy="571286"/>
            <a:chOff x="1013127" y="1841927"/>
            <a:chExt cx="4136461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7181F6-3DD3-90DA-BB12-CF60DCE205D6}"/>
                </a:ext>
              </a:extLst>
            </p:cNvPr>
            <p:cNvSpPr txBox="1"/>
            <p:nvPr/>
          </p:nvSpPr>
          <p:spPr>
            <a:xfrm>
              <a:off x="1013127" y="1841927"/>
              <a:ext cx="4136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비선형성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256CE4C3-E665-3243-1A15-58CA5E92EC3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FD72EAB-D853-B97F-5A9F-C5CC40FFBCB1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336A65-A309-6C11-3AB7-A831E553730F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능동적으로 적응하고 진화하는 시스템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2D898909-DCF2-3BBA-8BC8-7C4E50D1A6F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CBED153F-8F4F-8C1F-7DBD-49BA3E35CCF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FFA65A0E-6B9F-3BBC-7522-2A3B303FD7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094DDDF-A11A-AE01-3C07-F4BAB9E64F9F}"/>
              </a:ext>
            </a:extLst>
          </p:cNvPr>
          <p:cNvSpPr txBox="1"/>
          <p:nvPr/>
        </p:nvSpPr>
        <p:spPr>
          <a:xfrm>
            <a:off x="1134095" y="1593928"/>
            <a:ext cx="40725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이론의 다섯 가지 핵심 특성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B2605DC-3065-6233-B226-32589243153B}"/>
              </a:ext>
            </a:extLst>
          </p:cNvPr>
          <p:cNvGrpSpPr/>
          <p:nvPr/>
        </p:nvGrpSpPr>
        <p:grpSpPr>
          <a:xfrm>
            <a:off x="1650374" y="3934901"/>
            <a:ext cx="7916190" cy="469359"/>
            <a:chOff x="3965516" y="2790917"/>
            <a:chExt cx="7916190" cy="46935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D77638-F567-AB01-94B8-D20A699F2D1E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 시스템도 우리의 개입에 반응하여 스스로 변화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7DE27B5-E7B3-A389-C0D1-59FC98314D3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821FEBDD-B055-97A5-DCBB-3AB042730A3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D875E987-7FF7-EE1C-6B4B-31C863B83A8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43804-EB6C-0A66-BCC9-CB6A5EAA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141BA03-3CEC-5642-03B0-711B72C4E2BA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2FEC06-5D21-4126-6FE8-8BF30555C5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FEA1D7F-F6EF-2062-24B1-3C120FD668C5}"/>
              </a:ext>
            </a:extLst>
          </p:cNvPr>
          <p:cNvGrpSpPr/>
          <p:nvPr/>
        </p:nvGrpSpPr>
        <p:grpSpPr>
          <a:xfrm>
            <a:off x="1287594" y="2352132"/>
            <a:ext cx="4136461" cy="571286"/>
            <a:chOff x="1013127" y="1841927"/>
            <a:chExt cx="4136461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9B87B-C1D6-CE8F-849D-856FA320802D}"/>
                </a:ext>
              </a:extLst>
            </p:cNvPr>
            <p:cNvSpPr txBox="1"/>
            <p:nvPr/>
          </p:nvSpPr>
          <p:spPr>
            <a:xfrm>
              <a:off x="1013127" y="1841927"/>
              <a:ext cx="413646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상호의존성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F709BDC7-8AAB-4DDC-61C4-28F582C0E41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524F582-3C68-A2E3-BF2F-DDA96219FCD1}"/>
              </a:ext>
            </a:extLst>
          </p:cNvPr>
          <p:cNvGrpSpPr/>
          <p:nvPr/>
        </p:nvGrpSpPr>
        <p:grpSpPr>
          <a:xfrm>
            <a:off x="1650374" y="3235346"/>
            <a:ext cx="7916190" cy="869469"/>
            <a:chOff x="3965516" y="2790917"/>
            <a:chExt cx="7916190" cy="8694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7F4FF5-8308-E0AA-AA93-FFBB980AE3BB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내의 모든 요소가 직간접적으로 연결되어 있어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부분의 변화가 전체에 파급효과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373DC38B-8165-C921-E8D3-4C077493F7E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DD55D20B-CDA4-EACC-4CF4-3BB757E8D0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2FCE8C36-ED31-2FFD-1822-EFED52DAB31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FE31DC-81B9-83F6-1378-4781976CFAEA}"/>
              </a:ext>
            </a:extLst>
          </p:cNvPr>
          <p:cNvSpPr txBox="1"/>
          <p:nvPr/>
        </p:nvSpPr>
        <p:spPr>
          <a:xfrm>
            <a:off x="1134095" y="1593928"/>
            <a:ext cx="40725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이론의 다섯 가지 핵심 특성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3373E2E4-E346-E23C-AA96-CC610601E9D3}"/>
              </a:ext>
            </a:extLst>
          </p:cNvPr>
          <p:cNvGrpSpPr/>
          <p:nvPr/>
        </p:nvGrpSpPr>
        <p:grpSpPr>
          <a:xfrm>
            <a:off x="2081112" y="4193023"/>
            <a:ext cx="7002563" cy="1587497"/>
            <a:chOff x="1547337" y="4508469"/>
            <a:chExt cx="7002563" cy="15874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6C5CCE-8968-6B11-1879-AFC3103C3DA2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1263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글로벌 금융위기</a:t>
              </a:r>
              <a:endParaRPr lang="en-US" altLang="ko-KR" sz="2000" spc="-7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나라의 부동산 시장 문제에서 시작되어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 세계 경제를 뒤흔듦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55379F69-0B32-21BD-4990-28722CCF5587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7D477CA7-6ACD-7240-2AF5-92DD02993803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3D2EFDBC-A17D-7694-1F3A-404EB3F964DE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0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5BDDE-02DD-D169-FB44-E2704C7C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BD177FE-2A0C-22A6-EF1F-924C8B0FA46B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C68DD7-306B-524D-17B8-98F18A099C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B1C11-1A02-80AC-FFA5-926BAEACBD2F}"/>
              </a:ext>
            </a:extLst>
          </p:cNvPr>
          <p:cNvSpPr txBox="1"/>
          <p:nvPr/>
        </p:nvSpPr>
        <p:spPr>
          <a:xfrm>
            <a:off x="1134095" y="1593928"/>
            <a:ext cx="40725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복잡계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이론의 다섯 가지 핵심 특성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E53F3C0-C3D6-87AC-241D-D31B1CC21183}"/>
              </a:ext>
            </a:extLst>
          </p:cNvPr>
          <p:cNvGrpSpPr/>
          <p:nvPr/>
        </p:nvGrpSpPr>
        <p:grpSpPr>
          <a:xfrm>
            <a:off x="1287594" y="2352132"/>
            <a:ext cx="4676788" cy="571286"/>
            <a:chOff x="1013127" y="1841927"/>
            <a:chExt cx="4676788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AFD782-921D-22C5-FD41-4D8B0E90FD77}"/>
                </a:ext>
              </a:extLst>
            </p:cNvPr>
            <p:cNvSpPr txBox="1"/>
            <p:nvPr/>
          </p:nvSpPr>
          <p:spPr>
            <a:xfrm>
              <a:off x="1013127" y="1841927"/>
              <a:ext cx="467678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역사의존성 또는 경로의존성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05079DF5-B8DE-12F6-5D81-6BFC84CF4D1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A904F01C-CF95-4ECE-8BFE-5FE0E181C2DD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0B37D-BEE9-3AE5-26A9-10D50226B8E2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현재의 상태가 과거의 경로에 의해 제약 받는다는 의미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6DCE759-CB10-D160-B2DB-19D2A8D25C5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5B10A9FF-6216-F3B6-90AF-2D9DC3E9239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C325EA9B-E49B-6EFE-B669-6E92486CC6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155E99C-E28A-0E79-518D-4F73520980C8}"/>
              </a:ext>
            </a:extLst>
          </p:cNvPr>
          <p:cNvGrpSpPr/>
          <p:nvPr/>
        </p:nvGrpSpPr>
        <p:grpSpPr>
          <a:xfrm>
            <a:off x="2081112" y="3832805"/>
            <a:ext cx="7002563" cy="787278"/>
            <a:chOff x="1547337" y="4508469"/>
            <a:chExt cx="7002563" cy="7872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1B59D4-9748-0C1E-7FD6-EEBFEFA1748F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463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QWERTY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키보드 사용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CA06CB9-CDAE-C597-F510-24CD26186368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C90C4381-A1D7-27C8-84FF-B56E87173879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702FF32C-6F56-D793-610E-3DC46D71012D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92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1D6A9-6803-B340-9612-18E33AB0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A16D6FBF-882C-D456-7258-7D2464768E20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A94E90A-FABA-FBFD-0965-4959BA2894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CE1C9EF6-1E79-8892-00B5-0F87E83A1A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 descr="야외, 타워 블록, 스카이라인, 대도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6A25FB-D88B-7B53-5EB3-178D4F3A6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3" y="0"/>
            <a:ext cx="12230115" cy="687132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9005C93-034E-A48B-7452-6FF53732333F}"/>
              </a:ext>
            </a:extLst>
          </p:cNvPr>
          <p:cNvSpPr/>
          <p:nvPr/>
        </p:nvSpPr>
        <p:spPr>
          <a:xfrm>
            <a:off x="6667932" y="0"/>
            <a:ext cx="555498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8238D5B-9623-3A78-A8CA-D24A6CC679B7}"/>
              </a:ext>
            </a:extLst>
          </p:cNvPr>
          <p:cNvGrpSpPr/>
          <p:nvPr/>
        </p:nvGrpSpPr>
        <p:grpSpPr>
          <a:xfrm>
            <a:off x="7093703" y="713791"/>
            <a:ext cx="4677387" cy="1378400"/>
            <a:chOff x="7093703" y="713791"/>
            <a:chExt cx="4677387" cy="13784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DCF6A6FA-75F0-804A-8915-9A9D3CCDD8B6}"/>
                </a:ext>
              </a:extLst>
            </p:cNvPr>
            <p:cNvGrpSpPr/>
            <p:nvPr/>
          </p:nvGrpSpPr>
          <p:grpSpPr>
            <a:xfrm>
              <a:off x="7093703" y="713791"/>
              <a:ext cx="4677387" cy="463460"/>
              <a:chOff x="3965516" y="2790917"/>
              <a:chExt cx="4677387" cy="46346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EA7599-CC62-2F44-A522-AD19C15C3DDA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4360681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의도와 표면적 해결책</a:t>
                </a: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C7FF0A01-13FC-D706-09E3-7BC718D389DF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3" name="원호 12">
                  <a:extLst>
                    <a:ext uri="{FF2B5EF4-FFF2-40B4-BE49-F238E27FC236}">
                      <a16:creationId xmlns:a16="http://schemas.microsoft.com/office/drawing/2014/main" id="{BE5CC822-4737-DF9E-9DEB-6060EC3657AA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4" name="자유형: 도형 13">
                  <a:extLst>
                    <a:ext uri="{FF2B5EF4-FFF2-40B4-BE49-F238E27FC236}">
                      <a16:creationId xmlns:a16="http://schemas.microsoft.com/office/drawing/2014/main" id="{D622004A-CBC5-1E5F-C7C5-D82910710550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DB240F-1A9A-1B7A-8783-E1A75693C5E7}"/>
                </a:ext>
              </a:extLst>
            </p:cNvPr>
            <p:cNvSpPr txBox="1"/>
            <p:nvPr/>
          </p:nvSpPr>
          <p:spPr>
            <a:xfrm>
              <a:off x="7455993" y="1228621"/>
              <a:ext cx="428427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청년층 주거 문제 해결을 위한 임대주택 대량 공급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CCA394-7ED2-90B5-0C4F-1D242BEC4D7B}"/>
              </a:ext>
            </a:extLst>
          </p:cNvPr>
          <p:cNvSpPr txBox="1"/>
          <p:nvPr/>
        </p:nvSpPr>
        <p:spPr>
          <a:xfrm>
            <a:off x="1396920" y="614921"/>
            <a:ext cx="395816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ko-KR" altLang="en-US" sz="36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서울시</a:t>
            </a:r>
            <a:endParaRPr lang="en-US" altLang="ko-KR" sz="3600" spc="-80" dirty="0">
              <a:solidFill>
                <a:schemeClr val="bg1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  <a:p>
            <a:pPr algn="ctr">
              <a:spcAft>
                <a:spcPts val="600"/>
              </a:spcAft>
            </a:pPr>
            <a:r>
              <a:rPr lang="ko-KR" altLang="en-US" sz="28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임대주택 대량 공급</a:t>
            </a:r>
            <a:endParaRPr lang="en-US" altLang="ko-KR" sz="2800" spc="-80" dirty="0">
              <a:solidFill>
                <a:schemeClr val="bg1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866DD95-3CCD-FC58-8E67-5A107112FBB2}"/>
              </a:ext>
            </a:extLst>
          </p:cNvPr>
          <p:cNvGrpSpPr/>
          <p:nvPr/>
        </p:nvGrpSpPr>
        <p:grpSpPr>
          <a:xfrm>
            <a:off x="7093703" y="2598009"/>
            <a:ext cx="4677387" cy="3378947"/>
            <a:chOff x="7093703" y="2598009"/>
            <a:chExt cx="4677387" cy="3378947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AC152A6D-5609-E442-7BB7-CB3D7A155736}"/>
                </a:ext>
              </a:extLst>
            </p:cNvPr>
            <p:cNvGrpSpPr/>
            <p:nvPr/>
          </p:nvGrpSpPr>
          <p:grpSpPr>
            <a:xfrm>
              <a:off x="7093703" y="2598009"/>
              <a:ext cx="4677387" cy="463460"/>
              <a:chOff x="3965516" y="2790917"/>
              <a:chExt cx="4677387" cy="4634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7F46B5-B42C-B970-3FDD-BA4106AF83CD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4360681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예상치 못한 시스템적 결과</a:t>
                </a: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C3B13CD1-9120-5940-E6BF-14DBCB87F228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0" name="원호 19">
                  <a:extLst>
                    <a:ext uri="{FF2B5EF4-FFF2-40B4-BE49-F238E27FC236}">
                      <a16:creationId xmlns:a16="http://schemas.microsoft.com/office/drawing/2014/main" id="{FA04D367-B58E-1FDB-577E-BC25D562BA27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A55743D6-33AF-8830-2716-9945D4804842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E22E78-1947-D4E7-2ECE-03E74C9F71F4}"/>
                </a:ext>
              </a:extLst>
            </p:cNvPr>
            <p:cNvSpPr txBox="1"/>
            <p:nvPr/>
          </p:nvSpPr>
          <p:spPr>
            <a:xfrm>
              <a:off x="7455993" y="3112839"/>
              <a:ext cx="4284275" cy="286411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해당 지역 전반적 임대료 상승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젠트리피케이션으로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인한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 거주민 이주</a:t>
              </a: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지역 청년 인구 집중으로 인한 교통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인프라 문제</a:t>
              </a: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제한된 자원을 둘러싼 청년 간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불평등 구조 형성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24E4B4-3042-19B3-0CA9-244510C7EE58}"/>
              </a:ext>
            </a:extLst>
          </p:cNvPr>
          <p:cNvSpPr txBox="1"/>
          <p:nvPr/>
        </p:nvSpPr>
        <p:spPr>
          <a:xfrm rot="21106999" flipH="1">
            <a:off x="666356" y="4851160"/>
            <a:ext cx="532801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시스템적 사고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의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핵심을 보여주는 사례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2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55AA0-3162-6183-7986-AF8EBFC36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0C92C34-06F1-91EB-6F5F-E20B864A91DD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26" name="그림 25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D06342-7654-3BA2-C513-AC042D925D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7A88F7-541A-75AF-9A28-6E09C7AA33EA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복잡성의 구체적 예</a:t>
            </a:r>
          </a:p>
        </p:txBody>
      </p:sp>
      <p:pic>
        <p:nvPicPr>
          <p:cNvPr id="34" name="그림 33" descr="의류, 사람, 신발류, 바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50A480-9464-DD2B-BA2A-C50586FF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5" b="9326"/>
          <a:stretch>
            <a:fillRect/>
          </a:stretch>
        </p:blipFill>
        <p:spPr>
          <a:xfrm>
            <a:off x="8030440" y="2759309"/>
            <a:ext cx="4161560" cy="4098691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40BB192F-9904-F148-B3E5-81EA2A1CE17E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3433271-5BF4-2A80-5FAA-89F3C27074CB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학교 폭력 문제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80215195-1B13-C45A-592C-589028A3203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29627F2B-5807-8AF0-A656-6CBC6B7558F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1" name="그림 7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7956049-FAF9-77B4-64D4-2ED277413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046BA28D-FA9F-6FCE-B31A-CF7EEE3637D7}"/>
              </a:ext>
            </a:extLst>
          </p:cNvPr>
          <p:cNvGrpSpPr/>
          <p:nvPr/>
        </p:nvGrpSpPr>
        <p:grpSpPr>
          <a:xfrm>
            <a:off x="1516847" y="2959641"/>
            <a:ext cx="7229215" cy="469359"/>
            <a:chOff x="3965516" y="2790917"/>
            <a:chExt cx="7229215" cy="469359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698158E-4F68-B696-7027-25E6BDF3A6A8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일반적인 접근 방법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가해 학생을 찾아 처벌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C94C5764-806C-41D2-6E07-E255E9FB44E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75" name="원호 74">
                <a:extLst>
                  <a:ext uri="{FF2B5EF4-FFF2-40B4-BE49-F238E27FC236}">
                    <a16:creationId xmlns:a16="http://schemas.microsoft.com/office/drawing/2014/main" id="{70884890-D293-A92A-7100-6492A24F3B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41834BB4-7C06-8C6A-19CC-1DABDD16FF8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EB22160-5233-14D8-F178-CF4924938F27}"/>
              </a:ext>
            </a:extLst>
          </p:cNvPr>
          <p:cNvSpPr txBox="1"/>
          <p:nvPr/>
        </p:nvSpPr>
        <p:spPr>
          <a:xfrm flipH="1">
            <a:off x="1955703" y="3592870"/>
            <a:ext cx="451236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문제가 해결이 될까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986470-C963-D40B-B940-0AC49EC4B5F0}"/>
              </a:ext>
            </a:extLst>
          </p:cNvPr>
          <p:cNvSpPr txBox="1"/>
          <p:nvPr/>
        </p:nvSpPr>
        <p:spPr>
          <a:xfrm rot="21221561">
            <a:off x="5088147" y="3563106"/>
            <a:ext cx="17101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en-US" altLang="ko-KR" b="1" dirty="0">
                <a:solidFill>
                  <a:srgbClr val="C00000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NO!</a:t>
            </a:r>
            <a:endParaRPr lang="ko-KR" altLang="en-US" dirty="0">
              <a:solidFill>
                <a:srgbClr val="C00000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0CB27F1A-33BF-04DC-8563-0375E2F0223D}"/>
              </a:ext>
            </a:extLst>
          </p:cNvPr>
          <p:cNvGrpSpPr/>
          <p:nvPr/>
        </p:nvGrpSpPr>
        <p:grpSpPr>
          <a:xfrm>
            <a:off x="8358135" y="2040204"/>
            <a:ext cx="3243563" cy="3998199"/>
            <a:chOff x="8358135" y="2040204"/>
            <a:chExt cx="3243563" cy="3998199"/>
          </a:xfrm>
        </p:grpSpPr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A077BEDE-588A-E9C8-B8D2-A342ED231B38}"/>
                </a:ext>
              </a:extLst>
            </p:cNvPr>
            <p:cNvSpPr/>
            <p:nvPr/>
          </p:nvSpPr>
          <p:spPr>
            <a:xfrm>
              <a:off x="9285363" y="2040204"/>
              <a:ext cx="775854" cy="775854"/>
            </a:xfrm>
            <a:prstGeom prst="ellipse">
              <a:avLst/>
            </a:prstGeom>
            <a:solidFill>
              <a:srgbClr val="C5A3D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가정폭력</a:t>
              </a:r>
              <a:endParaRPr lang="ko-KR" altLang="en-US" dirty="0"/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81F4D8D2-E40D-0602-23BD-B4362224CC8C}"/>
                </a:ext>
              </a:extLst>
            </p:cNvPr>
            <p:cNvSpPr/>
            <p:nvPr/>
          </p:nvSpPr>
          <p:spPr>
            <a:xfrm>
              <a:off x="8358135" y="3490586"/>
              <a:ext cx="775854" cy="775854"/>
            </a:xfrm>
            <a:prstGeom prst="ellipse">
              <a:avLst/>
            </a:prstGeom>
            <a:solidFill>
              <a:srgbClr val="C2CA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스트레스</a:t>
              </a:r>
              <a:endParaRPr lang="ko-KR" altLang="en-US" dirty="0"/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B1373569-EDE0-18A8-718E-2CFCBA6C632D}"/>
                </a:ext>
              </a:extLst>
            </p:cNvPr>
            <p:cNvSpPr/>
            <p:nvPr/>
          </p:nvSpPr>
          <p:spPr>
            <a:xfrm>
              <a:off x="8411016" y="2526787"/>
              <a:ext cx="775854" cy="775854"/>
            </a:xfrm>
            <a:prstGeom prst="ellipse">
              <a:avLst/>
            </a:prstGeom>
            <a:solidFill>
              <a:srgbClr val="C2CA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압력</a:t>
              </a:r>
              <a:endParaRPr lang="ko-KR" altLang="en-US" dirty="0"/>
            </a:p>
          </p:txBody>
        </p:sp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C763ADEC-4369-2C98-F011-6592D0D8F707}"/>
                </a:ext>
              </a:extLst>
            </p:cNvPr>
            <p:cNvSpPr/>
            <p:nvPr/>
          </p:nvSpPr>
          <p:spPr>
            <a:xfrm>
              <a:off x="8600817" y="5064999"/>
              <a:ext cx="973404" cy="973404"/>
            </a:xfrm>
            <a:prstGeom prst="ellipse">
              <a:avLst/>
            </a:prstGeom>
            <a:solidFill>
              <a:srgbClr val="C5A3D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미디어 영향</a:t>
              </a:r>
              <a:endParaRPr lang="ko-KR" altLang="en-US" dirty="0"/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A488C3F6-4C63-C542-AADE-314C5BEC2FDB}"/>
                </a:ext>
              </a:extLst>
            </p:cNvPr>
            <p:cNvSpPr/>
            <p:nvPr/>
          </p:nvSpPr>
          <p:spPr>
            <a:xfrm>
              <a:off x="10825844" y="2571714"/>
              <a:ext cx="775854" cy="775854"/>
            </a:xfrm>
            <a:prstGeom prst="ellipse">
              <a:avLst/>
            </a:prstGeom>
            <a:solidFill>
              <a:srgbClr val="C2CA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ko-KR" altLang="en-US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경쟁</a:t>
              </a:r>
              <a:endParaRPr lang="ko-KR" alt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9C3567F-2FF9-C52E-A6CA-4B5C92761846}"/>
              </a:ext>
            </a:extLst>
          </p:cNvPr>
          <p:cNvSpPr txBox="1"/>
          <p:nvPr/>
        </p:nvSpPr>
        <p:spPr>
          <a:xfrm>
            <a:off x="1017090" y="5774449"/>
            <a:ext cx="744168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b="1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복잡하게 얽혀 있는 구조</a:t>
            </a:r>
            <a:endParaRPr lang="ko-KR" altLang="en-US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019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/>
      <p:bldP spid="9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4B42-9D52-F528-9D03-85FBBB4C0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6B3C7CB-6F92-4FA6-9D1B-804A9D9C1303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D44E2A-4519-32E2-2BB0-5902FB0C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898A65-2AB4-DDC1-B099-E0B535C7CD1E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복잡성의 구체적 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79DD3-00B7-3A4D-6958-2438C1BA890A}"/>
              </a:ext>
            </a:extLst>
          </p:cNvPr>
          <p:cNvSpPr txBox="1"/>
          <p:nvPr/>
        </p:nvSpPr>
        <p:spPr>
          <a:xfrm flipH="1">
            <a:off x="3380509" y="5665189"/>
            <a:ext cx="543098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우리가 개입하면 시스템이 적응한다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!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616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0A7DF-F3BB-FFE7-1374-13B81E93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9F1A03E-98B4-0B84-22CA-EE2F037D46D1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10475DD-349E-E5B4-9C12-D3036BD5DB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A46B1-F839-6823-210C-00C0C454C1B7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복잡성의 구체적 예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B31345EF-A803-6931-7FE9-21274F88D9BD}"/>
              </a:ext>
            </a:extLst>
          </p:cNvPr>
          <p:cNvSpPr/>
          <p:nvPr/>
        </p:nvSpPr>
        <p:spPr>
          <a:xfrm>
            <a:off x="4359645" y="2103222"/>
            <a:ext cx="6107464" cy="6953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학교 폭력에 대한 </a:t>
            </a:r>
            <a:r>
              <a:rPr lang="ko-KR" altLang="en-US" sz="200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처벌 강화</a:t>
            </a:r>
            <a:endParaRPr lang="en-US" altLang="ko-KR" sz="200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61C72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713DA3F-1F9D-D072-CA71-D30980638CAD}"/>
              </a:ext>
            </a:extLst>
          </p:cNvPr>
          <p:cNvGrpSpPr/>
          <p:nvPr/>
        </p:nvGrpSpPr>
        <p:grpSpPr>
          <a:xfrm>
            <a:off x="4221463" y="3016756"/>
            <a:ext cx="3164206" cy="1042627"/>
            <a:chOff x="5065394" y="2965540"/>
            <a:chExt cx="3164206" cy="10426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401A1F-2144-CA26-DEA2-B6A7A2EA5EB1}"/>
                </a:ext>
              </a:extLst>
            </p:cNvPr>
            <p:cNvSpPr txBox="1"/>
            <p:nvPr/>
          </p:nvSpPr>
          <p:spPr>
            <a:xfrm>
              <a:off x="5065394" y="2965540"/>
              <a:ext cx="254648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눈에 보이는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물리적 폭력 감소</a:t>
              </a:r>
            </a:p>
          </p:txBody>
        </p:sp>
        <p:sp>
          <p:nvSpPr>
            <p:cNvPr id="13" name="화살표: 아래쪽 12">
              <a:extLst>
                <a:ext uri="{FF2B5EF4-FFF2-40B4-BE49-F238E27FC236}">
                  <a16:creationId xmlns:a16="http://schemas.microsoft.com/office/drawing/2014/main" id="{9C8E0CC2-4BA1-2A91-20C4-C54D7F3BAD9D}"/>
                </a:ext>
              </a:extLst>
            </p:cNvPr>
            <p:cNvSpPr/>
            <p:nvPr/>
          </p:nvSpPr>
          <p:spPr>
            <a:xfrm>
              <a:off x="7661564" y="3072841"/>
              <a:ext cx="568036" cy="935326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D14A7B4-A8EA-3941-3216-F4CCE5DF758D}"/>
              </a:ext>
            </a:extLst>
          </p:cNvPr>
          <p:cNvGrpSpPr/>
          <p:nvPr/>
        </p:nvGrpSpPr>
        <p:grpSpPr>
          <a:xfrm>
            <a:off x="7504990" y="3645370"/>
            <a:ext cx="4430700" cy="1063891"/>
            <a:chOff x="4497358" y="3072841"/>
            <a:chExt cx="4430700" cy="10638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371186-D3EE-0466-D85F-0CB62BE58FE8}"/>
                </a:ext>
              </a:extLst>
            </p:cNvPr>
            <p:cNvSpPr txBox="1"/>
            <p:nvPr/>
          </p:nvSpPr>
          <p:spPr>
            <a:xfrm>
              <a:off x="5065393" y="3273162"/>
              <a:ext cx="386266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사이버 폭력이나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심리적 괴롭힘 증가</a:t>
              </a:r>
            </a:p>
          </p:txBody>
        </p:sp>
        <p:sp>
          <p:nvSpPr>
            <p:cNvPr id="17" name="화살표: 아래쪽 16">
              <a:extLst>
                <a:ext uri="{FF2B5EF4-FFF2-40B4-BE49-F238E27FC236}">
                  <a16:creationId xmlns:a16="http://schemas.microsoft.com/office/drawing/2014/main" id="{BB1E3239-1C68-AF9C-4C00-473F22AD9DD9}"/>
                </a:ext>
              </a:extLst>
            </p:cNvPr>
            <p:cNvSpPr/>
            <p:nvPr/>
          </p:nvSpPr>
          <p:spPr>
            <a:xfrm rot="10800000">
              <a:off x="4497358" y="3072841"/>
              <a:ext cx="568036" cy="935326"/>
            </a:xfrm>
            <a:prstGeom prst="downArrow">
              <a:avLst/>
            </a:prstGeom>
            <a:solidFill>
              <a:srgbClr val="0720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13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5D259-7547-8F9C-2909-6F44306B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484D02-A516-4040-9D7F-720D59C76AE1}"/>
              </a:ext>
            </a:extLst>
          </p:cNvPr>
          <p:cNvSpPr txBox="1"/>
          <p:nvPr/>
        </p:nvSpPr>
        <p:spPr>
          <a:xfrm>
            <a:off x="778495" y="673792"/>
            <a:ext cx="52879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여정과 복잡성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CF030A-2EE9-F3C7-200F-F729FD0536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A3FFB-1069-38E0-4CCB-7EB8178E25C5}"/>
              </a:ext>
            </a:extLst>
          </p:cNvPr>
          <p:cNvSpPr txBox="1"/>
          <p:nvPr/>
        </p:nvSpPr>
        <p:spPr>
          <a:xfrm>
            <a:off x="1134095" y="1593928"/>
            <a:ext cx="23423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복잡성의 구체적 예</a:t>
            </a:r>
          </a:p>
        </p:txBody>
      </p:sp>
      <p:pic>
        <p:nvPicPr>
          <p:cNvPr id="5" name="그림 4" descr="클립아트, 노랑, 만화 영화, 손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7EBAE3-5F77-37EA-46CD-C78DC46AF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2"/>
          <a:stretch>
            <a:fillRect/>
          </a:stretch>
        </p:blipFill>
        <p:spPr>
          <a:xfrm flipH="1">
            <a:off x="-1" y="2193278"/>
            <a:ext cx="3260171" cy="2970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742E7-12ED-E67C-3CF3-4FD4A240AD70}"/>
              </a:ext>
            </a:extLst>
          </p:cNvPr>
          <p:cNvSpPr txBox="1"/>
          <p:nvPr/>
        </p:nvSpPr>
        <p:spPr>
          <a:xfrm>
            <a:off x="2527235" y="3255999"/>
            <a:ext cx="7441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b="1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복잡성을 다루기 위해</a:t>
            </a:r>
            <a:br>
              <a:rPr lang="en-US" altLang="ko-KR" b="1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b="1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새로운 도구 및 방법론 필요</a:t>
            </a:r>
            <a:endParaRPr lang="ko-KR" altLang="en-US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EB8A6-B409-C9B8-26A4-F2605F7B75FE}"/>
              </a:ext>
            </a:extLst>
          </p:cNvPr>
          <p:cNvSpPr txBox="1"/>
          <p:nvPr/>
        </p:nvSpPr>
        <p:spPr>
          <a:xfrm rot="21221836" flipH="1">
            <a:off x="5883665" y="4438599"/>
            <a:ext cx="283637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 매핑 도구들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5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69899-12A1-20B9-6F24-6D0162B1E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B39E3F-54A9-8FF4-5D3E-BD28490876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36B8AD-8AA0-597F-0673-4942803DD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75DD16-A050-9123-D331-E654E47C8E59}"/>
              </a:ext>
            </a:extLst>
          </p:cNvPr>
          <p:cNvSpPr txBox="1"/>
          <p:nvPr/>
        </p:nvSpPr>
        <p:spPr>
          <a:xfrm>
            <a:off x="1125891" y="2529890"/>
            <a:ext cx="99402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D77D2CD-3D52-E764-643F-226EFCD7ECD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786E329-F483-E2C6-ED3C-60ACB93D9A1E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13057FE-E6D4-B563-CFA2-039F10E4360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240636D-7B5E-6AA9-84D0-379E2E159D9E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854BD051-26EE-8294-31B6-74F64AEE8CA6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732B7D2-357E-8104-642C-C178B0B636F6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C31DB98-D288-F543-C71A-5730A1F77396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DE04F5-415D-5FFE-BAAD-59526C3908B2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99A80D-2A7F-0B6F-C417-0758E1E26104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B0F2EEDE-6F4E-4118-E590-9559E126008B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F57470FA-B22A-5726-2C7A-C9DB5B72EAC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3A1AD81-800A-5CB1-572E-24AC52FFF86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F55F5AC-32CF-5F29-24F9-326E0715D5AA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DE0E5333-0D49-6698-6715-76EF7F7FD6BB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100A5D58-B932-F4DE-9504-6E22BBE610C1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40D637F5-4B71-2FA7-740B-C24777EF0F7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1156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4E42-2F1F-2EC9-CA62-675AC92B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D556C5-6AB2-EB19-2CD1-E638BEAA019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93637D-8926-03F8-2BE2-1A44AD00816C}"/>
              </a:ext>
            </a:extLst>
          </p:cNvPr>
          <p:cNvSpPr txBox="1"/>
          <p:nvPr/>
        </p:nvSpPr>
        <p:spPr>
          <a:xfrm flipH="1">
            <a:off x="1134095" y="1920627"/>
            <a:ext cx="330628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A9AEC-68BF-8827-F0E7-640600BAB5BD}"/>
              </a:ext>
            </a:extLst>
          </p:cNvPr>
          <p:cNvSpPr txBox="1"/>
          <p:nvPr/>
        </p:nvSpPr>
        <p:spPr>
          <a:xfrm flipH="1">
            <a:off x="1134095" y="2690461"/>
            <a:ext cx="330628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AA0F0-F8AC-C1FD-299B-72BB510962AA}"/>
              </a:ext>
            </a:extLst>
          </p:cNvPr>
          <p:cNvSpPr txBox="1"/>
          <p:nvPr/>
        </p:nvSpPr>
        <p:spPr>
          <a:xfrm flipH="1">
            <a:off x="7943604" y="1920627"/>
            <a:ext cx="330628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F6316-1C3D-D4B8-AB7A-5C3AA3435C59}"/>
              </a:ext>
            </a:extLst>
          </p:cNvPr>
          <p:cNvSpPr txBox="1"/>
          <p:nvPr/>
        </p:nvSpPr>
        <p:spPr>
          <a:xfrm flipH="1">
            <a:off x="7943604" y="2690461"/>
            <a:ext cx="330628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스토리 순환 지도</a:t>
            </a:r>
          </a:p>
        </p:txBody>
      </p:sp>
    </p:spTree>
    <p:extLst>
      <p:ext uri="{BB962C8B-B14F-4D97-AF65-F5344CB8AC3E}">
        <p14:creationId xmlns:p14="http://schemas.microsoft.com/office/powerpoint/2010/main" val="3567305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3B821-30DF-072B-B578-C50FA4135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DF99146-30B1-57C4-FE12-5F6A2FA8F085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C4A14-FB71-7C42-BDF3-19D37F2A32BC}"/>
              </a:ext>
            </a:extLst>
          </p:cNvPr>
          <p:cNvSpPr txBox="1"/>
          <p:nvPr/>
        </p:nvSpPr>
        <p:spPr>
          <a:xfrm flipH="1">
            <a:off x="4737424" y="1984574"/>
            <a:ext cx="5873151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각각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서로 다른 관점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과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초점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갖고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 조명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E8D61-8016-99E5-4E56-0B886B2344C5}"/>
              </a:ext>
            </a:extLst>
          </p:cNvPr>
          <p:cNvSpPr txBox="1"/>
          <p:nvPr/>
        </p:nvSpPr>
        <p:spPr>
          <a:xfrm flipH="1">
            <a:off x="4737423" y="3403799"/>
            <a:ext cx="5873151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복잡한 시스템의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다양한 측면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이해할 수 있도록 도움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1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D5A16-46FD-4194-0A3D-9C18F5A0F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1C473EE-4C6C-072F-DD69-755A453ABE73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DD8FE-64E8-2386-7DCC-5F06AF3F1232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1357023-07C4-0284-2756-7169528A4B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잘린 한쪽 모서리 1">
            <a:extLst>
              <a:ext uri="{FF2B5EF4-FFF2-40B4-BE49-F238E27FC236}">
                <a16:creationId xmlns:a16="http://schemas.microsoft.com/office/drawing/2014/main" id="{D05F0674-9E0F-F78B-D9FA-7C941D56547D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90F51C7-98B9-A0A1-10F7-BC675CCB8ED9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E32DC0F1-655F-8AE0-CEC5-987C7CFCCAAC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0B2EB7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712C4240-CB3F-EFE9-C86B-C574C7EE4A68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BAA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3236A-A0A8-4897-C334-12BCD24FFF43}"/>
              </a:ext>
            </a:extLst>
          </p:cNvPr>
          <p:cNvSpPr txBox="1"/>
          <p:nvPr/>
        </p:nvSpPr>
        <p:spPr>
          <a:xfrm>
            <a:off x="1277935" y="3357548"/>
            <a:ext cx="1409360" cy="11895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액턴트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(Actant)</a:t>
            </a:r>
            <a:endParaRPr lang="ko-KR" altLang="en-US" sz="2000" dirty="0">
              <a:ln>
                <a:solidFill>
                  <a:srgbClr val="9A5CC8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127000" dist="127000" dir="2700000" algn="tl" rotWithShape="0">
                  <a:srgbClr val="061C72">
                    <a:alpha val="20000"/>
                  </a:srgbClr>
                </a:outerShdw>
              </a:effectLst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D8FAA1C-33EA-AF2F-1E42-2D0587CDC13C}"/>
              </a:ext>
            </a:extLst>
          </p:cNvPr>
          <p:cNvGrpSpPr/>
          <p:nvPr/>
        </p:nvGrpSpPr>
        <p:grpSpPr>
          <a:xfrm>
            <a:off x="3760369" y="2836908"/>
            <a:ext cx="3968018" cy="463460"/>
            <a:chOff x="3965516" y="2790917"/>
            <a:chExt cx="3968018" cy="4634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776052-4246-6DB6-EBB4-A9EC13335C13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행위자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의미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20A2309-FA45-CBF2-B34C-F95032B61A0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7C3BC5B0-0C75-AB98-E93E-4ACC6EE1CD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4E4C1066-25FA-E907-6C86-F153445C15D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3A7DCAE-E3C7-DA30-7833-601EB6B015FE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9BCB9BE-7F49-399C-8C63-DD11A8321287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0C2210D5-2F92-FD22-71A6-BD148A740EA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14F6ED3E-A42C-C5E9-25D2-375D688C2237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961836F-C32F-478E-B688-9031DF1260DA}"/>
              </a:ext>
            </a:extLst>
          </p:cNvPr>
          <p:cNvGrpSpPr/>
          <p:nvPr/>
        </p:nvGrpSpPr>
        <p:grpSpPr>
          <a:xfrm>
            <a:off x="3760369" y="3392452"/>
            <a:ext cx="3968018" cy="863570"/>
            <a:chOff x="3965516" y="2790917"/>
            <a:chExt cx="3968018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FD00A5-09D8-38B5-D088-31DDF72D912D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인간뿐만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아니라 비인간 존재도 행위자가 될 수 있음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A74BAD3-0325-4372-053F-84F562D3C3A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EFD4E43F-6AEA-383C-B192-50A9187BD78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C252C256-EA1F-60BA-D13A-F3A8BE5EE5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3C6D09B-BB7D-4FED-E56E-A87869D855DE}"/>
              </a:ext>
            </a:extLst>
          </p:cNvPr>
          <p:cNvGrpSpPr/>
          <p:nvPr/>
        </p:nvGrpSpPr>
        <p:grpSpPr>
          <a:xfrm>
            <a:off x="3760369" y="4293902"/>
            <a:ext cx="3968018" cy="1223028"/>
            <a:chOff x="3965516" y="2790917"/>
            <a:chExt cx="3968018" cy="122302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EFF3C2-ED30-FB32-BE42-449C549AD780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행위자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-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네트워크 이론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개념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22C5BB4-27CD-A589-9C0C-3A1569DAFD7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DA9FFC4D-D756-3800-7B7B-9C4D6991962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A4D1FFD3-4759-4C37-3537-2090E4612A6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17FBA8-FB13-25FC-CF68-7C940640CB26}"/>
                </a:ext>
              </a:extLst>
            </p:cNvPr>
            <p:cNvSpPr txBox="1"/>
            <p:nvPr/>
          </p:nvSpPr>
          <p:spPr>
            <a:xfrm>
              <a:off x="4282223" y="3624736"/>
              <a:ext cx="2994368" cy="38920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1600" u="sng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프랑스 사회학자</a:t>
              </a:r>
              <a:r>
                <a:rPr lang="en-US" altLang="ko-KR" sz="1600" u="sng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</a:t>
              </a:r>
              <a:r>
                <a:rPr lang="ko-KR" altLang="en-US" sz="1600" u="sng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1600" u="sng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브뤼노</a:t>
              </a:r>
              <a:r>
                <a:rPr lang="ko-KR" altLang="en-US" sz="1600" u="sng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1600" u="sng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라투르</a:t>
              </a:r>
              <a:endParaRPr lang="ko-KR" altLang="en-US" sz="1600" u="sng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0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E081C-EFEE-A115-EBAC-D0629980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2D1A860-F94E-E1C4-35CC-A85F1910B307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9BD4A-7334-9042-1022-7E9D031B9FBA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AF82BA-A62D-A35E-4F5B-7D0A60EA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4B9C2CA9-B76E-7A24-C3D9-A0C3791DDB7A}"/>
              </a:ext>
            </a:extLst>
          </p:cNvPr>
          <p:cNvGrpSpPr/>
          <p:nvPr/>
        </p:nvGrpSpPr>
        <p:grpSpPr>
          <a:xfrm>
            <a:off x="1298695" y="2168903"/>
            <a:ext cx="9463483" cy="972868"/>
            <a:chOff x="1298695" y="2168903"/>
            <a:chExt cx="9463483" cy="972868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5D31317A-9D6E-45C1-B5FB-3C65AB0C1707}"/>
                </a:ext>
              </a:extLst>
            </p:cNvPr>
            <p:cNvSpPr/>
            <p:nvPr/>
          </p:nvSpPr>
          <p:spPr>
            <a:xfrm>
              <a:off x="1298695" y="2213678"/>
              <a:ext cx="2884921" cy="92809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전통적인 접근법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51F7042-5AC0-D058-98BA-F6F83EF03DBA}"/>
                </a:ext>
              </a:extLst>
            </p:cNvPr>
            <p:cNvGrpSpPr/>
            <p:nvPr/>
          </p:nvGrpSpPr>
          <p:grpSpPr>
            <a:xfrm>
              <a:off x="4296343" y="2168903"/>
              <a:ext cx="6465835" cy="463460"/>
              <a:chOff x="3965516" y="2790917"/>
              <a:chExt cx="6465835" cy="4634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38B52B-B49F-1EE3-A6E6-29F66A2CEB73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149129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주로 인간만을 행위의 주체로 봄</a:t>
                </a: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EBB61FAF-44B4-D818-67E2-84A6BB2A6D8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" name="원호 9">
                  <a:extLst>
                    <a:ext uri="{FF2B5EF4-FFF2-40B4-BE49-F238E27FC236}">
                      <a16:creationId xmlns:a16="http://schemas.microsoft.com/office/drawing/2014/main" id="{5D46D366-5690-8E80-1013-1B11A2E927F7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8A88DC94-7892-AB11-254D-DE299AF5828B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E3AF285-B410-BF40-4F77-AB6AD57FC4F6}"/>
                </a:ext>
              </a:extLst>
            </p:cNvPr>
            <p:cNvGrpSpPr/>
            <p:nvPr/>
          </p:nvGrpSpPr>
          <p:grpSpPr>
            <a:xfrm>
              <a:off x="4296343" y="2677725"/>
              <a:ext cx="6465835" cy="463460"/>
              <a:chOff x="3965516" y="2790917"/>
              <a:chExt cx="6465835" cy="46346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6A85C2-F356-8083-0A87-4CA9DD92DE77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149129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기술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도구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제도 등은 수동적인 객체</a:t>
                </a: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BBADA3DD-67EE-E293-D0C3-9B902AF67294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5" name="원호 14">
                  <a:extLst>
                    <a:ext uri="{FF2B5EF4-FFF2-40B4-BE49-F238E27FC236}">
                      <a16:creationId xmlns:a16="http://schemas.microsoft.com/office/drawing/2014/main" id="{F370E4A8-95B6-1521-B927-9BB8BCA58E37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0553F9CD-71C7-F581-7488-7016702B2198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663F85A-8943-4190-7B0E-0FE976270A5C}"/>
              </a:ext>
            </a:extLst>
          </p:cNvPr>
          <p:cNvGrpSpPr/>
          <p:nvPr/>
        </p:nvGrpSpPr>
        <p:grpSpPr>
          <a:xfrm>
            <a:off x="1298695" y="3619239"/>
            <a:ext cx="9463483" cy="1372392"/>
            <a:chOff x="1298695" y="3619239"/>
            <a:chExt cx="9463483" cy="1372392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F8FED38B-B1A4-028C-D085-55A862D74CCF}"/>
                </a:ext>
              </a:extLst>
            </p:cNvPr>
            <p:cNvSpPr/>
            <p:nvPr/>
          </p:nvSpPr>
          <p:spPr>
            <a:xfrm>
              <a:off x="1298695" y="3630051"/>
              <a:ext cx="2884921" cy="13615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행위자</a:t>
              </a:r>
              <a: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네트워크 이론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A219FF96-688A-E48D-FD55-0D183D036734}"/>
                </a:ext>
              </a:extLst>
            </p:cNvPr>
            <p:cNvGrpSpPr/>
            <p:nvPr/>
          </p:nvGrpSpPr>
          <p:grpSpPr>
            <a:xfrm>
              <a:off x="4296343" y="3619239"/>
              <a:ext cx="6465835" cy="463460"/>
              <a:chOff x="3965516" y="2790917"/>
              <a:chExt cx="6465835" cy="4634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DFC1B3-0619-54D5-8647-6247F33B5DCA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149129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이분법적 사고 거부</a:t>
                </a: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6CB0E363-BF29-20D3-2F45-87903CF29F59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0" name="원호 19">
                  <a:extLst>
                    <a:ext uri="{FF2B5EF4-FFF2-40B4-BE49-F238E27FC236}">
                      <a16:creationId xmlns:a16="http://schemas.microsoft.com/office/drawing/2014/main" id="{C87D05D0-EE4F-6F95-11F7-DA3529E5C698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62F9F8AC-A69B-3A69-379E-4E1084287F09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48A3AA9A-80E9-6A44-2205-B9826F29A171}"/>
                </a:ext>
              </a:extLst>
            </p:cNvPr>
            <p:cNvGrpSpPr/>
            <p:nvPr/>
          </p:nvGrpSpPr>
          <p:grpSpPr>
            <a:xfrm>
              <a:off x="4296343" y="4128061"/>
              <a:ext cx="6465835" cy="863570"/>
              <a:chOff x="3965516" y="2790917"/>
              <a:chExt cx="6465835" cy="86357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C3B480-C950-D700-510F-9E6DE4B34277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149129" cy="86357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비인간 존재들도 상황을 변화시키고 </a:t>
                </a:r>
                <a:b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</a:b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다른 행위자들에게 영향을 미치는 능동적 존재라고 주장</a:t>
                </a:r>
              </a:p>
            </p:txBody>
          </p: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E276A9E0-A2F9-5713-1620-D1BC04DBA03F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5" name="원호 24">
                  <a:extLst>
                    <a:ext uri="{FF2B5EF4-FFF2-40B4-BE49-F238E27FC236}">
                      <a16:creationId xmlns:a16="http://schemas.microsoft.com/office/drawing/2014/main" id="{C51DB448-55E3-ECE0-4BFD-9BC96B80EC76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6" name="자유형: 도형 25">
                  <a:extLst>
                    <a:ext uri="{FF2B5EF4-FFF2-40B4-BE49-F238E27FC236}">
                      <a16:creationId xmlns:a16="http://schemas.microsoft.com/office/drawing/2014/main" id="{7D46A407-814C-5A43-5250-EA4937FC0575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557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1E808-BD4B-9C95-347F-22C003EF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357511E-E920-B206-9CC7-D9E037085B25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47FE2-C1AA-FB0B-9C24-FC3212EFD88D}"/>
              </a:ext>
            </a:extLst>
          </p:cNvPr>
          <p:cNvSpPr txBox="1"/>
          <p:nvPr/>
        </p:nvSpPr>
        <p:spPr>
          <a:xfrm>
            <a:off x="1134095" y="1593928"/>
            <a:ext cx="21563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지도의 예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AA316F-E422-113D-414C-5D3079EF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D772787-11B9-8A7E-CC81-0B5337F8B217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B879BC-D93D-3EA4-6C82-391A0A14E2DE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COVID-19 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시기 원격수업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4859F21-7D4D-B12B-6651-F3D24DC814D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81A7B0E-8442-3A74-0BB1-B4CE306A538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3566084-99CC-4964-CF25-7C286B546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10" name="그림 9" descr="의류, 아니메, 일러스트레이션, 그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2EBCF1-2B9D-A6FA-F7AC-AC7609BAE9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66" y="2850874"/>
            <a:ext cx="2832860" cy="4007126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B01D8D-7C26-2A47-F75C-FA7FFE21E129}"/>
              </a:ext>
            </a:extLst>
          </p:cNvPr>
          <p:cNvGrpSpPr/>
          <p:nvPr/>
        </p:nvGrpSpPr>
        <p:grpSpPr>
          <a:xfrm>
            <a:off x="4789543" y="2908996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8D64F0-8BC4-19E9-2BA3-F4AF50806B3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 행위자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96BA9F0-7CAD-882E-D7C4-F8F4244E43D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223EEBC-AB11-AB1A-0E05-EFE334F42B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9F4087FE-E63C-39FE-2D83-0507E10244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1D8F34F-F776-D4E2-0EC1-6EA37A0B1C5F}"/>
              </a:ext>
            </a:extLst>
          </p:cNvPr>
          <p:cNvSpPr txBox="1"/>
          <p:nvPr/>
        </p:nvSpPr>
        <p:spPr>
          <a:xfrm>
            <a:off x="5022006" y="3485545"/>
            <a:ext cx="6040847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학생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교사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학부모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학교 행정직원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교육부 관료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IT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지원 인력 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6C07FAC-F64B-E963-F6D7-BC741C3F300F}"/>
              </a:ext>
            </a:extLst>
          </p:cNvPr>
          <p:cNvSpPr/>
          <p:nvPr/>
        </p:nvSpPr>
        <p:spPr>
          <a:xfrm>
            <a:off x="5106249" y="4306519"/>
            <a:ext cx="6486555" cy="8612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각자 다른 역할과 이해관계를 가지고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원격수업이라는 </a:t>
            </a:r>
            <a:r>
              <a:rPr lang="ko-KR" altLang="en-US" sz="2000" spc="-70" dirty="0">
                <a:solidFill>
                  <a:srgbClr val="0B2EB7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새로운 교육 형태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에 참여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57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6B8C7-90B8-68D2-8933-B46ADDF0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92DBCF8C-6A18-50F2-6BF7-E1A31012E57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6B6AFCC-351B-136D-02CF-2C4A11EC88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9EF5A278-4390-C2CD-9F5F-7C48D8C23D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4B39556-288E-401C-1088-55AF88B1674E}"/>
              </a:ext>
            </a:extLst>
          </p:cNvPr>
          <p:cNvGrpSpPr/>
          <p:nvPr/>
        </p:nvGrpSpPr>
        <p:grpSpPr>
          <a:xfrm>
            <a:off x="1127619" y="2271935"/>
            <a:ext cx="5904266" cy="537648"/>
            <a:chOff x="1253275" y="2558269"/>
            <a:chExt cx="2433187" cy="537648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5DD1F1F6-0A74-D6F6-2D24-E96293621798}"/>
                </a:ext>
              </a:extLst>
            </p:cNvPr>
            <p:cNvSpPr/>
            <p:nvPr/>
          </p:nvSpPr>
          <p:spPr>
            <a:xfrm>
              <a:off x="1253275" y="2625126"/>
              <a:ext cx="2433187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DDB57-7D46-4C0B-A461-165A600D2791}"/>
                </a:ext>
              </a:extLst>
            </p:cNvPr>
            <p:cNvSpPr txBox="1"/>
            <p:nvPr/>
          </p:nvSpPr>
          <p:spPr>
            <a:xfrm>
              <a:off x="1357012" y="2558269"/>
              <a:ext cx="2225721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문제 해결 시도 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→ 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예기치 못한 연쇄 반응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79F63BCB-8021-D24A-77CD-060CD035BD28}"/>
              </a:ext>
            </a:extLst>
          </p:cNvPr>
          <p:cNvGrpSpPr/>
          <p:nvPr/>
        </p:nvGrpSpPr>
        <p:grpSpPr>
          <a:xfrm>
            <a:off x="1127619" y="3068638"/>
            <a:ext cx="8622624" cy="2019145"/>
            <a:chOff x="1127619" y="3068638"/>
            <a:chExt cx="8622624" cy="2019145"/>
          </a:xfrm>
        </p:grpSpPr>
        <p:pic>
          <p:nvPicPr>
            <p:cNvPr id="8" name="그림 7" descr="스케치, 그림, 클립아트, 만화 영화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1A72299-0779-9ACE-15C4-3EEA885E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8" r="5925"/>
            <a:stretch>
              <a:fillRect/>
            </a:stretch>
          </p:blipFill>
          <p:spPr>
            <a:xfrm>
              <a:off x="1127619" y="3068638"/>
              <a:ext cx="1046284" cy="20191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23CFE2-4645-DE9A-82AD-89BFDA0DAC77}"/>
                </a:ext>
              </a:extLst>
            </p:cNvPr>
            <p:cNvSpPr txBox="1"/>
            <p:nvPr/>
          </p:nvSpPr>
          <p:spPr>
            <a:xfrm>
              <a:off x="2243175" y="3068639"/>
              <a:ext cx="75070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나비효과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2FFAA9-2F01-D556-E67E-8EB21E0C0082}"/>
                </a:ext>
              </a:extLst>
            </p:cNvPr>
            <p:cNvSpPr txBox="1"/>
            <p:nvPr/>
          </p:nvSpPr>
          <p:spPr>
            <a:xfrm>
              <a:off x="2243175" y="3504817"/>
              <a:ext cx="75070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작은 변화가 시스템 전체에 미치는 파급효과를 상징적으로 나타냄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76239F5-50E5-9F63-4004-8D8D84920D03}"/>
              </a:ext>
            </a:extLst>
          </p:cNvPr>
          <p:cNvGrpSpPr/>
          <p:nvPr/>
        </p:nvGrpSpPr>
        <p:grpSpPr>
          <a:xfrm>
            <a:off x="2418864" y="4078210"/>
            <a:ext cx="6752844" cy="428464"/>
            <a:chOff x="2418864" y="4078210"/>
            <a:chExt cx="6752844" cy="4284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C3B1EE-51C2-E4AB-CDC3-FF59704F9C53}"/>
                </a:ext>
              </a:extLst>
            </p:cNvPr>
            <p:cNvSpPr txBox="1"/>
            <p:nvPr/>
          </p:nvSpPr>
          <p:spPr>
            <a:xfrm>
              <a:off x="2418864" y="4078210"/>
              <a:ext cx="1536610" cy="4284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216000" tIns="0" rIns="216000" bIns="0" rtlCol="0" anchor="ctr">
              <a:spAutoFit/>
            </a:bodyPr>
            <a:lstStyle/>
            <a:p>
              <a:pPr algn="ctr" latinLnBrk="0">
                <a:lnSpc>
                  <a:spcPct val="110000"/>
                </a:lnSpc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청년실업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387F1-ED70-644A-F299-B3961ACF9EDE}"/>
                </a:ext>
              </a:extLst>
            </p:cNvPr>
            <p:cNvSpPr txBox="1"/>
            <p:nvPr/>
          </p:nvSpPr>
          <p:spPr>
            <a:xfrm>
              <a:off x="4079752" y="4078210"/>
              <a:ext cx="1536610" cy="4284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216000" tIns="0" rIns="216000" bIns="0" rtlCol="0" anchor="ctr">
              <a:spAutoFit/>
            </a:bodyPr>
            <a:lstStyle/>
            <a:p>
              <a:pPr algn="ctr" latinLnBrk="0">
                <a:lnSpc>
                  <a:spcPct val="110000"/>
                </a:lnSpc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주거문제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0A4AA6-ABE7-8AF7-2535-19300A91E50C}"/>
                </a:ext>
              </a:extLst>
            </p:cNvPr>
            <p:cNvSpPr txBox="1"/>
            <p:nvPr/>
          </p:nvSpPr>
          <p:spPr>
            <a:xfrm>
              <a:off x="5740640" y="4078210"/>
              <a:ext cx="1536610" cy="4284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216000" tIns="0" rIns="216000" bIns="0" rtlCol="0" anchor="ctr">
              <a:spAutoFit/>
            </a:bodyPr>
            <a:lstStyle/>
            <a:p>
              <a:pPr algn="ctr" latinLnBrk="0">
                <a:lnSpc>
                  <a:spcPct val="110000"/>
                </a:lnSpc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저출산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5DAB48-5E05-166C-66F7-1354C049CF3D}"/>
                </a:ext>
              </a:extLst>
            </p:cNvPr>
            <p:cNvSpPr txBox="1"/>
            <p:nvPr/>
          </p:nvSpPr>
          <p:spPr>
            <a:xfrm>
              <a:off x="7401527" y="4078210"/>
              <a:ext cx="1770181" cy="42846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216000" tIns="0" rIns="216000" bIns="0" rtlCol="0" anchor="ctr">
              <a:spAutoFit/>
            </a:bodyPr>
            <a:lstStyle/>
            <a:p>
              <a:pPr algn="ctr" latinLnBrk="0">
                <a:lnSpc>
                  <a:spcPct val="110000"/>
                </a:lnSpc>
              </a:pPr>
              <a:r>
                <a:rPr lang="ko-KR" altLang="en-US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교육격차 등</a:t>
              </a:r>
              <a:endParaRPr lang="en-US" altLang="ko-KR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C4F8756-E5E8-9922-601B-A2652182FA44}"/>
              </a:ext>
            </a:extLst>
          </p:cNvPr>
          <p:cNvGrpSpPr/>
          <p:nvPr/>
        </p:nvGrpSpPr>
        <p:grpSpPr>
          <a:xfrm>
            <a:off x="3081452" y="4616608"/>
            <a:ext cx="5182783" cy="823871"/>
            <a:chOff x="3081452" y="4616608"/>
            <a:chExt cx="5182783" cy="823871"/>
          </a:xfrm>
        </p:grpSpPr>
        <p:sp>
          <p:nvSpPr>
            <p:cNvPr id="32" name="오른쪽 중괄호 31">
              <a:extLst>
                <a:ext uri="{FF2B5EF4-FFF2-40B4-BE49-F238E27FC236}">
                  <a16:creationId xmlns:a16="http://schemas.microsoft.com/office/drawing/2014/main" id="{D89C27E0-6AC9-3A22-0892-E6D77A408A4E}"/>
                </a:ext>
              </a:extLst>
            </p:cNvPr>
            <p:cNvSpPr/>
            <p:nvPr/>
          </p:nvSpPr>
          <p:spPr>
            <a:xfrm rot="5400000">
              <a:off x="5527222" y="2170838"/>
              <a:ext cx="291243" cy="5182783"/>
            </a:xfrm>
            <a:prstGeom prst="rightBrace">
              <a:avLst>
                <a:gd name="adj1" fmla="val 444885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7E4870-7D4D-892C-A4B1-BDB20CC2DE71}"/>
                </a:ext>
              </a:extLst>
            </p:cNvPr>
            <p:cNvSpPr txBox="1"/>
            <p:nvPr/>
          </p:nvSpPr>
          <p:spPr>
            <a:xfrm>
              <a:off x="4222734" y="4977019"/>
              <a:ext cx="290021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긴밀하게 연결되어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있음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2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16CC3-9031-2687-C4C5-28313D08B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CD88248-2F29-0147-7E0C-62AD150644B4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B66F3-B768-8005-D6BE-656037A479C4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72D97D5-804F-2387-2E7E-24C1B0F6B4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F3A9369C-5947-AEB5-068D-C2A880EAAE2D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9C6D99-CF4B-7207-3124-8FFF2777FFBB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COVID-19 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시기 원격수업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3E307A6-DCFC-3F30-568A-B89C01FB493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77C08232-0735-FDA8-9E75-71FCA75F5CB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4B09DB2-C5CD-FDC4-E2C7-27C33FB55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9" name="그림 8" descr="의류, 아니메, 일러스트레이션, 그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1A51B5-AB0C-C168-3433-C254274682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66" y="2850874"/>
            <a:ext cx="2832860" cy="4007126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E24DC23-8969-2571-287B-C7420778E70D}"/>
              </a:ext>
            </a:extLst>
          </p:cNvPr>
          <p:cNvGrpSpPr/>
          <p:nvPr/>
        </p:nvGrpSpPr>
        <p:grpSpPr>
          <a:xfrm>
            <a:off x="4789543" y="2908996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8EB018-4BB1-0F02-F39E-BAA16F9E2C6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비인간 행위자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CB58B24-504B-C464-769C-934B925059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A8E01BF4-A8EE-D225-9207-6D17E50AA1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16EA1210-F66F-83EA-FA29-F6209BC18C8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29E8A03-3E95-3414-12A1-0519BE1E7971}"/>
              </a:ext>
            </a:extLst>
          </p:cNvPr>
          <p:cNvSpPr txBox="1"/>
          <p:nvPr/>
        </p:nvSpPr>
        <p:spPr>
          <a:xfrm>
            <a:off x="5022006" y="3485545"/>
            <a:ext cx="6570798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화상회의 소프트웨어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하드웨어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와이파이 네트워크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학습관리시스템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(LMS),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디지털 교과서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코로나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19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바이러스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76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8C9D2-1F92-E58F-3EDE-A27158E5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3EFABCA-3EC5-E85C-9824-ED455CB995C6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D8B33-10FB-F91B-A379-D4B3C6E61147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6305FD-17EF-3113-8BF6-AF4ECD659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79BF1F42-AE5C-A621-EB08-6969DA9AD5B7}"/>
              </a:ext>
            </a:extLst>
          </p:cNvPr>
          <p:cNvGrpSpPr/>
          <p:nvPr/>
        </p:nvGrpSpPr>
        <p:grpSpPr>
          <a:xfrm>
            <a:off x="3519055" y="2213566"/>
            <a:ext cx="7516091" cy="1534186"/>
            <a:chOff x="2892969" y="2263858"/>
            <a:chExt cx="9204453" cy="187881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C5EFD7-8D89-6248-4647-24C937C7BE98}"/>
                </a:ext>
              </a:extLst>
            </p:cNvPr>
            <p:cNvSpPr txBox="1"/>
            <p:nvPr/>
          </p:nvSpPr>
          <p:spPr>
            <a:xfrm flipH="1">
              <a:off x="5745456" y="2551680"/>
              <a:ext cx="6351966" cy="128262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행위자 간의 </a:t>
              </a:r>
              <a:b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3CA01"/>
                  </a:solidFill>
                  <a:latin typeface="카페24 아네모네" pitchFamily="2" charset="-127"/>
                  <a:ea typeface="카페24 아네모네" pitchFamily="2" charset="-127"/>
                </a:rPr>
                <a:t>번역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3CA01"/>
                  </a:solidFill>
                  <a:latin typeface="카페24 아네모네" pitchFamily="2" charset="-127"/>
                  <a:ea typeface="카페24 아네모네" pitchFamily="2" charset="-127"/>
                </a:rPr>
                <a:t>(Translation)</a:t>
              </a:r>
              <a:r>
                <a:rPr lang="en-US" altLang="ko-KR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과정을 보여줌</a:t>
              </a:r>
              <a:endParaRPr lang="pt-BR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A34B172D-53DA-4B06-F3C2-77BD5496DD30}"/>
                </a:ext>
              </a:extLst>
            </p:cNvPr>
            <p:cNvGrpSpPr/>
            <p:nvPr/>
          </p:nvGrpSpPr>
          <p:grpSpPr>
            <a:xfrm>
              <a:off x="2892969" y="2263858"/>
              <a:ext cx="3362936" cy="1878814"/>
              <a:chOff x="2854506" y="2320025"/>
              <a:chExt cx="3362936" cy="1878814"/>
            </a:xfrm>
          </p:grpSpPr>
          <p:sp>
            <p:nvSpPr>
              <p:cNvPr id="29" name="사각형: 잘린 대각선 방향 모서리 28">
                <a:extLst>
                  <a:ext uri="{FF2B5EF4-FFF2-40B4-BE49-F238E27FC236}">
                    <a16:creationId xmlns:a16="http://schemas.microsoft.com/office/drawing/2014/main" id="{F902F5F8-B279-7E5E-7F0E-FE4EAA817AB2}"/>
                  </a:ext>
                </a:extLst>
              </p:cNvPr>
              <p:cNvSpPr/>
              <p:nvPr/>
            </p:nvSpPr>
            <p:spPr>
              <a:xfrm>
                <a:off x="2854506" y="2320025"/>
                <a:ext cx="3362936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9003853B-98DA-BA21-E1C7-26F3FAE18BAE}"/>
                  </a:ext>
                </a:extLst>
              </p:cNvPr>
              <p:cNvSpPr/>
              <p:nvPr/>
            </p:nvSpPr>
            <p:spPr>
              <a:xfrm>
                <a:off x="2975134" y="2438012"/>
                <a:ext cx="3124321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6837569-93D3-4FCE-644C-A48D57C54B18}"/>
                  </a:ext>
                </a:extLst>
              </p:cNvPr>
              <p:cNvSpPr txBox="1"/>
              <p:nvPr/>
            </p:nvSpPr>
            <p:spPr>
              <a:xfrm>
                <a:off x="3265333" y="2601719"/>
                <a:ext cx="2701997" cy="1315427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 err="1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액턴트</a:t>
                </a: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 지도의</a:t>
                </a:r>
                <a:b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</a:b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진정한 통찰력</a:t>
                </a: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CFE2926-F7AD-5188-B9D9-BCEA498858A5}"/>
              </a:ext>
            </a:extLst>
          </p:cNvPr>
          <p:cNvGrpSpPr/>
          <p:nvPr/>
        </p:nvGrpSpPr>
        <p:grpSpPr>
          <a:xfrm>
            <a:off x="6060897" y="3495950"/>
            <a:ext cx="4974249" cy="1569417"/>
            <a:chOff x="6060897" y="3495950"/>
            <a:chExt cx="4974249" cy="1569417"/>
          </a:xfrm>
        </p:grpSpPr>
        <p:sp>
          <p:nvSpPr>
            <p:cNvPr id="32" name="화살표: 아래쪽 31">
              <a:extLst>
                <a:ext uri="{FF2B5EF4-FFF2-40B4-BE49-F238E27FC236}">
                  <a16:creationId xmlns:a16="http://schemas.microsoft.com/office/drawing/2014/main" id="{38FAC39F-BFC3-0230-3057-367C71AD3DFA}"/>
                </a:ext>
              </a:extLst>
            </p:cNvPr>
            <p:cNvSpPr/>
            <p:nvPr/>
          </p:nvSpPr>
          <p:spPr>
            <a:xfrm>
              <a:off x="7744690" y="3495950"/>
              <a:ext cx="404030" cy="653486"/>
            </a:xfrm>
            <a:prstGeom prst="downArrow">
              <a:avLst/>
            </a:prstGeom>
            <a:solidFill>
              <a:srgbClr val="F3CA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F792BE34-21FC-6A7A-95B8-46ED8374599E}"/>
                </a:ext>
              </a:extLst>
            </p:cNvPr>
            <p:cNvGrpSpPr/>
            <p:nvPr/>
          </p:nvGrpSpPr>
          <p:grpSpPr>
            <a:xfrm>
              <a:off x="6060897" y="4201797"/>
              <a:ext cx="4974249" cy="863570"/>
              <a:chOff x="3965516" y="2790917"/>
              <a:chExt cx="4974249" cy="86357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BF3CFC-FA4D-AF0C-2695-E74A4E8BF218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4657543" cy="86357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한 행위자가 다른 행위자의 역할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정체성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행동 방식을 변화시키는 과정</a:t>
                </a: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7F765545-86C0-AC7A-009C-832D58C124D3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36" name="원호 35">
                  <a:extLst>
                    <a:ext uri="{FF2B5EF4-FFF2-40B4-BE49-F238E27FC236}">
                      <a16:creationId xmlns:a16="http://schemas.microsoft.com/office/drawing/2014/main" id="{8EB0CC06-0145-6153-F4B7-EAEB5A79203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7" name="자유형: 도형 36">
                  <a:extLst>
                    <a:ext uri="{FF2B5EF4-FFF2-40B4-BE49-F238E27FC236}">
                      <a16:creationId xmlns:a16="http://schemas.microsoft.com/office/drawing/2014/main" id="{EE4BE246-8085-FFAB-26DF-08618D1A6733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77E6B98-7A12-EFF9-395A-89091174C1EA}"/>
              </a:ext>
            </a:extLst>
          </p:cNvPr>
          <p:cNvGrpSpPr/>
          <p:nvPr/>
        </p:nvGrpSpPr>
        <p:grpSpPr>
          <a:xfrm>
            <a:off x="6060897" y="5112012"/>
            <a:ext cx="6189857" cy="863570"/>
            <a:chOff x="3965516" y="2790917"/>
            <a:chExt cx="6189857" cy="8635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253CF1-F68A-0F44-9B3A-2BB5988FD72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단순한 언어 번역이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존재 방식 자체의 변환을 의미</a:t>
              </a: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CC33702D-6641-2FAD-A976-6673FB53A5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54F5ED87-F75D-8D0D-F684-456A1911E1B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A20A4BFB-35FF-D499-118E-A9B5D1DF8B1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24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AE94F-7033-6B44-C5F2-754E1155B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93354A6-5421-2379-BF42-90DB3F789CEE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0D939-D809-5DC5-6871-CDB4F423EF7F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6C103F-963B-C356-A763-A3146692B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6FFFEDE0-D61C-BFA3-64BE-33C2A07427ED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B5CA1F-A720-3496-8898-000576C8B0BE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줌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(Zoom)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의 도입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2F99EC0-1DA9-C5CF-2F4B-EDA368E48E6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E14513DF-AC46-75FB-2881-AAA281EA8E8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0E270EA-65F4-5723-D074-72331BD05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50F1F06D-3406-89FC-FACF-F7C801C5185B}"/>
              </a:ext>
            </a:extLst>
          </p:cNvPr>
          <p:cNvGrpSpPr/>
          <p:nvPr/>
        </p:nvGrpSpPr>
        <p:grpSpPr>
          <a:xfrm>
            <a:off x="1516847" y="2959641"/>
            <a:ext cx="7229215" cy="469359"/>
            <a:chOff x="3965516" y="2790917"/>
            <a:chExt cx="7229215" cy="4693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1583DA-9F7C-71F1-81A7-E96D382BC49E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교실이라는 물리적 공간의 절대적 통제자가 아닌 교사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C4FF759A-CF31-8A97-6881-F81F8FE1D2A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D829D533-A402-0C13-5C30-AD9C9CF4DC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B6F6AA73-767B-77DA-4E73-071AB11DBB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DF4622A-DEA5-68E4-29E8-DE923728814D}"/>
              </a:ext>
            </a:extLst>
          </p:cNvPr>
          <p:cNvGrpSpPr/>
          <p:nvPr/>
        </p:nvGrpSpPr>
        <p:grpSpPr>
          <a:xfrm>
            <a:off x="1516847" y="3550797"/>
            <a:ext cx="7229215" cy="469359"/>
            <a:chOff x="3965516" y="2790917"/>
            <a:chExt cx="7229215" cy="4693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AC97A1-97B9-E2C7-D7F0-E75FEA141F87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줌 화면 속에서 교사의 권위는 크게 약화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21A36F4-511B-E1C1-9161-BC6165D73D4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76234E70-EA91-F893-013B-2921C1E2D2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B7EA688E-AEE8-E7BD-E019-4F2A6DE2474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05BE32E-9AD7-EC18-836A-D59F6BEB8EA8}"/>
              </a:ext>
            </a:extLst>
          </p:cNvPr>
          <p:cNvGrpSpPr/>
          <p:nvPr/>
        </p:nvGrpSpPr>
        <p:grpSpPr>
          <a:xfrm>
            <a:off x="1516847" y="4167278"/>
            <a:ext cx="7229215" cy="469359"/>
            <a:chOff x="3965516" y="2790917"/>
            <a:chExt cx="7229215" cy="4693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25A08D-61D4-87A5-CD6E-D48CED1FBC48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학생 및 학부모들의 정체성 변화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8D59EDA-7B9A-86E0-B430-A6B1972B08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34F7615D-CD33-376A-61E4-0873FD2F6A1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9D760AE3-7A87-A030-5EFC-6B0662C5CD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259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1047E-441F-1B54-7663-9BCF3F1A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F6D70F-87AA-39C3-9A5A-16ED15848A70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7D1ED-5776-E1B1-984B-E4F5F8D9CF77}"/>
              </a:ext>
            </a:extLst>
          </p:cNvPr>
          <p:cNvSpPr txBox="1"/>
          <p:nvPr/>
        </p:nvSpPr>
        <p:spPr>
          <a:xfrm>
            <a:off x="1134095" y="1593928"/>
            <a:ext cx="15747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6BBF84-E61A-FDC2-C87F-F7AD028D0E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C53C479-6D8F-A950-5288-97C062ED5E48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978E6F-4464-302B-75E4-5DF8E836AA43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와이파이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39AAFBB-2A23-2976-88FF-9B24D9773E1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22E59C6-38AA-927A-9832-0A938ABB0C8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0342126-09FC-8D23-D0D5-D1F5291BB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1BA851D2-E487-3FE9-79D6-7BB9E36D845A}"/>
              </a:ext>
            </a:extLst>
          </p:cNvPr>
          <p:cNvGrpSpPr/>
          <p:nvPr/>
        </p:nvGrpSpPr>
        <p:grpSpPr>
          <a:xfrm>
            <a:off x="1516847" y="2959641"/>
            <a:ext cx="7229215" cy="469359"/>
            <a:chOff x="3965516" y="2790917"/>
            <a:chExt cx="7229215" cy="4693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95895E-A713-061D-29C0-8BFF370A077D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형태의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교육 불평등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발생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0C2980E-9DE1-6862-E316-4071F200CC7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77390108-3BF8-DEE9-46C6-D26F57EA0C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97D69B73-9427-2D80-5DBC-16D5FF60CE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70FFBE3-5F34-C650-3157-354F5023CA85}"/>
              </a:ext>
            </a:extLst>
          </p:cNvPr>
          <p:cNvSpPr txBox="1"/>
          <p:nvPr/>
        </p:nvSpPr>
        <p:spPr>
          <a:xfrm>
            <a:off x="827237" y="4354996"/>
            <a:ext cx="77023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교육 접근권을 결정하는</a:t>
            </a:r>
            <a:b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권력의 매개체</a:t>
            </a:r>
            <a:endParaRPr lang="ko-KR" altLang="en-US" sz="26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5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28" name="그림 27" descr="화이트, 스케치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1775CA-217C-B72A-2C21-38377ABAD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06788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B5ADE-3CFA-9558-96D7-62D77A590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052B0EC-9A5D-7C8F-F256-63C8D88056A1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CEB9F-9EE6-4F3B-95F0-A06D30123D18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 그리는 방법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1DB0C0E-7DDB-1FBC-D97D-36B34A9C9A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931A462-5CFC-4707-5865-DA59750CE9F1}"/>
              </a:ext>
            </a:extLst>
          </p:cNvPr>
          <p:cNvGrpSpPr/>
          <p:nvPr/>
        </p:nvGrpSpPr>
        <p:grpSpPr>
          <a:xfrm>
            <a:off x="1287595" y="2352132"/>
            <a:ext cx="8278970" cy="571286"/>
            <a:chOff x="1013128" y="1841927"/>
            <a:chExt cx="827897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5E0106-C7E4-E4A3-CB21-1C819D8C0DFE}"/>
                </a:ext>
              </a:extLst>
            </p:cNvPr>
            <p:cNvSpPr txBox="1"/>
            <p:nvPr/>
          </p:nvSpPr>
          <p:spPr>
            <a:xfrm>
              <a:off x="1013128" y="1841927"/>
              <a:ext cx="827897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상황과 관련된 모든 행위자들을 인간과 비인간 구분 없이 나열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65D3FC39-1319-BF36-CAC6-A5A5304DD8C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631DA6F-3794-4065-FDDE-131C182AC1CB}"/>
              </a:ext>
            </a:extLst>
          </p:cNvPr>
          <p:cNvGrpSpPr/>
          <p:nvPr/>
        </p:nvGrpSpPr>
        <p:grpSpPr>
          <a:xfrm>
            <a:off x="1650374" y="3235346"/>
            <a:ext cx="7916190" cy="869469"/>
            <a:chOff x="3965516" y="2790917"/>
            <a:chExt cx="7916190" cy="8694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09E9C-D0FC-82A6-88D6-4BC33D3CE9FD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원이나 사각형 같은 도형으로 각 행위자를 표시하되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인간과 비인간을 다른 색 또는 모양으로 구분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3D1AE1D-1090-5417-F902-562AFEAD844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5B963451-B7B1-DDD3-19C6-FD8AA3D4387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B594FE24-B644-8943-AC3A-F60A920725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57C7EED-D304-F9F7-2D3A-D34E95FF49F4}"/>
              </a:ext>
            </a:extLst>
          </p:cNvPr>
          <p:cNvGrpSpPr/>
          <p:nvPr/>
        </p:nvGrpSpPr>
        <p:grpSpPr>
          <a:xfrm>
            <a:off x="1287595" y="4333332"/>
            <a:ext cx="8278970" cy="571286"/>
            <a:chOff x="1013128" y="1841927"/>
            <a:chExt cx="8278970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EBD33-028C-7C38-33B0-F27AC11BBE2E}"/>
                </a:ext>
              </a:extLst>
            </p:cNvPr>
            <p:cNvSpPr txBox="1"/>
            <p:nvPr/>
          </p:nvSpPr>
          <p:spPr>
            <a:xfrm>
              <a:off x="1013128" y="1841927"/>
              <a:ext cx="827897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이들 사이의 연결과 영향 관계를 화살표로 표시</a:t>
              </a: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2904688C-B108-6595-AC49-FBFF0C3D666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DE19329-C52B-4F5D-40A3-5FF124D824FC}"/>
              </a:ext>
            </a:extLst>
          </p:cNvPr>
          <p:cNvGrpSpPr/>
          <p:nvPr/>
        </p:nvGrpSpPr>
        <p:grpSpPr>
          <a:xfrm>
            <a:off x="1650374" y="5216546"/>
            <a:ext cx="7916190" cy="869469"/>
            <a:chOff x="3965516" y="2790917"/>
            <a:chExt cx="7916190" cy="8694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D1578D-6676-609A-84C5-FF714DA0A1F2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화살표의 굵기로 영향력의 강도를 나타내거나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색깔로 관계의 성격 구분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6B59421-797E-0A57-84DE-0F50A5C9AB8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6545BB75-4C36-864E-956A-4756CEC81B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448B686-0DBF-FBEB-52C3-BF06D711DEB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6E79A-7C8E-BCFC-9E06-242030C94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32B2896-AA0C-D3A9-28CB-0652DCDCC8E5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764E8-F40B-FD1F-3235-6CC56C9B912A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 그리는 방법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3184362-06AB-DAAA-FE74-57442E3905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077090A-EF1A-EC0E-C99C-D8119AF0A39B}"/>
              </a:ext>
            </a:extLst>
          </p:cNvPr>
          <p:cNvGrpSpPr/>
          <p:nvPr/>
        </p:nvGrpSpPr>
        <p:grpSpPr>
          <a:xfrm>
            <a:off x="1287595" y="2352132"/>
            <a:ext cx="8278970" cy="571286"/>
            <a:chOff x="1013128" y="1841927"/>
            <a:chExt cx="827897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68DE71-9348-2588-B05F-FFEB00CE3574}"/>
                </a:ext>
              </a:extLst>
            </p:cNvPr>
            <p:cNvSpPr txBox="1"/>
            <p:nvPr/>
          </p:nvSpPr>
          <p:spPr>
            <a:xfrm>
              <a:off x="1013128" y="1841927"/>
              <a:ext cx="827897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각 연결선에 어떤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번역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 일어나는지 설명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B6885D9-E421-9685-9ADD-0BB75F76F05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68B2D40-0E49-10FA-89C9-BAE70572A648}"/>
              </a:ext>
            </a:extLst>
          </p:cNvPr>
          <p:cNvGrpSpPr/>
          <p:nvPr/>
        </p:nvGrpSpPr>
        <p:grpSpPr>
          <a:xfrm>
            <a:off x="2081112" y="3198757"/>
            <a:ext cx="7002563" cy="2065315"/>
            <a:chOff x="1547337" y="4508469"/>
            <a:chExt cx="7002563" cy="20653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ED2140-959F-1F51-C7B9-B2A23C373973}"/>
                </a:ext>
              </a:extLst>
            </p:cNvPr>
            <p:cNvSpPr txBox="1"/>
            <p:nvPr/>
          </p:nvSpPr>
          <p:spPr>
            <a:xfrm>
              <a:off x="2190470" y="4832287"/>
              <a:ext cx="635943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줌 → 교사</a:t>
              </a:r>
              <a:endParaRPr lang="en-US" altLang="ko-KR" sz="2000" spc="-7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교실 통제권 약화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</a:t>
              </a:r>
              <a:r>
                <a:rPr lang="ko-KR" altLang="en-US" sz="20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리터러시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요구 증가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C26633D-804E-4412-D8F9-754A1322F54D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CA147872-FB62-00A3-594D-02FC1C97F4D3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24" name="사각형: 둥근 모서리 23">
                <a:extLst>
                  <a:ext uri="{FF2B5EF4-FFF2-40B4-BE49-F238E27FC236}">
                    <a16:creationId xmlns:a16="http://schemas.microsoft.com/office/drawing/2014/main" id="{5258F724-E642-96B8-B065-E48AFAEFBA1A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6A8701-ED76-FBA7-54BB-110954E1A2B7}"/>
                </a:ext>
              </a:extLst>
            </p:cNvPr>
            <p:cNvSpPr txBox="1"/>
            <p:nvPr/>
          </p:nvSpPr>
          <p:spPr>
            <a:xfrm>
              <a:off x="2190470" y="5710214"/>
              <a:ext cx="635943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부모 → 줌</a:t>
              </a:r>
              <a:endParaRPr lang="en-US" altLang="ko-KR" sz="2000" spc="-7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 지원 제공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수업 감시 가능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9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1C8FB-ED4E-F497-2088-C28E74CD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EA66903-7CEA-A00F-92F9-2659C82BAD04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2650D-5B81-9BC0-008A-1449CBB62A31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 그리는 방법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486290-AC0C-BE44-A962-685FA2B6E2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D7887323-D69C-35D3-23A8-395ADED84263}"/>
              </a:ext>
            </a:extLst>
          </p:cNvPr>
          <p:cNvGrpSpPr/>
          <p:nvPr/>
        </p:nvGrpSpPr>
        <p:grpSpPr>
          <a:xfrm>
            <a:off x="7928245" y="2698905"/>
            <a:ext cx="3922084" cy="463460"/>
            <a:chOff x="3965516" y="2790917"/>
            <a:chExt cx="3922084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BB50AB-BCFB-445D-694A-3A89EEF17642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비인간 행위자들의 역할 가시화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751AFF7-F176-C6E8-C564-43509E10384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439A1FA0-1856-D7E3-82E9-4900CBF80E7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1BE9CC06-3F49-3B94-9A4D-986DC366C07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E929F85-391A-9A76-5CD6-CB7238D748FB}"/>
              </a:ext>
            </a:extLst>
          </p:cNvPr>
          <p:cNvGrpSpPr/>
          <p:nvPr/>
        </p:nvGrpSpPr>
        <p:grpSpPr>
          <a:xfrm>
            <a:off x="7928245" y="3315534"/>
            <a:ext cx="3922084" cy="863570"/>
            <a:chOff x="3965516" y="2790917"/>
            <a:chExt cx="3922084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32E12F-D566-4B7A-B6D1-0D7612D34E98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 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상황을 적극적으로 구성하는 행위자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D1DA563B-7E45-60EE-94FB-B1A0182CD91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4CCA788-BD0E-F50E-CBD7-849AC4B0FF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1755F6F8-E250-CECB-6C61-3C7E4FE575D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B77CFB3-069C-2716-918F-8A3E6837088D}"/>
              </a:ext>
            </a:extLst>
          </p:cNvPr>
          <p:cNvGrpSpPr/>
          <p:nvPr/>
        </p:nvGrpSpPr>
        <p:grpSpPr>
          <a:xfrm>
            <a:off x="725373" y="2800143"/>
            <a:ext cx="2077940" cy="2077940"/>
            <a:chOff x="725373" y="2800143"/>
            <a:chExt cx="2077940" cy="2077940"/>
          </a:xfrm>
        </p:grpSpPr>
        <p:sp>
          <p:nvSpPr>
            <p:cNvPr id="28" name="사각형: 잘린 대각선 방향 모서리 27">
              <a:extLst>
                <a:ext uri="{FF2B5EF4-FFF2-40B4-BE49-F238E27FC236}">
                  <a16:creationId xmlns:a16="http://schemas.microsoft.com/office/drawing/2014/main" id="{B15D164B-CBE3-E2C6-5B55-50E1A8B081D2}"/>
                </a:ext>
              </a:extLst>
            </p:cNvPr>
            <p:cNvSpPr/>
            <p:nvPr/>
          </p:nvSpPr>
          <p:spPr>
            <a:xfrm>
              <a:off x="725373" y="2800143"/>
              <a:ext cx="2077940" cy="2077940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BA11FF49-5728-0FCC-2CA0-7654CDE2335F}"/>
                </a:ext>
              </a:extLst>
            </p:cNvPr>
            <p:cNvSpPr/>
            <p:nvPr/>
          </p:nvSpPr>
          <p:spPr>
            <a:xfrm>
              <a:off x="855865" y="2930635"/>
              <a:ext cx="1816956" cy="1816956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DE0B91-09BE-CD62-D07A-AEA32CF98C51}"/>
                </a:ext>
              </a:extLst>
            </p:cNvPr>
            <p:cNvSpPr txBox="1"/>
            <p:nvPr/>
          </p:nvSpPr>
          <p:spPr>
            <a:xfrm>
              <a:off x="778495" y="3360200"/>
              <a:ext cx="1894327" cy="97257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완성된</a:t>
              </a:r>
              <a:br>
                <a:rPr kumimoji="0" lang="en-US" altLang="ko-KR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600" b="0" i="0" u="none" strike="noStrike" kern="1200" cap="none" spc="-80" normalizeH="0" baseline="0" noProof="0" dirty="0" err="1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액턴트</a:t>
              </a:r>
              <a:r>
                <a:rPr kumimoji="0" lang="ko-KR" altLang="en-US" sz="26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 지도</a:t>
              </a:r>
              <a:endParaRPr kumimoji="0" lang="en-US" altLang="ko-KR" sz="26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6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B7922-A20A-ACEF-00FB-6D160907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7F617CC-7EE8-47FC-58F2-13E61A67D615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B19FD-88F1-A528-BAEC-115998B92504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액턴트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지도 그리는 방법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174F40-9D9F-1544-F193-9E20CED7D5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4EF75B-2CCC-9142-EEE8-E009D0E3ADB9}"/>
              </a:ext>
            </a:extLst>
          </p:cNvPr>
          <p:cNvSpPr txBox="1"/>
          <p:nvPr/>
        </p:nvSpPr>
        <p:spPr>
          <a:xfrm flipH="1">
            <a:off x="2497348" y="5092061"/>
            <a:ext cx="7180052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시스템에 개입할 때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인간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행위자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뿐만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아니라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비인간 행위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자들도 고려해야 한다는 중요한 통찰 제공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94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4974C-6323-AB70-FA0F-04251759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DD595FA-E9BF-E770-6158-4A5CA605E76F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02158-D680-A70B-4C45-3C26F51D7124}"/>
              </a:ext>
            </a:extLst>
          </p:cNvPr>
          <p:cNvSpPr txBox="1"/>
          <p:nvPr/>
        </p:nvSpPr>
        <p:spPr>
          <a:xfrm>
            <a:off x="1134095" y="1593928"/>
            <a:ext cx="20310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7CAE80-1E00-9A74-BD0F-FB0216F2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A16EFE6B-61AB-02E1-A1A3-C0A90A0FF45E}"/>
              </a:ext>
            </a:extLst>
          </p:cNvPr>
          <p:cNvGrpSpPr/>
          <p:nvPr/>
        </p:nvGrpSpPr>
        <p:grpSpPr>
          <a:xfrm>
            <a:off x="1232829" y="2370823"/>
            <a:ext cx="7229215" cy="469359"/>
            <a:chOff x="3965516" y="2790917"/>
            <a:chExt cx="7229215" cy="4693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CDBA56-9F8B-DEFB-CECF-9B43AEFC15DE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심리학의 사회생태학적 모델 기반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F3FF91D-F97C-E608-93A0-2D5ED83D54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CA210B74-F71F-6815-E11B-0B8006663EE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5DD6DF33-E04C-A4FD-0B0B-3C922491E7E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E668048-7477-BA30-882C-EDEF79D114AF}"/>
              </a:ext>
            </a:extLst>
          </p:cNvPr>
          <p:cNvGrpSpPr/>
          <p:nvPr/>
        </p:nvGrpSpPr>
        <p:grpSpPr>
          <a:xfrm>
            <a:off x="1232829" y="2961979"/>
            <a:ext cx="7654862" cy="869469"/>
            <a:chOff x="3965516" y="2790917"/>
            <a:chExt cx="7654862" cy="86946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719A3C-7078-3841-CE7A-5202E698201C}"/>
                </a:ext>
              </a:extLst>
            </p:cNvPr>
            <p:cNvSpPr txBox="1"/>
            <p:nvPr/>
          </p:nvSpPr>
          <p:spPr>
            <a:xfrm>
              <a:off x="4282222" y="2790917"/>
              <a:ext cx="7338156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 맥락 안에서 중첩된 일련의 사회 시스템을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점진적으로 매핑할 수 있는 캔버스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제공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9CDF7C4-F4FB-DF6B-2535-646C222C917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00A70D21-BDE1-996A-CF63-83797F4A4D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5069A8B7-C758-110D-11E0-DC6A9535274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3D66ADD9-BB7A-2EA8-C3A1-BB9FBA8A87F7}"/>
              </a:ext>
            </a:extLst>
          </p:cNvPr>
          <p:cNvSpPr/>
          <p:nvPr/>
        </p:nvSpPr>
        <p:spPr>
          <a:xfrm>
            <a:off x="1621831" y="3953245"/>
            <a:ext cx="6486555" cy="8612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브론펜브레너의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생태체계 이론 변형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079A6D95-264D-34D7-B966-072D18EB7D8D}"/>
              </a:ext>
            </a:extLst>
          </p:cNvPr>
          <p:cNvGrpSpPr/>
          <p:nvPr/>
        </p:nvGrpSpPr>
        <p:grpSpPr>
          <a:xfrm>
            <a:off x="1621831" y="4904509"/>
            <a:ext cx="6486555" cy="1357599"/>
            <a:chOff x="1621831" y="4904509"/>
            <a:chExt cx="6486555" cy="1357599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A18E2E56-BFB6-A2C8-E65A-B111BA231F12}"/>
                </a:ext>
              </a:extLst>
            </p:cNvPr>
            <p:cNvSpPr/>
            <p:nvPr/>
          </p:nvSpPr>
          <p:spPr>
            <a:xfrm>
              <a:off x="1621831" y="5400883"/>
              <a:ext cx="6486555" cy="8612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개인을 둘러싼 다층적 환경이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srgbClr val="644BC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어떻게 상호작용하는지 시각화</a:t>
              </a:r>
              <a:endParaRPr lang="en-US" altLang="ko-KR" sz="2000" spc="-70" dirty="0">
                <a:solidFill>
                  <a:srgbClr val="644BC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sp>
          <p:nvSpPr>
            <p:cNvPr id="31" name="화살표: 아래쪽 30">
              <a:extLst>
                <a:ext uri="{FF2B5EF4-FFF2-40B4-BE49-F238E27FC236}">
                  <a16:creationId xmlns:a16="http://schemas.microsoft.com/office/drawing/2014/main" id="{1F296670-B8E4-CC3C-20ED-4349E5A74A45}"/>
                </a:ext>
              </a:extLst>
            </p:cNvPr>
            <p:cNvSpPr/>
            <p:nvPr/>
          </p:nvSpPr>
          <p:spPr>
            <a:xfrm>
              <a:off x="4662055" y="4904509"/>
              <a:ext cx="387927" cy="418474"/>
            </a:xfrm>
            <a:prstGeom prst="downArrow">
              <a:avLst/>
            </a:prstGeom>
            <a:solidFill>
              <a:srgbClr val="0720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11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1A3FE-540C-2E79-A5C2-EE07E12B7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소용돌이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F8AA0E-52CF-85E0-A714-3CDAEEC97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 b="-1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39AA777C-4793-A60B-660C-92F45553F803}"/>
              </a:ext>
            </a:extLst>
          </p:cNvPr>
          <p:cNvSpPr/>
          <p:nvPr/>
        </p:nvSpPr>
        <p:spPr>
          <a:xfrm>
            <a:off x="0" y="2200760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9E180E-E815-D4E2-0683-BA0F3EBA8DA2}"/>
              </a:ext>
            </a:extLst>
          </p:cNvPr>
          <p:cNvSpPr txBox="1"/>
          <p:nvPr/>
        </p:nvSpPr>
        <p:spPr>
          <a:xfrm>
            <a:off x="1298028" y="3318706"/>
            <a:ext cx="9595944" cy="6118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개인부터 거시체계까지 </a:t>
            </a:r>
            <a:r>
              <a:rPr lang="en-US" altLang="ko-KR" sz="2800" spc="-150" dirty="0">
                <a:solidFill>
                  <a:srgbClr val="0B2EB7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7</a:t>
            </a:r>
            <a:r>
              <a:rPr lang="ko-KR" altLang="en-US" sz="2800" spc="-150" dirty="0">
                <a:solidFill>
                  <a:srgbClr val="0B2EB7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단계 생태계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 분석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4AC529-6B26-4B26-E1F7-EC5240197237}"/>
              </a:ext>
            </a:extLst>
          </p:cNvPr>
          <p:cNvSpPr txBox="1"/>
          <p:nvPr/>
        </p:nvSpPr>
        <p:spPr>
          <a:xfrm>
            <a:off x="4171509" y="2582329"/>
            <a:ext cx="38489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b="1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동심원 구조</a:t>
            </a:r>
            <a:endParaRPr lang="ko-KR" altLang="en-US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40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77978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099" y="3289004"/>
            <a:ext cx="7797799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7797798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762756" y="3357421"/>
            <a:ext cx="6644768" cy="9048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 err="1"/>
              <a:t>시스테믹</a:t>
            </a:r>
            <a:r>
              <a:rPr lang="ko-KR" altLang="en-US" dirty="0"/>
              <a:t> 디자인 </a:t>
            </a:r>
            <a:r>
              <a:rPr lang="en-US" altLang="ko-KR" dirty="0"/>
              <a:t>7</a:t>
            </a:r>
            <a:r>
              <a:rPr lang="ko-KR" altLang="en-US" dirty="0"/>
              <a:t>단계 프로세스와 복잡계의 </a:t>
            </a:r>
            <a:r>
              <a:rPr lang="en-US" altLang="ko-KR" dirty="0"/>
              <a:t>5</a:t>
            </a:r>
            <a:r>
              <a:rPr lang="ko-KR" altLang="en-US" dirty="0"/>
              <a:t>가지 특성</a:t>
            </a:r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비선형성</a:t>
            </a:r>
            <a:r>
              <a:rPr lang="en-US" altLang="ko-KR" dirty="0"/>
              <a:t>, </a:t>
            </a:r>
            <a:r>
              <a:rPr lang="ko-KR" altLang="en-US" dirty="0" err="1"/>
              <a:t>창발성</a:t>
            </a:r>
            <a:r>
              <a:rPr lang="en-US" altLang="ko-KR" dirty="0"/>
              <a:t>, </a:t>
            </a:r>
            <a:r>
              <a:rPr lang="ko-KR" altLang="en-US" dirty="0"/>
              <a:t>적응성</a:t>
            </a:r>
            <a:r>
              <a:rPr lang="en-US" altLang="ko-KR" dirty="0"/>
              <a:t>, </a:t>
            </a:r>
            <a:r>
              <a:rPr lang="ko-KR" altLang="en-US" dirty="0"/>
              <a:t>상호의존성</a:t>
            </a:r>
            <a:r>
              <a:rPr lang="en-US" altLang="ko-KR" dirty="0"/>
              <a:t>, </a:t>
            </a:r>
            <a:r>
              <a:rPr lang="ko-KR" altLang="en-US" dirty="0"/>
              <a:t>경로의존성</a:t>
            </a:r>
            <a:r>
              <a:rPr lang="en-US" altLang="ko-KR" dirty="0"/>
              <a:t>) </a:t>
            </a:r>
            <a:r>
              <a:rPr lang="ko-KR" altLang="en-US" dirty="0"/>
              <a:t>이해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762756" y="2214421"/>
            <a:ext cx="6958956" cy="9048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 err="1"/>
              <a:t>시스테믹</a:t>
            </a:r>
            <a:r>
              <a:rPr lang="ko-KR" altLang="en-US" b="1" dirty="0"/>
              <a:t> 디자인의 정의</a:t>
            </a:r>
            <a:r>
              <a:rPr lang="en-US" altLang="ko-KR" b="1" dirty="0"/>
              <a:t>, 3</a:t>
            </a:r>
            <a:r>
              <a:rPr lang="ko-KR" altLang="en-US" b="1" dirty="0"/>
              <a:t>가지 핵심 특징</a:t>
            </a:r>
            <a:endParaRPr lang="en-US" altLang="ko-KR" b="1" dirty="0"/>
          </a:p>
          <a:p>
            <a:r>
              <a:rPr lang="en-US" altLang="ko-KR" b="1" dirty="0"/>
              <a:t>(</a:t>
            </a:r>
            <a:r>
              <a:rPr lang="ko-KR" altLang="en-US" b="1" dirty="0"/>
              <a:t>다중 이해관계자 중심</a:t>
            </a:r>
            <a:r>
              <a:rPr lang="en-US" altLang="ko-KR" b="1" dirty="0"/>
              <a:t>, </a:t>
            </a:r>
            <a:r>
              <a:rPr lang="ko-KR" altLang="en-US" b="1" dirty="0"/>
              <a:t>장기적 변화 지향</a:t>
            </a:r>
            <a:r>
              <a:rPr lang="en-US" altLang="ko-KR" b="1" dirty="0"/>
              <a:t>, </a:t>
            </a:r>
            <a:r>
              <a:rPr lang="ko-KR" altLang="en-US" b="1" dirty="0"/>
              <a:t>구조적 개입</a:t>
            </a:r>
            <a:r>
              <a:rPr lang="en-US" altLang="ko-KR" b="1" dirty="0"/>
              <a:t>) </a:t>
            </a:r>
            <a:r>
              <a:rPr lang="ko-KR" altLang="en-US" b="1" dirty="0"/>
              <a:t>학습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762756" y="4500421"/>
            <a:ext cx="7181774" cy="9048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 err="1"/>
              <a:t>액턴트</a:t>
            </a:r>
            <a:r>
              <a:rPr lang="ko-KR" altLang="en-US" dirty="0"/>
              <a:t> 지도</a:t>
            </a:r>
            <a:r>
              <a:rPr lang="en-US" altLang="ko-KR" dirty="0"/>
              <a:t>, </a:t>
            </a:r>
            <a:r>
              <a:rPr lang="ko-KR" altLang="en-US" dirty="0"/>
              <a:t>사회생태계 지도</a:t>
            </a:r>
            <a:r>
              <a:rPr lang="en-US" altLang="ko-KR" dirty="0"/>
              <a:t>, </a:t>
            </a:r>
            <a:r>
              <a:rPr lang="ko-KR" altLang="en-US" dirty="0"/>
              <a:t>리치 </a:t>
            </a:r>
            <a:r>
              <a:rPr lang="ko-KR" altLang="en-US" dirty="0" err="1"/>
              <a:t>콘텍스트</a:t>
            </a:r>
            <a:r>
              <a:rPr lang="en-US" altLang="ko-KR" dirty="0"/>
              <a:t>, </a:t>
            </a:r>
            <a:r>
              <a:rPr lang="ko-KR" altLang="en-US" dirty="0"/>
              <a:t>스토리 순환지도</a:t>
            </a:r>
            <a:endParaRPr lang="en-US" altLang="ko-KR" dirty="0"/>
          </a:p>
          <a:p>
            <a:r>
              <a:rPr lang="en-US" altLang="ko-KR" dirty="0"/>
              <a:t>4</a:t>
            </a:r>
            <a:r>
              <a:rPr lang="ko-KR" altLang="en-US" dirty="0"/>
              <a:t>가지 매핑 도구의 구체적 활용법 습득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C33F-DF49-AB42-0FCA-6B19F7E79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66215DA-5925-D4E9-2251-B80DE6D975C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361D0-94B6-3206-A298-4D7DC509928D}"/>
              </a:ext>
            </a:extLst>
          </p:cNvPr>
          <p:cNvSpPr txBox="1"/>
          <p:nvPr/>
        </p:nvSpPr>
        <p:spPr>
          <a:xfrm>
            <a:off x="1134095" y="1593928"/>
            <a:ext cx="42963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생태계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C080BD-6E73-7438-1529-E4BC94E9F1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D637A96-D1B5-8E67-56D8-76DBA934EBEF}"/>
              </a:ext>
            </a:extLst>
          </p:cNvPr>
          <p:cNvGrpSpPr/>
          <p:nvPr/>
        </p:nvGrpSpPr>
        <p:grpSpPr>
          <a:xfrm>
            <a:off x="1287595" y="2352132"/>
            <a:ext cx="7796080" cy="571286"/>
            <a:chOff x="1013128" y="1841927"/>
            <a:chExt cx="779608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14D24C-1491-DAB9-4F0A-6A7205BE63D4}"/>
                </a:ext>
              </a:extLst>
            </p:cNvPr>
            <p:cNvSpPr txBox="1"/>
            <p:nvPr/>
          </p:nvSpPr>
          <p:spPr>
            <a:xfrm>
              <a:off x="1013128" y="1841927"/>
              <a:ext cx="77960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중앙에 분석하고자 하는 개인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액터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추상적으로 표현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658A24F-6EC6-6732-E989-0568D3E94D6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BEBBC6C-A25C-06AF-A540-B760AF663B96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E9DE12-3869-DE08-549E-9ED7A82CE246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개인이 아닌 페르소나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 클래스의 한 인스턴스로 표현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4389186-6330-4752-BEB3-C8E17AF89A2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7BA3E7BC-4708-06CC-80CC-97345557C03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D486F7BA-C084-6F92-0E42-27F009A9A57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4F492C5-3A00-0FDD-FA0F-53F9E5443F98}"/>
              </a:ext>
            </a:extLst>
          </p:cNvPr>
          <p:cNvGrpSpPr/>
          <p:nvPr/>
        </p:nvGrpSpPr>
        <p:grpSpPr>
          <a:xfrm>
            <a:off x="1650374" y="3835474"/>
            <a:ext cx="7916190" cy="469359"/>
            <a:chOff x="3965516" y="2790917"/>
            <a:chExt cx="7916190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5BAB43-6E1E-FEC6-42B2-D471F94E59B8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일반적으로 한 명의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액터와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그의 직계 가족을 포함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4757D68-A5F3-BE1F-54AB-1275B2E87E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90268314-1AB1-5B40-DAC3-D23C6F26B1F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304A61D-DBE0-E86B-CE2A-45F4DBC22AB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431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7170-20C5-07BC-234E-9B0827CA1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F5E2E91-365A-D04D-EC43-6222E1F7C92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D24E3-2B35-79CB-FD61-87E1A454E415}"/>
              </a:ext>
            </a:extLst>
          </p:cNvPr>
          <p:cNvSpPr txBox="1"/>
          <p:nvPr/>
        </p:nvSpPr>
        <p:spPr>
          <a:xfrm>
            <a:off x="1134095" y="1593928"/>
            <a:ext cx="42963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생태계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74405D-1B64-C9A5-773A-35F0D0C55B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A494BA7-56D4-AA8D-2236-225F0A0369C7}"/>
              </a:ext>
            </a:extLst>
          </p:cNvPr>
          <p:cNvGrpSpPr/>
          <p:nvPr/>
        </p:nvGrpSpPr>
        <p:grpSpPr>
          <a:xfrm>
            <a:off x="1287595" y="2352132"/>
            <a:ext cx="7796080" cy="571286"/>
            <a:chOff x="1013128" y="1841927"/>
            <a:chExt cx="779608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5C4B1-5E68-0B2F-4F44-FDB72E72D9BF}"/>
                </a:ext>
              </a:extLst>
            </p:cNvPr>
            <p:cNvSpPr txBox="1"/>
            <p:nvPr/>
          </p:nvSpPr>
          <p:spPr>
            <a:xfrm>
              <a:off x="1013128" y="1841927"/>
              <a:ext cx="77960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미시체계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69695A47-C948-8D1D-DD16-7712E373EAE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668BBCB-26AE-7BB0-C6DE-92E8FC7B4277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4BCFE2-A272-C746-E0DB-02E229CD273F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액터와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가장 밀접한 관련이 있는 사회 시스템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B9056E2-DEFE-AB32-E992-805C051B22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131F585D-D964-6B60-E67D-500CEB8B03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16BB210A-767D-3A28-B2C4-C8B805FCECE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5D443E45-484D-5B72-0208-2D0602DAA236}"/>
              </a:ext>
            </a:extLst>
          </p:cNvPr>
          <p:cNvGrpSpPr/>
          <p:nvPr/>
        </p:nvGrpSpPr>
        <p:grpSpPr>
          <a:xfrm>
            <a:off x="1650374" y="3835474"/>
            <a:ext cx="7916190" cy="469359"/>
            <a:chOff x="3965516" y="2790917"/>
            <a:chExt cx="7916190" cy="4693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ACB7C-7077-3D79-0A5E-1944CF64DC39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지역과 사회의 일상적인 사회적 맥락 표현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C0E5EB6-DB00-66A6-1E87-7DFFA473D4B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1F56A89-8586-EA28-A1B9-5778F1C9254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A35C728D-9713-B2FF-EB0C-ACE8D75BED3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E44D890-5797-CA6E-0564-BA8AEC6B59FA}"/>
              </a:ext>
            </a:extLst>
          </p:cNvPr>
          <p:cNvGrpSpPr/>
          <p:nvPr/>
        </p:nvGrpSpPr>
        <p:grpSpPr>
          <a:xfrm>
            <a:off x="1650374" y="4433764"/>
            <a:ext cx="7916190" cy="868084"/>
            <a:chOff x="1650374" y="4433764"/>
            <a:chExt cx="7916190" cy="868084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6C8F5CB-1C88-FBD5-DEA3-94BB9525055C}"/>
                </a:ext>
              </a:extLst>
            </p:cNvPr>
            <p:cNvGrpSpPr/>
            <p:nvPr/>
          </p:nvGrpSpPr>
          <p:grpSpPr>
            <a:xfrm>
              <a:off x="1650374" y="4433764"/>
              <a:ext cx="7916190" cy="469359"/>
              <a:chOff x="3965516" y="2790917"/>
              <a:chExt cx="7916190" cy="46935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050A51-DBF2-4762-F34C-61157ABDEEEA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599484" cy="4693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 err="1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액터와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직접적으로 상호작용하는 가장 가까운 관계들 포함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F4FB1B23-BB1A-B994-9B97-F58547F8277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0" name="원호 19">
                  <a:extLst>
                    <a:ext uri="{FF2B5EF4-FFF2-40B4-BE49-F238E27FC236}">
                      <a16:creationId xmlns:a16="http://schemas.microsoft.com/office/drawing/2014/main" id="{E0CC02A3-F829-E942-FBDE-CBBD5892C53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1" name="자유형: 도형 20">
                  <a:extLst>
                    <a:ext uri="{FF2B5EF4-FFF2-40B4-BE49-F238E27FC236}">
                      <a16:creationId xmlns:a16="http://schemas.microsoft.com/office/drawing/2014/main" id="{D64F7B41-F377-E631-337A-AF8D213BBB6E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056DB1-B52F-1108-BF0B-77B8F521FC4B}"/>
                </a:ext>
              </a:extLst>
            </p:cNvPr>
            <p:cNvSpPr txBox="1"/>
            <p:nvPr/>
          </p:nvSpPr>
          <p:spPr>
            <a:xfrm>
              <a:off x="2036352" y="4901738"/>
              <a:ext cx="6570798" cy="4001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학교 집단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이웃 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C06E902-8233-E902-8805-97A75B4B319F}"/>
              </a:ext>
            </a:extLst>
          </p:cNvPr>
          <p:cNvGrpSpPr/>
          <p:nvPr/>
        </p:nvGrpSpPr>
        <p:grpSpPr>
          <a:xfrm>
            <a:off x="1650374" y="5335087"/>
            <a:ext cx="7916190" cy="869469"/>
            <a:chOff x="1650374" y="5371097"/>
            <a:chExt cx="7916190" cy="869469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68406F0A-EA2B-751E-256D-C02BA3850FE4}"/>
                </a:ext>
              </a:extLst>
            </p:cNvPr>
            <p:cNvGrpSpPr/>
            <p:nvPr/>
          </p:nvGrpSpPr>
          <p:grpSpPr>
            <a:xfrm>
              <a:off x="1650374" y="5371097"/>
              <a:ext cx="7916190" cy="469359"/>
              <a:chOff x="3965516" y="2790917"/>
              <a:chExt cx="7916190" cy="46935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B99063-FE13-0CD2-A3B3-5954E4DA497C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599484" cy="4693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중앙 액터에게 영향을 미치지만 권한은 없는 관계들 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→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메모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85886744-A739-9D79-2BF7-8D1DB39781B2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33" name="원호 32">
                  <a:extLst>
                    <a:ext uri="{FF2B5EF4-FFF2-40B4-BE49-F238E27FC236}">
                      <a16:creationId xmlns:a16="http://schemas.microsoft.com/office/drawing/2014/main" id="{AD16EA81-0958-6B64-72ED-40B5A130D2B8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4" name="자유형: 도형 33">
                  <a:extLst>
                    <a:ext uri="{FF2B5EF4-FFF2-40B4-BE49-F238E27FC236}">
                      <a16:creationId xmlns:a16="http://schemas.microsoft.com/office/drawing/2014/main" id="{A4E6E0CF-102E-230B-AE6B-2AFC0B2B7FE5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962B4-C528-9322-5EC9-D98DB4A177ED}"/>
                </a:ext>
              </a:extLst>
            </p:cNvPr>
            <p:cNvSpPr txBox="1"/>
            <p:nvPr/>
          </p:nvSpPr>
          <p:spPr>
            <a:xfrm>
              <a:off x="2036352" y="5840456"/>
              <a:ext cx="6570798" cy="4001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자원봉사자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동료 간의 갈등 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4BF20-F6C3-9B45-1098-2F258F30A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0292414-5F30-ADCD-EF2E-A97457D02EF3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D8E283-C55C-96F5-130B-A61EB975BA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E1F89-ACCA-7DEE-65AF-17B43A347FA7}"/>
              </a:ext>
            </a:extLst>
          </p:cNvPr>
          <p:cNvSpPr txBox="1"/>
          <p:nvPr/>
        </p:nvSpPr>
        <p:spPr>
          <a:xfrm>
            <a:off x="1134095" y="1593928"/>
            <a:ext cx="42963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생태계 분석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C6A36DA-6AD4-3D34-F2BF-12B10CA08F10}"/>
              </a:ext>
            </a:extLst>
          </p:cNvPr>
          <p:cNvGrpSpPr/>
          <p:nvPr/>
        </p:nvGrpSpPr>
        <p:grpSpPr>
          <a:xfrm>
            <a:off x="1287595" y="2352132"/>
            <a:ext cx="7796080" cy="571286"/>
            <a:chOff x="1013128" y="1841927"/>
            <a:chExt cx="7796080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5BC483-FD82-69D2-0FAF-C09F7F8CAEFF}"/>
                </a:ext>
              </a:extLst>
            </p:cNvPr>
            <p:cNvSpPr txBox="1"/>
            <p:nvPr/>
          </p:nvSpPr>
          <p:spPr>
            <a:xfrm>
              <a:off x="1013128" y="1841927"/>
              <a:ext cx="77960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중간체계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1F0ECD38-D854-1DF2-2072-81B722D0597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881BAD2-DCAC-2ACB-F5FE-D9821060E956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80BDB6-743C-D028-75B0-EFCB2F989941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사람들이 지속적으로 참여하는 구조화된 커뮤니티와 조직 환경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7BCA9DE-7C98-3EB9-EC15-29E2041455E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FE66AD57-D1A9-D733-6AB9-4E8D8DAFF9E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ADC58955-1788-AF57-F7EE-F63848DA91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48BFA9F-E2F4-88D8-E64A-434581FAB396}"/>
              </a:ext>
            </a:extLst>
          </p:cNvPr>
          <p:cNvGrpSpPr/>
          <p:nvPr/>
        </p:nvGrpSpPr>
        <p:grpSpPr>
          <a:xfrm>
            <a:off x="1650374" y="3835474"/>
            <a:ext cx="7916190" cy="469359"/>
            <a:chOff x="3965516" y="2790917"/>
            <a:chExt cx="7916190" cy="4693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94E745-152A-C56A-49E1-7F7C29F81011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회사 구조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학교 시스템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교회나 종교 공동체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커뮤니티 등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29D052DB-960F-0126-9E81-0E093BF170C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73357708-EB7E-768B-7DBC-8F36757DE09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854A51B-A107-014D-CB1D-1D282D412C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47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F200-F92F-EBFB-25C2-CE77BADEB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906FC60-DEF4-26A6-F667-4AD84347E927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CFD6F64-EF3D-D1F7-D7A5-804A7ECB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73833-967E-9721-92DA-7D659A98B45C}"/>
              </a:ext>
            </a:extLst>
          </p:cNvPr>
          <p:cNvSpPr txBox="1"/>
          <p:nvPr/>
        </p:nvSpPr>
        <p:spPr>
          <a:xfrm>
            <a:off x="1134095" y="1593928"/>
            <a:ext cx="42963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생태계 분석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5AC0476-C111-1E2C-3662-25B8066D527D}"/>
              </a:ext>
            </a:extLst>
          </p:cNvPr>
          <p:cNvGrpSpPr/>
          <p:nvPr/>
        </p:nvGrpSpPr>
        <p:grpSpPr>
          <a:xfrm>
            <a:off x="4578050" y="2352132"/>
            <a:ext cx="5009296" cy="571286"/>
            <a:chOff x="1013128" y="1841927"/>
            <a:chExt cx="5009296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9230A8-2ADA-2298-D20F-DF4EF333CA9E}"/>
                </a:ext>
              </a:extLst>
            </p:cNvPr>
            <p:cNvSpPr txBox="1"/>
            <p:nvPr/>
          </p:nvSpPr>
          <p:spPr>
            <a:xfrm>
              <a:off x="1013128" y="1841927"/>
              <a:ext cx="5009296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외체계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FB09AA70-18AC-E2CC-0622-11DAE2B9815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B307C5A-DEC7-D5A1-29D1-4CF08D02AC7F}"/>
              </a:ext>
            </a:extLst>
          </p:cNvPr>
          <p:cNvGrpSpPr/>
          <p:nvPr/>
        </p:nvGrpSpPr>
        <p:grpSpPr>
          <a:xfrm>
            <a:off x="4940829" y="3235346"/>
            <a:ext cx="7916190" cy="469359"/>
            <a:chOff x="3965516" y="2790917"/>
            <a:chExt cx="7916190" cy="4693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9D72B8-16A9-42EC-F014-82A5D9696D70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 시스템의 외부 구조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8CD1A03-4EE6-3F0B-56CD-F4D3B18014E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B26FD3C9-BCD0-21D5-A48A-AC4AB05C09B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B1901D9F-9D09-2A03-7487-64F24EF09BE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DB854F6-5AEF-100E-B025-4375E7E63F72}"/>
              </a:ext>
            </a:extLst>
          </p:cNvPr>
          <p:cNvGrpSpPr/>
          <p:nvPr/>
        </p:nvGrpSpPr>
        <p:grpSpPr>
          <a:xfrm>
            <a:off x="4940829" y="3835474"/>
            <a:ext cx="7916190" cy="469359"/>
            <a:chOff x="3965516" y="2790917"/>
            <a:chExt cx="7916190" cy="4693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A3830-0585-5E01-EAE4-2D830B24B5B8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기업이나 산업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의료 기관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시나 지방 정부의 정체성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9B44C29-9D5F-F61A-5DDF-3FE5AD5F19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3A9760A-5B28-3BDE-3756-C1926F39432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C5A30FCD-09D0-3E89-CCFE-78E5D530DAB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B4C9ED02-BAE6-F719-A172-694E98CF6F61}"/>
              </a:ext>
            </a:extLst>
          </p:cNvPr>
          <p:cNvGrpSpPr/>
          <p:nvPr/>
        </p:nvGrpSpPr>
        <p:grpSpPr>
          <a:xfrm>
            <a:off x="4940829" y="4417365"/>
            <a:ext cx="7916190" cy="469359"/>
            <a:chOff x="3965516" y="2790917"/>
            <a:chExt cx="7916190" cy="46935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AB19F0-8A31-2AE4-1E6A-B97F5C47C272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액터가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직접 참여하지는 않지만 간접적으로 영향을 받는 환경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A3974D-0F28-7140-F334-2FFCF860548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07B20BF8-6C5D-442C-9029-F5BCEE11C17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67272523-A12D-94A3-021D-9F0329B0D1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10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C5C1A-4111-DB36-E1C7-8ED78DBA1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061A846-0339-E8BD-8F2E-BC2FE4BA5EC4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25DBEB-BC54-B15D-1B09-C94461BF79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5444C5-E9BF-3118-D114-B62AE4C94CB0}"/>
              </a:ext>
            </a:extLst>
          </p:cNvPr>
          <p:cNvSpPr txBox="1"/>
          <p:nvPr/>
        </p:nvSpPr>
        <p:spPr>
          <a:xfrm>
            <a:off x="1134095" y="1593928"/>
            <a:ext cx="42963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생태계 분석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614E323-BD66-E50A-0DA3-AA323E6FBAB7}"/>
              </a:ext>
            </a:extLst>
          </p:cNvPr>
          <p:cNvGrpSpPr/>
          <p:nvPr/>
        </p:nvGrpSpPr>
        <p:grpSpPr>
          <a:xfrm>
            <a:off x="4940829" y="4202834"/>
            <a:ext cx="7112626" cy="1579339"/>
            <a:chOff x="1650374" y="4224060"/>
            <a:chExt cx="7112626" cy="1579339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9F043496-8DB4-6464-E994-77CF2E3AB4F6}"/>
                </a:ext>
              </a:extLst>
            </p:cNvPr>
            <p:cNvGrpSpPr/>
            <p:nvPr/>
          </p:nvGrpSpPr>
          <p:grpSpPr>
            <a:xfrm>
              <a:off x="1650374" y="4224060"/>
              <a:ext cx="7112626" cy="869469"/>
              <a:chOff x="3965516" y="2790917"/>
              <a:chExt cx="7112626" cy="86946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A05639-6796-41F1-7E82-B2A4C157ECCA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795920" cy="86946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 err="1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액터의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삶의 질과 사회 세계에 영향을 미치는 정치적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문화적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b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</a:b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경제적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,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사회적 맥락과 관련된 요소들 매핑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EA44F994-2548-A93E-FBFF-82A5D4C5A1CE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6" name="원호 15">
                  <a:extLst>
                    <a:ext uri="{FF2B5EF4-FFF2-40B4-BE49-F238E27FC236}">
                      <a16:creationId xmlns:a16="http://schemas.microsoft.com/office/drawing/2014/main" id="{CDB496DC-B96C-14AF-0A8F-A1302916A54C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BB833E97-6553-56B1-E6F3-62CE410709F6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192AD87-13BE-E19D-AC6D-01B01996F200}"/>
                </a:ext>
              </a:extLst>
            </p:cNvPr>
            <p:cNvSpPr txBox="1"/>
            <p:nvPr/>
          </p:nvSpPr>
          <p:spPr>
            <a:xfrm>
              <a:off x="2036352" y="5095513"/>
              <a:ext cx="6570798" cy="70788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 소속감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정신적 정체성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정보원과 매체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국가 유산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인구통계 등 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0CF726E-08B6-AE8A-52E3-3F205B882145}"/>
              </a:ext>
            </a:extLst>
          </p:cNvPr>
          <p:cNvGrpSpPr/>
          <p:nvPr/>
        </p:nvGrpSpPr>
        <p:grpSpPr>
          <a:xfrm>
            <a:off x="4578050" y="2352132"/>
            <a:ext cx="5009296" cy="571286"/>
            <a:chOff x="1013128" y="1841927"/>
            <a:chExt cx="5009296" cy="5712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AAAFBC-B35A-2204-7120-8EAA332899C6}"/>
                </a:ext>
              </a:extLst>
            </p:cNvPr>
            <p:cNvSpPr txBox="1"/>
            <p:nvPr/>
          </p:nvSpPr>
          <p:spPr>
            <a:xfrm>
              <a:off x="1013128" y="1841927"/>
              <a:ext cx="5009296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거시체계</a:t>
              </a: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9AE3CB2-774D-2CB4-9439-5995B5D3F2F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9E58E4AC-9CC8-2B38-1C01-8235D956094C}"/>
              </a:ext>
            </a:extLst>
          </p:cNvPr>
          <p:cNvGrpSpPr/>
          <p:nvPr/>
        </p:nvGrpSpPr>
        <p:grpSpPr>
          <a:xfrm>
            <a:off x="4940829" y="3235346"/>
            <a:ext cx="7112626" cy="869469"/>
            <a:chOff x="3965516" y="2790917"/>
            <a:chExt cx="7112626" cy="86946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9F39A3-0F9B-7EC2-CAEA-60252517DB35}"/>
                </a:ext>
              </a:extLst>
            </p:cNvPr>
            <p:cNvSpPr txBox="1"/>
            <p:nvPr/>
          </p:nvSpPr>
          <p:spPr>
            <a:xfrm>
              <a:off x="4282222" y="2790917"/>
              <a:ext cx="6795920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큰 사회 영역으로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지배적이거나 국가적인 문화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정치적 맥락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 시스템을 포함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A45DB38C-A476-6C9D-3B6B-38A60A6E25B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294B49A5-FA15-2923-7CF8-C48D7214B2C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94FD0B16-080B-0762-28CB-F4AB37614FA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59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490A-C0F1-E729-8F6E-C3141840F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B9560E1-726E-7EE9-A8FB-8D7C301452A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C5F09-C333-A9E6-D465-8C72AF29CE71}"/>
              </a:ext>
            </a:extLst>
          </p:cNvPr>
          <p:cNvSpPr txBox="1"/>
          <p:nvPr/>
        </p:nvSpPr>
        <p:spPr>
          <a:xfrm>
            <a:off x="1134095" y="1593928"/>
            <a:ext cx="20310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199615-028D-56C9-52A7-33FD8A5C8C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5D3EBFB5-5AA4-5C8F-F36B-6898E9FE8CE1}"/>
              </a:ext>
            </a:extLst>
          </p:cNvPr>
          <p:cNvGrpSpPr/>
          <p:nvPr/>
        </p:nvGrpSpPr>
        <p:grpSpPr>
          <a:xfrm>
            <a:off x="1287595" y="2352132"/>
            <a:ext cx="7796080" cy="571286"/>
            <a:chOff x="1013128" y="1841927"/>
            <a:chExt cx="779608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8490F9-8256-C923-EB9F-6926CB78276E}"/>
                </a:ext>
              </a:extLst>
            </p:cNvPr>
            <p:cNvSpPr txBox="1"/>
            <p:nvPr/>
          </p:nvSpPr>
          <p:spPr>
            <a:xfrm>
              <a:off x="1013128" y="1841927"/>
              <a:ext cx="77960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생물 생태계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8A9E7F3-1E0E-0E33-6CFD-252F6AE3B0B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6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A284765-E15A-087F-086A-D63F7447DCF7}"/>
              </a:ext>
            </a:extLst>
          </p:cNvPr>
          <p:cNvGrpSpPr/>
          <p:nvPr/>
        </p:nvGrpSpPr>
        <p:grpSpPr>
          <a:xfrm>
            <a:off x="1650374" y="3235346"/>
            <a:ext cx="7916190" cy="1227912"/>
            <a:chOff x="1650374" y="3235346"/>
            <a:chExt cx="7916190" cy="1227912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6B3E95F-38FE-4D9C-8821-ED302643CD1F}"/>
                </a:ext>
              </a:extLst>
            </p:cNvPr>
            <p:cNvGrpSpPr/>
            <p:nvPr/>
          </p:nvGrpSpPr>
          <p:grpSpPr>
            <a:xfrm>
              <a:off x="1650374" y="3235346"/>
              <a:ext cx="7916190" cy="469359"/>
              <a:chOff x="3965516" y="2790917"/>
              <a:chExt cx="7916190" cy="46935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944078-5F5C-CC54-F9E2-527AF0B54448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599484" cy="4693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자연환경의 영향 요인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A70931EB-C4D5-69E2-C4FB-2617ED86DFF4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" name="원호 9">
                  <a:extLst>
                    <a:ext uri="{FF2B5EF4-FFF2-40B4-BE49-F238E27FC236}">
                      <a16:creationId xmlns:a16="http://schemas.microsoft.com/office/drawing/2014/main" id="{CFD78418-5311-61E0-D558-9129D4490378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31FCE108-5824-C820-8A67-E81D75C95FC9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48BC9F-B52E-4232-BDD3-BAFB8E73DD99}"/>
                </a:ext>
              </a:extLst>
            </p:cNvPr>
            <p:cNvSpPr txBox="1"/>
            <p:nvPr/>
          </p:nvSpPr>
          <p:spPr>
            <a:xfrm>
              <a:off x="2036352" y="3755372"/>
              <a:ext cx="6570798" cy="70788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유역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삼림과 강변 생태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동식물의 건강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생물 다양성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오염 영향 등을 매핑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9885B1F-5284-BC04-C70F-9B5500167093}"/>
              </a:ext>
            </a:extLst>
          </p:cNvPr>
          <p:cNvGrpSpPr/>
          <p:nvPr/>
        </p:nvGrpSpPr>
        <p:grpSpPr>
          <a:xfrm>
            <a:off x="1650374" y="4488396"/>
            <a:ext cx="7916190" cy="869469"/>
            <a:chOff x="3965516" y="2790917"/>
            <a:chExt cx="7916190" cy="86946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F9CA1F-90EF-48AB-77EB-25DCA56A905C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시간의 흐름에 따라 매핑이 변화하는 경우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두 가지 색상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사용해 개선 또는 악화 표시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92CC783-A7B5-DBC8-D738-5EA4DB3F2BD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6021382E-9732-A893-4F58-542461731B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435EBE8F-B6CF-FDE0-6863-84DD6C1781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717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7E17-542B-0D12-820F-32E90BE7F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3955ECD-CEA1-E9D6-C394-67EE8E39F7D2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91828-B223-7828-4FED-305889E5F0FD}"/>
              </a:ext>
            </a:extLst>
          </p:cNvPr>
          <p:cNvSpPr txBox="1"/>
          <p:nvPr/>
        </p:nvSpPr>
        <p:spPr>
          <a:xfrm>
            <a:off x="1134095" y="1593928"/>
            <a:ext cx="20310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사회생태계 지도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3C9ADC-8E2C-132E-1A09-6C37478BE4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06C3467-A3E3-9C8D-0BB9-B2162951FF5F}"/>
              </a:ext>
            </a:extLst>
          </p:cNvPr>
          <p:cNvGrpSpPr/>
          <p:nvPr/>
        </p:nvGrpSpPr>
        <p:grpSpPr>
          <a:xfrm>
            <a:off x="1287595" y="2352132"/>
            <a:ext cx="7796080" cy="571286"/>
            <a:chOff x="1013128" y="1841927"/>
            <a:chExt cx="779608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A86E68-CEC3-1F73-4903-3AA6FF7CEB60}"/>
                </a:ext>
              </a:extLst>
            </p:cNvPr>
            <p:cNvSpPr txBox="1"/>
            <p:nvPr/>
          </p:nvSpPr>
          <p:spPr>
            <a:xfrm>
              <a:off x="1013128" y="1841927"/>
              <a:ext cx="77960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시간체계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95188200-CAD1-CA7C-63E5-BA54873F57E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7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DFF4CD0-969D-4522-5F54-706850008257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F51BD6-6C2B-E0CA-C434-80CF6AD52AC8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시간적 관계를 나타냄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8B9D038-2FF8-8BC4-1F24-364FE34ABB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01A3F8ED-E859-C65B-F84D-D3133B0AFD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2D35773A-5188-6CA9-FE63-EA135A44DA2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5F34E62-267C-7B3A-11EF-B2CD18DF0445}"/>
              </a:ext>
            </a:extLst>
          </p:cNvPr>
          <p:cNvGrpSpPr/>
          <p:nvPr/>
        </p:nvGrpSpPr>
        <p:grpSpPr>
          <a:xfrm>
            <a:off x="1650374" y="3835474"/>
            <a:ext cx="7916190" cy="869469"/>
            <a:chOff x="3965516" y="2790917"/>
            <a:chExt cx="7916190" cy="86946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1C9B6E-3D88-238B-94E6-5D0197379463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수준 안팎의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액터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사이에 화살표를 추가하고 긴 화살표를 사용해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장기간에 걸친 변화 표현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C92076EC-3B29-B09C-5AEA-D276E5AA9D8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46457D9D-E913-43A7-54C7-E3B4E3F1025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409E6C1C-EE28-246D-F3BF-85798097DED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53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C1FED-3DC9-C97E-51F3-E23EAE418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F966325-EFB3-AA1C-B683-DA114EF90E98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3808D-311F-D2B8-7E7D-0E6A17EB3731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BFB69A-455E-4D13-67E6-42345710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334B26D-7100-BA77-E703-F00A8984CCDE}"/>
              </a:ext>
            </a:extLst>
          </p:cNvPr>
          <p:cNvGrpSpPr/>
          <p:nvPr/>
        </p:nvGrpSpPr>
        <p:grpSpPr>
          <a:xfrm>
            <a:off x="3363845" y="2206669"/>
            <a:ext cx="4483123" cy="3141799"/>
            <a:chOff x="308330" y="2467897"/>
            <a:chExt cx="4483123" cy="3141799"/>
          </a:xfrm>
        </p:grpSpPr>
        <p:pic>
          <p:nvPicPr>
            <p:cNvPr id="3" name="그림 2" descr="집, 스케치, 그림, 만화 영화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FFFBC93-7A09-D2BC-F5AA-4E206F80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5" y="2467897"/>
              <a:ext cx="4107872" cy="308090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037CD7-F644-474F-8609-F38E4736E0AB}"/>
                </a:ext>
              </a:extLst>
            </p:cNvPr>
            <p:cNvSpPr txBox="1"/>
            <p:nvPr/>
          </p:nvSpPr>
          <p:spPr>
            <a:xfrm flipH="1">
              <a:off x="308330" y="5133625"/>
              <a:ext cx="4483123" cy="476071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서울에 거주하는 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20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대 후반 직장인 </a:t>
              </a:r>
              <a:r>
                <a:rPr lang="en-US" altLang="ko-KR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1</a:t>
              </a:r>
              <a:r>
                <a:rPr lang="ko-KR" altLang="en-US" sz="20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인 가구</a:t>
              </a:r>
              <a:endParaRPr lang="en-US" altLang="ko-KR" sz="2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6773903-0591-E48B-DE94-AD892E5D63F2}"/>
              </a:ext>
            </a:extLst>
          </p:cNvPr>
          <p:cNvGrpSpPr/>
          <p:nvPr/>
        </p:nvGrpSpPr>
        <p:grpSpPr>
          <a:xfrm>
            <a:off x="7659342" y="3314676"/>
            <a:ext cx="4532658" cy="869469"/>
            <a:chOff x="4451427" y="3314676"/>
            <a:chExt cx="4532658" cy="869469"/>
          </a:xfrm>
        </p:grpSpPr>
        <p:sp>
          <p:nvSpPr>
            <p:cNvPr id="6" name="화살표: 오른쪽 5">
              <a:extLst>
                <a:ext uri="{FF2B5EF4-FFF2-40B4-BE49-F238E27FC236}">
                  <a16:creationId xmlns:a16="http://schemas.microsoft.com/office/drawing/2014/main" id="{C87929A4-B617-06B5-ADAD-4565D583989C}"/>
                </a:ext>
              </a:extLst>
            </p:cNvPr>
            <p:cNvSpPr/>
            <p:nvPr/>
          </p:nvSpPr>
          <p:spPr>
            <a:xfrm rot="10800000">
              <a:off x="4451427" y="3429000"/>
              <a:ext cx="443346" cy="415493"/>
            </a:xfrm>
            <a:prstGeom prst="rightArrow">
              <a:avLst/>
            </a:prstGeom>
            <a:solidFill>
              <a:srgbClr val="4741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719F78-2D06-F89F-820B-FA798081E0D3}"/>
                </a:ext>
              </a:extLst>
            </p:cNvPr>
            <p:cNvSpPr txBox="1"/>
            <p:nvPr/>
          </p:nvSpPr>
          <p:spPr>
            <a:xfrm>
              <a:off x="4973783" y="3314676"/>
              <a:ext cx="4010302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개인이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상황을 대표하는 추상적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액터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6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256F9-AE7C-DCDF-3770-982C1B608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EE23D97-6691-61EA-013A-576C7ABABB7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0B7B1-ACDB-E6D8-168B-435CE60B4FFB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64AD2B-A93B-8A23-A2CD-05C3D11274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CABF8A1-74ED-0F46-DABF-476D0F837BA3}"/>
              </a:ext>
            </a:extLst>
          </p:cNvPr>
          <p:cNvSpPr/>
          <p:nvPr/>
        </p:nvSpPr>
        <p:spPr>
          <a:xfrm>
            <a:off x="4200568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미시체계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D5742EF7-E6EF-6E5F-F988-D72F7857334D}"/>
              </a:ext>
            </a:extLst>
          </p:cNvPr>
          <p:cNvGrpSpPr/>
          <p:nvPr/>
        </p:nvGrpSpPr>
        <p:grpSpPr>
          <a:xfrm>
            <a:off x="4200568" y="3211382"/>
            <a:ext cx="7929087" cy="463460"/>
            <a:chOff x="3965516" y="2790917"/>
            <a:chExt cx="7929087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EFE516-5A8A-1F04-0FFF-7AC80CF2DC47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회사 동료들과 업무적 관계를 유지하지만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퇴근 후엔 거의 교류가 없음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9710AA8-66B7-E7B2-86F4-EA8A742A89C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963E30E9-9A68-C9E4-5CCC-21042D170D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4A7599BD-EB1D-7720-D732-102EC667113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2971383-C7EC-25C5-1D71-00992ACCEE72}"/>
              </a:ext>
            </a:extLst>
          </p:cNvPr>
          <p:cNvGrpSpPr/>
          <p:nvPr/>
        </p:nvGrpSpPr>
        <p:grpSpPr>
          <a:xfrm>
            <a:off x="4200568" y="3805622"/>
            <a:ext cx="5772639" cy="463460"/>
            <a:chOff x="3965516" y="2790917"/>
            <a:chExt cx="5772639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E8FAAF-85C1-E557-C5B5-2591CFB0E6E1}"/>
                </a:ext>
              </a:extLst>
            </p:cNvPr>
            <p:cNvSpPr txBox="1"/>
            <p:nvPr/>
          </p:nvSpPr>
          <p:spPr>
            <a:xfrm>
              <a:off x="4282223" y="2790917"/>
              <a:ext cx="54559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원룸 이웃들과는 얼굴도 모르는 상태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D4B3410-AB9B-A7BF-D62C-BD3FB171FE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EBFECE5D-37C0-8855-11EA-9BD18CBAA24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1E4BFBC1-D4F8-0DC7-CD4D-9CE86E1BE6C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C826A6E-5296-7FDA-4A32-2FC65369A041}"/>
              </a:ext>
            </a:extLst>
          </p:cNvPr>
          <p:cNvGrpSpPr/>
          <p:nvPr/>
        </p:nvGrpSpPr>
        <p:grpSpPr>
          <a:xfrm>
            <a:off x="4200568" y="4366732"/>
            <a:ext cx="5772639" cy="463460"/>
            <a:chOff x="3965516" y="2790917"/>
            <a:chExt cx="5772639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5845D4-D717-7721-703A-FBC12893DCCA}"/>
                </a:ext>
              </a:extLst>
            </p:cNvPr>
            <p:cNvSpPr txBox="1"/>
            <p:nvPr/>
          </p:nvSpPr>
          <p:spPr>
            <a:xfrm>
              <a:off x="4282223" y="2790917"/>
              <a:ext cx="54559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SNS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로만 간헐적으로 소통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3A152806-CEBD-642B-B38B-F0CCD9C5AAF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C11CA680-2629-7E29-B327-7654962496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4080B6D8-4EE0-327D-3CD2-A2122155BBE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5EE0797-E39B-F945-C8C6-C1EBE9ED78FD}"/>
              </a:ext>
            </a:extLst>
          </p:cNvPr>
          <p:cNvSpPr txBox="1"/>
          <p:nvPr/>
        </p:nvSpPr>
        <p:spPr>
          <a:xfrm flipH="1">
            <a:off x="4556168" y="4978429"/>
            <a:ext cx="64235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온라인 커뮤니티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 새로운 형태의 미시체계로 등장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!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99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3ABAA-32D4-0DCB-AFA4-2264EEC4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22DE6D9-1C96-13F0-36B4-4232F277D9A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E4E55-15F9-D22F-CE53-638F0A0F7004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4677BB-93A5-E56E-F9FD-4743277B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C021F03D-17BB-51FB-477E-7D2C05FE6135}"/>
              </a:ext>
            </a:extLst>
          </p:cNvPr>
          <p:cNvSpPr/>
          <p:nvPr/>
        </p:nvSpPr>
        <p:spPr>
          <a:xfrm>
            <a:off x="4200568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중간체계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9D7CB3CE-C8AF-3B29-E1A3-EBA1A7A16BF9}"/>
              </a:ext>
            </a:extLst>
          </p:cNvPr>
          <p:cNvGrpSpPr/>
          <p:nvPr/>
        </p:nvGrpSpPr>
        <p:grpSpPr>
          <a:xfrm>
            <a:off x="4200568" y="3211382"/>
            <a:ext cx="7967980" cy="944100"/>
            <a:chOff x="778495" y="3211382"/>
            <a:chExt cx="7967980" cy="944100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821AFD19-310E-E95C-7E26-CB8828697524}"/>
                </a:ext>
              </a:extLst>
            </p:cNvPr>
            <p:cNvGrpSpPr/>
            <p:nvPr/>
          </p:nvGrpSpPr>
          <p:grpSpPr>
            <a:xfrm>
              <a:off x="778495" y="3211382"/>
              <a:ext cx="7929087" cy="463460"/>
              <a:chOff x="3965516" y="2790917"/>
              <a:chExt cx="7929087" cy="46346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F7DA5D-AD47-1ED7-3E8F-A35E83AC11B9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761238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srgbClr val="0B2EB7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회사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 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→ 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중요한 역할</a:t>
                </a:r>
              </a:p>
            </p:txBody>
          </p:sp>
          <p:grpSp>
            <p:nvGrpSpPr>
              <p:cNvPr id="38" name="그룹 37">
                <a:extLst>
                  <a:ext uri="{FF2B5EF4-FFF2-40B4-BE49-F238E27FC236}">
                    <a16:creationId xmlns:a16="http://schemas.microsoft.com/office/drawing/2014/main" id="{DEAA41DD-0D9B-D8C5-43B0-74EBA599A33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39" name="원호 38">
                  <a:extLst>
                    <a:ext uri="{FF2B5EF4-FFF2-40B4-BE49-F238E27FC236}">
                      <a16:creationId xmlns:a16="http://schemas.microsoft.com/office/drawing/2014/main" id="{A71D61D4-123F-7843-8303-23FDF3747CF6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40" name="자유형: 도형 39">
                  <a:extLst>
                    <a:ext uri="{FF2B5EF4-FFF2-40B4-BE49-F238E27FC236}">
                      <a16:creationId xmlns:a16="http://schemas.microsoft.com/office/drawing/2014/main" id="{F2B37981-2311-37E8-2EE7-EAD3FB553EDF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132A3D-B3FD-C83C-C5AC-8CCF7AE07C95}"/>
                </a:ext>
              </a:extLst>
            </p:cNvPr>
            <p:cNvSpPr txBox="1"/>
            <p:nvPr/>
          </p:nvSpPr>
          <p:spPr>
            <a:xfrm>
              <a:off x="1134095" y="3755372"/>
              <a:ext cx="7612380" cy="4001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성과 중심의 경쟁적 문화가 동료 간 진정한 유대 형성 방해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8BDE79EA-83E2-D90A-741B-10C3EC33E16D}"/>
              </a:ext>
            </a:extLst>
          </p:cNvPr>
          <p:cNvGrpSpPr/>
          <p:nvPr/>
        </p:nvGrpSpPr>
        <p:grpSpPr>
          <a:xfrm>
            <a:off x="4200568" y="4236012"/>
            <a:ext cx="7929087" cy="463460"/>
            <a:chOff x="3965516" y="2790917"/>
            <a:chExt cx="7929087" cy="46346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58AADE4-2D3B-CB1A-EEAB-91FFFD60CA3D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장시간 노동이 사회적 활동 시간 제약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97C95E46-738D-D224-D8AC-89CD3D8E90E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4" name="원호 43">
                <a:extLst>
                  <a:ext uri="{FF2B5EF4-FFF2-40B4-BE49-F238E27FC236}">
                    <a16:creationId xmlns:a16="http://schemas.microsoft.com/office/drawing/2014/main" id="{2A8FFF5F-3EC2-1A05-8638-B314D0C8593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C0478099-7610-832C-53F8-B47915D342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D6CFED81-ED1D-24D2-DBA5-502DF4386ABE}"/>
              </a:ext>
            </a:extLst>
          </p:cNvPr>
          <p:cNvGrpSpPr/>
          <p:nvPr/>
        </p:nvGrpSpPr>
        <p:grpSpPr>
          <a:xfrm>
            <a:off x="4200568" y="4810976"/>
            <a:ext cx="7929087" cy="863570"/>
            <a:chOff x="3965516" y="2790917"/>
            <a:chExt cx="7929087" cy="86357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64CD2B-6392-0842-2729-EFEF66D2893E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커뮤니티 센터나 동호회 같은 구조화된 커뮤니티 참여도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시간과 에너지 부족으로 어려움</a:t>
              </a: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126687CE-8C10-2455-B1AA-CF25DD534B2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9" name="원호 48">
                <a:extLst>
                  <a:ext uri="{FF2B5EF4-FFF2-40B4-BE49-F238E27FC236}">
                    <a16:creationId xmlns:a16="http://schemas.microsoft.com/office/drawing/2014/main" id="{61E9EB54-F2D5-254B-926F-CFC13D8CDC9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04E2F9C1-2CB7-E2FF-084D-9DA4CB446F2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85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824969"/>
            <a:chOff x="2402275" y="2242645"/>
            <a:chExt cx="6341675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사람뿐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아니라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 등 모든 요소들의 관계를 지도로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그릴 수 있다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023310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문제를 둘러싼 다양한 환경과 맥락을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 층위로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분석할 수 있다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210561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액턴트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지도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사회생태계 지도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리치 </a:t>
              </a: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콘텍스트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</a:t>
              </a:r>
            </a:p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스토리 순환지도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4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 매핑 도구의 구체적 활용법 습득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4216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29420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20EB-7175-5B5A-5101-FD1E75E79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6347912-A681-3F30-8238-8C3E97C6FE1C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24355-7CFD-A094-FEA3-3741C5217AB1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67C65-7B0F-1105-B66F-A337135F6D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BFC5F1B-744D-D53D-BCF5-5613F8405C9E}"/>
              </a:ext>
            </a:extLst>
          </p:cNvPr>
          <p:cNvSpPr/>
          <p:nvPr/>
        </p:nvSpPr>
        <p:spPr>
          <a:xfrm>
            <a:off x="778495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외체계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597ABB-5671-A55D-C0CD-261C82CD6E83}"/>
              </a:ext>
            </a:extLst>
          </p:cNvPr>
          <p:cNvGrpSpPr/>
          <p:nvPr/>
        </p:nvGrpSpPr>
        <p:grpSpPr>
          <a:xfrm>
            <a:off x="778495" y="3211382"/>
            <a:ext cx="7929087" cy="463460"/>
            <a:chOff x="3965516" y="2790917"/>
            <a:chExt cx="7929087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006738-266D-1D79-F8F4-B374F606CD9D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부동산 정책이 청년들을 도시 외곽으로 밀어내면서 </a:t>
              </a:r>
              <a:r>
                <a:rPr lang="ko-KR" altLang="en-US" sz="20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통근 시간 연장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BC13803-C0E0-009B-55C5-974C3024B3F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B304E8F9-AEB6-64A0-AC7F-79B93B389B7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3EC96CCC-F20C-B9CF-6B02-7090F9B6365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1A21053-B598-5DA3-9F4D-40CFF5222130}"/>
              </a:ext>
            </a:extLst>
          </p:cNvPr>
          <p:cNvGrpSpPr/>
          <p:nvPr/>
        </p:nvGrpSpPr>
        <p:grpSpPr>
          <a:xfrm>
            <a:off x="1274618" y="3701345"/>
            <a:ext cx="7979526" cy="463460"/>
            <a:chOff x="1274618" y="3701345"/>
            <a:chExt cx="7979526" cy="463460"/>
          </a:xfrm>
        </p:grpSpPr>
        <p:sp>
          <p:nvSpPr>
            <p:cNvPr id="10" name="화살표: 오른쪽 9">
              <a:extLst>
                <a:ext uri="{FF2B5EF4-FFF2-40B4-BE49-F238E27FC236}">
                  <a16:creationId xmlns:a16="http://schemas.microsoft.com/office/drawing/2014/main" id="{D75055FD-5DBE-DAFC-26CF-382F6FB6F749}"/>
                </a:ext>
              </a:extLst>
            </p:cNvPr>
            <p:cNvSpPr/>
            <p:nvPr/>
          </p:nvSpPr>
          <p:spPr>
            <a:xfrm>
              <a:off x="1274618" y="3786346"/>
              <a:ext cx="367146" cy="338162"/>
            </a:xfrm>
            <a:prstGeom prst="rightArrow">
              <a:avLst/>
            </a:prstGeom>
            <a:solidFill>
              <a:srgbClr val="4741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901864-9903-9096-06A6-1FD17269B18E}"/>
                </a:ext>
              </a:extLst>
            </p:cNvPr>
            <p:cNvSpPr txBox="1"/>
            <p:nvPr/>
          </p:nvSpPr>
          <p:spPr>
            <a:xfrm>
              <a:off x="1641764" y="3701345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활동 시간 제약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AC09336-91FB-0795-1232-DED1D5E7F1EF}"/>
              </a:ext>
            </a:extLst>
          </p:cNvPr>
          <p:cNvGrpSpPr/>
          <p:nvPr/>
        </p:nvGrpSpPr>
        <p:grpSpPr>
          <a:xfrm>
            <a:off x="778495" y="4236012"/>
            <a:ext cx="7967980" cy="1369578"/>
            <a:chOff x="778495" y="4236012"/>
            <a:chExt cx="7967980" cy="1369578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C94EA39D-0A00-E972-1BA1-F76A375E20E9}"/>
                </a:ext>
              </a:extLst>
            </p:cNvPr>
            <p:cNvGrpSpPr/>
            <p:nvPr/>
          </p:nvGrpSpPr>
          <p:grpSpPr>
            <a:xfrm>
              <a:off x="778495" y="4236012"/>
              <a:ext cx="7929087" cy="463460"/>
              <a:chOff x="3965516" y="2790917"/>
              <a:chExt cx="7929087" cy="46346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CC04AB-D739-63D6-EADF-52DC220FECD1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761238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의료 시스템</a:t>
                </a:r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3CE383C1-D308-7139-9115-616B96FF8D0D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4" name="원호 23">
                  <a:extLst>
                    <a:ext uri="{FF2B5EF4-FFF2-40B4-BE49-F238E27FC236}">
                      <a16:creationId xmlns:a16="http://schemas.microsoft.com/office/drawing/2014/main" id="{75E6A047-D608-BC10-19BD-4E37ADFAFEE5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5" name="자유형: 도형 24">
                  <a:extLst>
                    <a:ext uri="{FF2B5EF4-FFF2-40B4-BE49-F238E27FC236}">
                      <a16:creationId xmlns:a16="http://schemas.microsoft.com/office/drawing/2014/main" id="{B07B6E79-D3F9-9146-A0C3-5F621F7DD8C2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43031B-AD76-4D66-F453-C587ED605837}"/>
                </a:ext>
              </a:extLst>
            </p:cNvPr>
            <p:cNvSpPr txBox="1"/>
            <p:nvPr/>
          </p:nvSpPr>
          <p:spPr>
            <a:xfrm>
              <a:off x="1134095" y="4743816"/>
              <a:ext cx="7612380" cy="8617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신체 건강에는 집중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정신 건강과 사회적 고립 문제는 상대적으로 소홀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6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76C7-0047-F2B2-DE73-8C398E9E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2ECE84F-0403-973E-9F99-B10ED9BF3023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76EB8-4885-35F3-59B7-BCDEE270F126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25E7DB-0B1E-2ACD-5FD8-3FF63AE587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1D86F68-3CE7-7C7B-1B0B-215381375FA2}"/>
              </a:ext>
            </a:extLst>
          </p:cNvPr>
          <p:cNvSpPr/>
          <p:nvPr/>
        </p:nvSpPr>
        <p:spPr>
          <a:xfrm>
            <a:off x="778495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거시체계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F95E1D1-36E9-F28F-8AE6-97F616C5B83F}"/>
              </a:ext>
            </a:extLst>
          </p:cNvPr>
          <p:cNvGrpSpPr/>
          <p:nvPr/>
        </p:nvGrpSpPr>
        <p:grpSpPr>
          <a:xfrm>
            <a:off x="1088949" y="3216783"/>
            <a:ext cx="1601268" cy="1822309"/>
            <a:chOff x="1436170" y="2768879"/>
            <a:chExt cx="1601268" cy="1822309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82107819-D115-9CDE-CA5C-FBA4282E8A7A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6D52C2-C72A-02F1-A32F-A007746540C6}"/>
                </a:ext>
              </a:extLst>
            </p:cNvPr>
            <p:cNvSpPr txBox="1"/>
            <p:nvPr/>
          </p:nvSpPr>
          <p:spPr>
            <a:xfrm>
              <a:off x="1615675" y="3338095"/>
              <a:ext cx="1212833" cy="12003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한국의</a:t>
              </a:r>
              <a:b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개인주의</a:t>
              </a:r>
              <a:b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확산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6" name="그림 1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66FEE24-A120-B4F7-17A7-2DE78B3D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E01F61D-F924-A822-BF1C-F8D258982D86}"/>
              </a:ext>
            </a:extLst>
          </p:cNvPr>
          <p:cNvGrpSpPr/>
          <p:nvPr/>
        </p:nvGrpSpPr>
        <p:grpSpPr>
          <a:xfrm>
            <a:off x="2937379" y="3216783"/>
            <a:ext cx="1601268" cy="1822309"/>
            <a:chOff x="1436170" y="2768879"/>
            <a:chExt cx="1601268" cy="1822309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2690F9F-4226-F18E-08FC-3A5C94161EF7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74915-155A-1112-8BE0-8CCD9AB42143}"/>
                </a:ext>
              </a:extLst>
            </p:cNvPr>
            <p:cNvSpPr txBox="1"/>
            <p:nvPr/>
          </p:nvSpPr>
          <p:spPr>
            <a:xfrm>
              <a:off x="1513404" y="3455213"/>
              <a:ext cx="1417376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성공</a:t>
              </a:r>
              <a: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&amp;</a:t>
              </a: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경쟁</a:t>
              </a:r>
              <a:b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중시 문화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0" name="그림 19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37CCDF-01FE-8C67-E41D-FAEC9C6CC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9F13D7C-4B8C-2012-EB5F-5492EDA18FDE}"/>
              </a:ext>
            </a:extLst>
          </p:cNvPr>
          <p:cNvGrpSpPr/>
          <p:nvPr/>
        </p:nvGrpSpPr>
        <p:grpSpPr>
          <a:xfrm>
            <a:off x="4785809" y="3216783"/>
            <a:ext cx="1601268" cy="1822309"/>
            <a:chOff x="1436170" y="2768879"/>
            <a:chExt cx="1601268" cy="1822309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AD720959-1D96-1354-2ACC-B2523ADF94C1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25E9AA-2156-C6D7-BD23-2294A1BABF83}"/>
                </a:ext>
              </a:extLst>
            </p:cNvPr>
            <p:cNvSpPr txBox="1"/>
            <p:nvPr/>
          </p:nvSpPr>
          <p:spPr>
            <a:xfrm>
              <a:off x="1466437" y="3455213"/>
              <a:ext cx="1511311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공동체 문화</a:t>
              </a:r>
              <a:br>
                <a:rPr lang="en-US" altLang="ko-KR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붕괴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8" name="그림 27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FC428C1-2378-741C-E3E5-06E9ECCF2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1562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BB293-D58E-1545-F655-017F5050F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8796A2-7222-26B4-BBCE-D4401E23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3" name="그림 32" descr="텍스트, 스크린샷, 노랑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41F90F-506F-304D-E545-BCE948F865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AF17"/>
              </a:clrFrom>
              <a:clrTo>
                <a:srgbClr val="FDAF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5" b="15748"/>
          <a:stretch>
            <a:fillRect/>
          </a:stretch>
        </p:blipFill>
        <p:spPr>
          <a:xfrm>
            <a:off x="6144491" y="3304309"/>
            <a:ext cx="5085321" cy="2923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8C969F-B735-BDD5-8B65-396604AD91AF}"/>
              </a:ext>
            </a:extLst>
          </p:cNvPr>
          <p:cNvSpPr txBox="1"/>
          <p:nvPr/>
        </p:nvSpPr>
        <p:spPr>
          <a:xfrm>
            <a:off x="2765725" y="1392938"/>
            <a:ext cx="4958255" cy="5832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미디어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932C7B6-196C-7017-0E81-78F6B40A1628}"/>
              </a:ext>
            </a:extLst>
          </p:cNvPr>
          <p:cNvGrpSpPr/>
          <p:nvPr/>
        </p:nvGrpSpPr>
        <p:grpSpPr>
          <a:xfrm>
            <a:off x="2168124" y="2135200"/>
            <a:ext cx="6465835" cy="463460"/>
            <a:chOff x="3965516" y="2790917"/>
            <a:chExt cx="6465835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C01A26-03B4-A41B-97E6-D93237D2E3B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혼밥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혼술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등 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 문화 긍정적으로 포장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2AE67720-3571-5875-AB47-F679DB22828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9A38A2CB-B190-CFCD-954B-1DC292C9A1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CEE04856-337C-A0DB-5923-014998BEDD7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5DA2A81-AC57-D925-D08D-0318AD6AF451}"/>
              </a:ext>
            </a:extLst>
          </p:cNvPr>
          <p:cNvGrpSpPr/>
          <p:nvPr/>
        </p:nvGrpSpPr>
        <p:grpSpPr>
          <a:xfrm>
            <a:off x="2168124" y="2689382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656986-BBB5-D54B-D523-D2C19E2D681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고독사나 우울증 같은 부정적 결과를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센세이셔널하게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보도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C36B4B8-C877-769A-BD8A-30CDC1BA33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9EE4DC20-52A2-079F-38ED-725C6AFA908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1B96C9BA-C066-4DB6-2B82-D9D8891A643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D66CB65-D756-D693-3640-B1ADA3475851}"/>
              </a:ext>
            </a:extLst>
          </p:cNvPr>
          <p:cNvSpPr txBox="1"/>
          <p:nvPr/>
        </p:nvSpPr>
        <p:spPr>
          <a:xfrm rot="378822" flipH="1">
            <a:off x="9282278" y="3046507"/>
            <a:ext cx="239683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모순적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564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78ADD-9C81-9463-4080-838C7B8D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B19D903-E904-0249-F02D-C1AE815412D6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9CE1F-2FB5-6473-5E76-0CAC26EA33C8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89FCEB-F438-E464-6D42-59B50DBA9F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46043FA-6F56-4869-3186-5DF509224046}"/>
              </a:ext>
            </a:extLst>
          </p:cNvPr>
          <p:cNvSpPr/>
          <p:nvPr/>
        </p:nvSpPr>
        <p:spPr>
          <a:xfrm>
            <a:off x="778495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생물 생태계 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541C5E0-DEA6-9C36-955D-5B6EBAFACCD0}"/>
              </a:ext>
            </a:extLst>
          </p:cNvPr>
          <p:cNvGrpSpPr/>
          <p:nvPr/>
        </p:nvGrpSpPr>
        <p:grpSpPr>
          <a:xfrm>
            <a:off x="778495" y="3211382"/>
            <a:ext cx="7967980" cy="1837976"/>
            <a:chOff x="778495" y="3211382"/>
            <a:chExt cx="7967980" cy="183797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7F43A89D-11D2-EA4F-B61B-66A4C8EC5DC7}"/>
                </a:ext>
              </a:extLst>
            </p:cNvPr>
            <p:cNvGrpSpPr/>
            <p:nvPr/>
          </p:nvGrpSpPr>
          <p:grpSpPr>
            <a:xfrm>
              <a:off x="778495" y="3211382"/>
              <a:ext cx="7929087" cy="463460"/>
              <a:chOff x="3965516" y="2790917"/>
              <a:chExt cx="7929087" cy="46346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408BF-1980-B883-7A88-D637D86C3B41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761238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lvl="0" latinLnBrk="0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사회적 고립 심화</a:t>
                </a:r>
              </a:p>
            </p:txBody>
          </p: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2DB9BF45-FB28-6EED-8D60-BB139E5FA6CD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6" name="원호 5">
                  <a:extLst>
                    <a:ext uri="{FF2B5EF4-FFF2-40B4-BE49-F238E27FC236}">
                      <a16:creationId xmlns:a16="http://schemas.microsoft.com/office/drawing/2014/main" id="{765294E9-35F8-A982-30E4-877A3D5BE6A1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9" name="자유형: 도형 8">
                  <a:extLst>
                    <a:ext uri="{FF2B5EF4-FFF2-40B4-BE49-F238E27FC236}">
                      <a16:creationId xmlns:a16="http://schemas.microsoft.com/office/drawing/2014/main" id="{3EB07E9C-7A05-F19D-263A-3D4A2CB0C784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4C9819-04B2-7B1D-E566-F394165105BC}"/>
                </a:ext>
              </a:extLst>
            </p:cNvPr>
            <p:cNvSpPr txBox="1"/>
            <p:nvPr/>
          </p:nvSpPr>
          <p:spPr>
            <a:xfrm>
              <a:off x="1134095" y="3725919"/>
              <a:ext cx="7612380" cy="132343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도시의 녹지 부족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미세먼지로 인한 야외 활동 제약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좁은 주거 공간으로 인한 반려동물 양육 어려움 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0C46912-C8C3-6273-9B02-62C0729D3836}"/>
              </a:ext>
            </a:extLst>
          </p:cNvPr>
          <p:cNvGrpSpPr/>
          <p:nvPr/>
        </p:nvGrpSpPr>
        <p:grpSpPr>
          <a:xfrm>
            <a:off x="778495" y="5162782"/>
            <a:ext cx="7929087" cy="463460"/>
            <a:chOff x="3965516" y="2790917"/>
            <a:chExt cx="792908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D09B39-1BCD-F42C-24BB-5A4687BB2095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일부 개선되는 부분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녹색 화살표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 표시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15E8718-1C33-D8EC-650F-BCD7B057180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18D1EC45-725E-E741-77B1-99DADA7249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BD49106-6182-7EAC-2843-AC2E0819414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76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AB0F9-74AD-B0B2-3373-86F7630FA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54CFFD8-EE7B-311F-5033-B1A463B38CB1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F18DD-7AD1-8A2B-B2D4-ED54C7F5C8EE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587A814-0EB8-2897-0927-D64E9AD1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455C850-75A9-A75F-2987-94491ADB3F79}"/>
              </a:ext>
            </a:extLst>
          </p:cNvPr>
          <p:cNvSpPr/>
          <p:nvPr/>
        </p:nvSpPr>
        <p:spPr>
          <a:xfrm>
            <a:off x="778495" y="2359221"/>
            <a:ext cx="2068614" cy="63727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prstClr val="white"/>
              </a:buClr>
              <a:defRPr/>
            </a:pPr>
            <a:r>
              <a:rPr lang="ko-KR" altLang="en-US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시간체계</a:t>
            </a:r>
            <a:endParaRPr lang="en-US" altLang="ko-KR" sz="24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0B2EB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C6E40B8-FE3A-589A-2D4D-DA521BC53D5D}"/>
              </a:ext>
            </a:extLst>
          </p:cNvPr>
          <p:cNvGrpSpPr/>
          <p:nvPr/>
        </p:nvGrpSpPr>
        <p:grpSpPr>
          <a:xfrm>
            <a:off x="778495" y="3211382"/>
            <a:ext cx="7929087" cy="463460"/>
            <a:chOff x="3965516" y="2790917"/>
            <a:chExt cx="7929087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1ACD0-C2FA-1612-DF35-8FE7E948A3C8}"/>
                </a:ext>
              </a:extLst>
            </p:cNvPr>
            <p:cNvSpPr txBox="1"/>
            <p:nvPr/>
          </p:nvSpPr>
          <p:spPr>
            <a:xfrm>
              <a:off x="4282223" y="2790917"/>
              <a:ext cx="76123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COVID-19 →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결정적 전환점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FF82862-697D-8F41-14DB-360474405C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1EBF2F5-09DF-5904-31A6-36AB603BD3E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54CEEB26-ADE0-AE1C-32F6-83D4196AC1C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6B4B79-A61B-DBF5-B40C-A7AD8084445F}"/>
              </a:ext>
            </a:extLst>
          </p:cNvPr>
          <p:cNvSpPr txBox="1"/>
          <p:nvPr/>
        </p:nvSpPr>
        <p:spPr>
          <a:xfrm>
            <a:off x="1134095" y="3725919"/>
            <a:ext cx="7612380" cy="13234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재택근무와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비대면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문화가 일상화되면서 물리적 만남이 더욱 줄어듦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SNS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와 함께 성장한 첫 세대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9F6A1AA-AB22-CF0D-C912-8B51A8AE58EA}"/>
              </a:ext>
            </a:extLst>
          </p:cNvPr>
          <p:cNvGrpSpPr/>
          <p:nvPr/>
        </p:nvGrpSpPr>
        <p:grpSpPr>
          <a:xfrm>
            <a:off x="1445656" y="4150283"/>
            <a:ext cx="6518564" cy="400110"/>
            <a:chOff x="1445656" y="4150283"/>
            <a:chExt cx="6518564" cy="400110"/>
          </a:xfrm>
        </p:grpSpPr>
        <p:sp>
          <p:nvSpPr>
            <p:cNvPr id="13" name="화살표: 오른쪽 12">
              <a:extLst>
                <a:ext uri="{FF2B5EF4-FFF2-40B4-BE49-F238E27FC236}">
                  <a16:creationId xmlns:a16="http://schemas.microsoft.com/office/drawing/2014/main" id="{13D610CE-EF83-90BA-7818-CB66B8AF181B}"/>
                </a:ext>
              </a:extLst>
            </p:cNvPr>
            <p:cNvSpPr/>
            <p:nvPr/>
          </p:nvSpPr>
          <p:spPr>
            <a:xfrm>
              <a:off x="1445656" y="4167677"/>
              <a:ext cx="367146" cy="338162"/>
            </a:xfrm>
            <a:prstGeom prst="rightArrow">
              <a:avLst/>
            </a:prstGeom>
            <a:solidFill>
              <a:srgbClr val="4741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E50BAC-BCE7-F668-C990-BF0E19C21A6D}"/>
                </a:ext>
              </a:extLst>
            </p:cNvPr>
            <p:cNvSpPr txBox="1"/>
            <p:nvPr/>
          </p:nvSpPr>
          <p:spPr>
            <a:xfrm>
              <a:off x="1812802" y="4150283"/>
              <a:ext cx="6151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SzTx/>
                <a:tabLst/>
                <a:defRPr/>
              </a:pPr>
              <a:r>
                <a:rPr kumimoji="0" lang="ko-KR" altLang="en-US" sz="20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긴 화살표로 장기적 영향 표현</a:t>
              </a:r>
              <a:endParaRPr kumimoji="0" lang="en-US" altLang="ko-KR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8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F087-ED0D-DFC3-D0CD-68EA556B8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2ABE032-DE7E-8B01-67A3-68F1BA14C4EF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C73D-F798-46A1-E47C-2FA4662AF72A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6BB599-F4D7-4135-D9ED-620947539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2DC0A-7960-9078-A2E0-C16DD087010A}"/>
              </a:ext>
            </a:extLst>
          </p:cNvPr>
          <p:cNvSpPr txBox="1"/>
          <p:nvPr/>
        </p:nvSpPr>
        <p:spPr>
          <a:xfrm flipH="1">
            <a:off x="3091073" y="5704803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모든 요소들 간의 관계를 화살표와 선으로 연결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15" name="그림 14" descr="텍스트, 스크린샷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FB6E9E-3451-28E2-9B1C-4E708E67C9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64D8FF"/>
              </a:clrFrom>
              <a:clrTo>
                <a:srgbClr val="64D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7"/>
          <a:stretch>
            <a:fillRect/>
          </a:stretch>
        </p:blipFill>
        <p:spPr>
          <a:xfrm flipH="1">
            <a:off x="-491837" y="2909456"/>
            <a:ext cx="4398818" cy="39485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296E3B-CD69-9945-7F56-E859B786B571}"/>
              </a:ext>
            </a:extLst>
          </p:cNvPr>
          <p:cNvSpPr txBox="1"/>
          <p:nvPr/>
        </p:nvSpPr>
        <p:spPr>
          <a:xfrm>
            <a:off x="8003641" y="1732514"/>
            <a:ext cx="3717305" cy="366433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거시체계의 경쟁 문화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↓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중간체계의 회사 문화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↓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미시체계의 동료 관계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↓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결과적으로 중앙의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액터가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고립감을 느끼게 되는 </a:t>
            </a:r>
            <a:r>
              <a: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연쇄 과정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</a:t>
            </a:r>
            <a:r>
              <a: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화살표의 흐름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으로 표현</a:t>
            </a:r>
          </a:p>
        </p:txBody>
      </p:sp>
    </p:spTree>
    <p:extLst>
      <p:ext uri="{BB962C8B-B14F-4D97-AF65-F5344CB8AC3E}">
        <p14:creationId xmlns:p14="http://schemas.microsoft.com/office/powerpoint/2010/main" val="18643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CEB67-2D7C-1E27-FA55-682899D47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2D3F115-D7F5-B532-02AE-9D62544F2ADC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1C4C9-A123-7AC5-EAB5-7B32FA3C5DA5}"/>
              </a:ext>
            </a:extLst>
          </p:cNvPr>
          <p:cNvSpPr txBox="1"/>
          <p:nvPr/>
        </p:nvSpPr>
        <p:spPr>
          <a:xfrm>
            <a:off x="1134095" y="1593928"/>
            <a:ext cx="520783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도시 청년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인 가구의 사회적 고립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6C8A99-5269-7C54-9F75-B71A9E1431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E724E0B-0A05-2BC8-2706-1B0291069037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121F49-5894-A871-E555-957E62672CB3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피드백 루프에 주목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!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D023B17-0AEE-1D8A-9236-00EE757CF99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5E49D345-DF53-C0B7-10D9-2B415FB57C3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E5E9060-C671-4A16-DDD5-A5B2349C5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4B561F67-846C-EAA1-D321-9109EC861795}"/>
              </a:ext>
            </a:extLst>
          </p:cNvPr>
          <p:cNvGrpSpPr/>
          <p:nvPr/>
        </p:nvGrpSpPr>
        <p:grpSpPr>
          <a:xfrm>
            <a:off x="4789543" y="2908996"/>
            <a:ext cx="6189857" cy="863570"/>
            <a:chOff x="3965516" y="2790917"/>
            <a:chExt cx="6189857" cy="863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81E5D5-5865-25CD-AF6E-A97291F81D4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고립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우울감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증폭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 활동 의욕 저하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더 큰 고립 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898AC1F-AD70-2ACF-B62B-7C1D56D06EC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348ECD45-5859-F88A-CB71-B980C10500D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DFAFFDAF-9BD6-2557-20CF-2E0854D002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556450-B5BE-D69F-645C-F3BF73D4DB34}"/>
              </a:ext>
            </a:extLst>
          </p:cNvPr>
          <p:cNvSpPr txBox="1"/>
          <p:nvPr/>
        </p:nvSpPr>
        <p:spPr>
          <a:xfrm flipH="1">
            <a:off x="5215700" y="3898561"/>
            <a:ext cx="5015881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악순환을 순환 화살표로 표시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549A35E-7CFB-2D71-5333-C017297734D6}"/>
              </a:ext>
            </a:extLst>
          </p:cNvPr>
          <p:cNvGrpSpPr/>
          <p:nvPr/>
        </p:nvGrpSpPr>
        <p:grpSpPr>
          <a:xfrm>
            <a:off x="5526643" y="4469847"/>
            <a:ext cx="4393994" cy="1369261"/>
            <a:chOff x="5526643" y="4469847"/>
            <a:chExt cx="4393994" cy="1369261"/>
          </a:xfrm>
        </p:grpSpPr>
        <p:sp>
          <p:nvSpPr>
            <p:cNvPr id="19" name="화살표: 아래쪽 18">
              <a:extLst>
                <a:ext uri="{FF2B5EF4-FFF2-40B4-BE49-F238E27FC236}">
                  <a16:creationId xmlns:a16="http://schemas.microsoft.com/office/drawing/2014/main" id="{2EBCC459-1C68-7E78-B122-4FD6C3202514}"/>
                </a:ext>
              </a:extLst>
            </p:cNvPr>
            <p:cNvSpPr/>
            <p:nvPr/>
          </p:nvSpPr>
          <p:spPr>
            <a:xfrm>
              <a:off x="7491576" y="4469847"/>
              <a:ext cx="464128" cy="505691"/>
            </a:xfrm>
            <a:prstGeom prst="downArrow">
              <a:avLst/>
            </a:prstGeom>
            <a:solidFill>
              <a:srgbClr val="4741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DAF791-5EAB-64B7-A24C-905BF55633F3}"/>
                </a:ext>
              </a:extLst>
            </p:cNvPr>
            <p:cNvSpPr txBox="1"/>
            <p:nvPr/>
          </p:nvSpPr>
          <p:spPr>
            <a:xfrm>
              <a:off x="5526643" y="4975538"/>
              <a:ext cx="439399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 커뮤니티 공간 조성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&amp;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일과 삶의 균형 정책의 필요성 파악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00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26D9A-9D06-E2E0-0FCC-38EBE294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5A72FA9-4F68-040B-31B8-3D5492A2EBDC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4E61C-2F50-F6A6-75DC-49F4499C33C5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F47F3D-3023-40ED-E839-FA04BC31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0" name="사각형: 잘린 한쪽 모서리 9">
            <a:extLst>
              <a:ext uri="{FF2B5EF4-FFF2-40B4-BE49-F238E27FC236}">
                <a16:creationId xmlns:a16="http://schemas.microsoft.com/office/drawing/2014/main" id="{273DA543-4117-DAB8-CDAF-07BA08A75995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638D407-EC83-0977-02AF-9742A7AD005F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4057D944-F1AF-FF46-D399-12B38622F496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EEB4A71-D1A6-3A2D-C2F5-0DF6A69D9CED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F67954-F398-BD4D-0F9E-0583895BCAB7}"/>
              </a:ext>
            </a:extLst>
          </p:cNvPr>
          <p:cNvSpPr txBox="1"/>
          <p:nvPr/>
        </p:nvSpPr>
        <p:spPr>
          <a:xfrm>
            <a:off x="1089770" y="3127432"/>
            <a:ext cx="1782860" cy="1491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리치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3600" dirty="0">
              <a:ln>
                <a:solidFill>
                  <a:srgbClr val="9A5CC8">
                    <a:alpha val="0"/>
                  </a:srgbClr>
                </a:solidFill>
              </a:ln>
              <a:solidFill>
                <a:schemeClr val="bg1"/>
              </a:solidFill>
              <a:effectLst>
                <a:outerShdw blurRad="127000" dist="127000" dir="2700000" algn="tl" rotWithShape="0">
                  <a:srgbClr val="061C72">
                    <a:alpha val="20000"/>
                  </a:srgbClr>
                </a:outerShdw>
              </a:effectLst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DC61431-CD69-6F64-C62A-C827CB9EED3F}"/>
              </a:ext>
            </a:extLst>
          </p:cNvPr>
          <p:cNvGrpSpPr/>
          <p:nvPr/>
        </p:nvGrpSpPr>
        <p:grpSpPr>
          <a:xfrm>
            <a:off x="3760369" y="2811920"/>
            <a:ext cx="3968018" cy="863570"/>
            <a:chOff x="3965516" y="2790917"/>
            <a:chExt cx="3968018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BAE752-062D-697F-AF95-85CE7414427B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시스템이 어떻게 변화하고 진화하는지를 이해하는 데 유용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965B142-99E0-AC9E-2245-46A8A7431C2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B3BFC84C-5B66-2845-0586-386D52E5A66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8C1E7D78-1A45-6535-933D-A45603E1049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83B775B-27D0-5F15-2BA5-AB074F985B9A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101D6E52-FEBE-E97E-2700-9EACB6E65BE4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72B8A61-FCBE-5C2C-1D8A-F76DD7190358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49094BB0-6F43-792D-4F1F-FB12304018AA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7DD3A722-5EEE-CDB3-E7FB-C65200AC654B}"/>
              </a:ext>
            </a:extLst>
          </p:cNvPr>
          <p:cNvGrpSpPr/>
          <p:nvPr/>
        </p:nvGrpSpPr>
        <p:grpSpPr>
          <a:xfrm>
            <a:off x="3760369" y="3778283"/>
            <a:ext cx="3968018" cy="1263679"/>
            <a:chOff x="3965516" y="2790917"/>
            <a:chExt cx="3968018" cy="12636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E73ED3-1FA6-8E55-2669-EF412B73A4E9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시스템의 거시 환경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현재의 지배적 체제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떠오르는 혁신 간의 복잡한 관계를 포착하는 지도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A42C184-80F6-664B-8240-51DCC35E63A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CD22CA22-263F-C6FA-16F4-79552D0A2FF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26732627-5097-A8FA-73F9-75EF842CA7A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A20F-7F18-F47D-2D9B-0C1A171C7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9BBD722-E576-7220-48BF-054952B1AC6C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66346-5423-0A2A-330A-67312BDE145C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2D203D-A86A-F288-DF3B-486C4392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6AE0B78-4BA6-FC5B-8DFD-F5E7B4495E07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E6D394-988F-51C0-2FEB-4E43AC458266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리치 </a:t>
              </a:r>
              <a:r>
                <a:rPr lang="ko-KR" altLang="en-US" b="1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콘텍스트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구성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22705BCC-0451-C535-1587-B12FE7CCBFE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1EF5758A-1E47-496E-5EE9-E73D81AD8E8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C4694DF-5362-A277-4FBF-D2AD17928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0BF4477-933B-9CF2-70C9-381F47DA7557}"/>
              </a:ext>
            </a:extLst>
          </p:cNvPr>
          <p:cNvGrpSpPr/>
          <p:nvPr/>
        </p:nvGrpSpPr>
        <p:grpSpPr>
          <a:xfrm>
            <a:off x="1407233" y="3063652"/>
            <a:ext cx="2935833" cy="3025389"/>
            <a:chOff x="962149" y="2840485"/>
            <a:chExt cx="3083214" cy="3025389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4EDBD01-A088-FFFE-159F-012DB879BDEE}"/>
                </a:ext>
              </a:extLst>
            </p:cNvPr>
            <p:cNvSpPr/>
            <p:nvPr/>
          </p:nvSpPr>
          <p:spPr>
            <a:xfrm>
              <a:off x="962149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8835BE-0C9A-D53A-F73F-59939055DAA0}"/>
                </a:ext>
              </a:extLst>
            </p:cNvPr>
            <p:cNvSpPr txBox="1"/>
            <p:nvPr/>
          </p:nvSpPr>
          <p:spPr>
            <a:xfrm>
              <a:off x="986425" y="3512421"/>
              <a:ext cx="3034663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시스템에 압력을 가하고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변화를 촉구하는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장기적 트렌드</a:t>
              </a:r>
              <a:endParaRPr kumimoji="0" lang="en-US" altLang="ko-KR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A07E9B-25B1-A246-BE3F-6A47315E9B21}"/>
                </a:ext>
              </a:extLst>
            </p:cNvPr>
            <p:cNvSpPr txBox="1"/>
            <p:nvPr/>
          </p:nvSpPr>
          <p:spPr>
            <a:xfrm>
              <a:off x="1279192" y="2930852"/>
              <a:ext cx="2449130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거시 환경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E6F8DC-FDE2-DF33-E8C0-524D0FEB254A}"/>
                </a:ext>
              </a:extLst>
            </p:cNvPr>
            <p:cNvSpPr txBox="1"/>
            <p:nvPr/>
          </p:nvSpPr>
          <p:spPr>
            <a:xfrm>
              <a:off x="986425" y="5040905"/>
              <a:ext cx="3034663" cy="8249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기후변화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인구 고령화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디지털화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도시화 등</a:t>
              </a:r>
              <a:endParaRPr kumimoji="0" lang="en-US" altLang="ko-KR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BE7EED8-06AD-392A-272B-479EFB955567}"/>
              </a:ext>
            </a:extLst>
          </p:cNvPr>
          <p:cNvGrpSpPr/>
          <p:nvPr/>
        </p:nvGrpSpPr>
        <p:grpSpPr>
          <a:xfrm>
            <a:off x="4504058" y="3063652"/>
            <a:ext cx="2935833" cy="3025388"/>
            <a:chOff x="7983095" y="2840485"/>
            <a:chExt cx="3083214" cy="3025388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014CAFA9-2AE1-CC58-F006-18E9E284314F}"/>
                </a:ext>
              </a:extLst>
            </p:cNvPr>
            <p:cNvSpPr/>
            <p:nvPr/>
          </p:nvSpPr>
          <p:spPr>
            <a:xfrm>
              <a:off x="7983095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EDBA15-09F1-01D9-5FAC-8CEB557355D0}"/>
                </a:ext>
              </a:extLst>
            </p:cNvPr>
            <p:cNvSpPr txBox="1"/>
            <p:nvPr/>
          </p:nvSpPr>
          <p:spPr>
            <a:xfrm>
              <a:off x="8099420" y="3493214"/>
              <a:ext cx="2850562" cy="8249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 시스템이 작동하는 방식을 구성하는 요소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54ECB4-5770-96F0-E130-09F9B952EE3C}"/>
                </a:ext>
              </a:extLst>
            </p:cNvPr>
            <p:cNvSpPr txBox="1"/>
            <p:nvPr/>
          </p:nvSpPr>
          <p:spPr>
            <a:xfrm>
              <a:off x="7983097" y="2928271"/>
              <a:ext cx="3083212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레짐</a:t>
              </a:r>
              <a:endPara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9102AE-D390-A34C-47B9-88334D1533B1}"/>
                </a:ext>
              </a:extLst>
            </p:cNvPr>
            <p:cNvSpPr txBox="1"/>
            <p:nvPr/>
          </p:nvSpPr>
          <p:spPr>
            <a:xfrm>
              <a:off x="8099420" y="5040904"/>
              <a:ext cx="2850562" cy="8249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기존의 제도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 관행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권력구조 등 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20AB9B8-27D1-C7DD-BC56-5A6EB90BAD3B}"/>
              </a:ext>
            </a:extLst>
          </p:cNvPr>
          <p:cNvGrpSpPr/>
          <p:nvPr/>
        </p:nvGrpSpPr>
        <p:grpSpPr>
          <a:xfrm>
            <a:off x="7615758" y="3063652"/>
            <a:ext cx="2935833" cy="2070080"/>
            <a:chOff x="962149" y="2840485"/>
            <a:chExt cx="3083214" cy="207008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A2458FD-B3CE-9EFE-7927-B3C62E96CE39}"/>
                </a:ext>
              </a:extLst>
            </p:cNvPr>
            <p:cNvSpPr/>
            <p:nvPr/>
          </p:nvSpPr>
          <p:spPr>
            <a:xfrm>
              <a:off x="962149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252D43-AA8A-4DC3-9752-DB53F11E6024}"/>
                </a:ext>
              </a:extLst>
            </p:cNvPr>
            <p:cNvSpPr txBox="1"/>
            <p:nvPr/>
          </p:nvSpPr>
          <p:spPr>
            <a:xfrm>
              <a:off x="986425" y="3512421"/>
              <a:ext cx="3034663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방식으로 문제를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해결하려는 떠오르는 </a:t>
              </a:r>
              <a:b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혁신 및 실험</a:t>
              </a:r>
              <a:endParaRPr kumimoji="0" lang="en-US" altLang="ko-KR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21155D-8698-783F-C6BC-0DFAA0CCE81F}"/>
                </a:ext>
              </a:extLst>
            </p:cNvPr>
            <p:cNvSpPr txBox="1"/>
            <p:nvPr/>
          </p:nvSpPr>
          <p:spPr>
            <a:xfrm>
              <a:off x="1279192" y="2930852"/>
              <a:ext cx="2449130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틈새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33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606A-309C-533E-A2C8-656CB3961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5F9132C-CAAE-69F0-43D3-B441E3634AE7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F382D-6B15-0F7E-A4C9-32ED05C83BE5}"/>
              </a:ext>
            </a:extLst>
          </p:cNvPr>
          <p:cNvSpPr txBox="1"/>
          <p:nvPr/>
        </p:nvSpPr>
        <p:spPr>
          <a:xfrm>
            <a:off x="1134095" y="1593928"/>
            <a:ext cx="41488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주거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60B34E-E50F-B380-0F46-6A44809387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5BD2523-EDAE-CC70-4816-506B62014F2C}"/>
              </a:ext>
            </a:extLst>
          </p:cNvPr>
          <p:cNvGrpSpPr/>
          <p:nvPr/>
        </p:nvGrpSpPr>
        <p:grpSpPr>
          <a:xfrm>
            <a:off x="1287595" y="2352132"/>
            <a:ext cx="4808405" cy="571286"/>
            <a:chOff x="1013128" y="1841927"/>
            <a:chExt cx="4808405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BBAD51-3752-7A6F-5126-79CCFF126407}"/>
                </a:ext>
              </a:extLst>
            </p:cNvPr>
            <p:cNvSpPr txBox="1"/>
            <p:nvPr/>
          </p:nvSpPr>
          <p:spPr>
            <a:xfrm>
              <a:off x="1013128" y="1841927"/>
              <a:ext cx="48084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거시 환경 트렌드 파악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0B2AAB6B-FAB2-03A6-6E78-CEAEE886804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2D70BB4-F26D-8904-3498-F585B99F8B26}"/>
              </a:ext>
            </a:extLst>
          </p:cNvPr>
          <p:cNvGrpSpPr/>
          <p:nvPr/>
        </p:nvGrpSpPr>
        <p:grpSpPr>
          <a:xfrm>
            <a:off x="1650374" y="3235346"/>
            <a:ext cx="7916190" cy="469359"/>
            <a:chOff x="3965516" y="2790917"/>
            <a:chExt cx="7916190" cy="4693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6C11C7-BAEE-EE1F-5513-8B561DA58DE5}"/>
                </a:ext>
              </a:extLst>
            </p:cNvPr>
            <p:cNvSpPr txBox="1"/>
            <p:nvPr/>
          </p:nvSpPr>
          <p:spPr>
            <a:xfrm>
              <a:off x="4282222" y="2790917"/>
              <a:ext cx="7599484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중앙에 메모지를 모아놓고 각각 하나씩의 트렌드 기재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74D16BD-70C3-F7FD-5FEE-7EE4E04A47C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7D635744-4506-B40F-0B6E-985EC94448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DCC42D3D-4A74-5F20-E231-70739B08E4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6822CF-6454-581A-1BCD-FE03871CD808}"/>
              </a:ext>
            </a:extLst>
          </p:cNvPr>
          <p:cNvSpPr txBox="1"/>
          <p:nvPr/>
        </p:nvSpPr>
        <p:spPr>
          <a:xfrm>
            <a:off x="2036352" y="3755372"/>
            <a:ext cx="6570798" cy="224676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저출산과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 가구 증가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수도권 집중 심화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자산 가격 상승과 소득 정체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플랫폼 경제의 확산과 고용 불안정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기후변화와 친환경 건축 요구 증가 등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91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913012" y="2529890"/>
            <a:ext cx="103659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B93C3-859D-5715-C3B5-A28FAE877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25349A6-1DF5-67A9-93F7-EE25B54E663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0BF0EA-677D-7F41-BF28-0F111B55B542}"/>
              </a:ext>
            </a:extLst>
          </p:cNvPr>
          <p:cNvSpPr txBox="1"/>
          <p:nvPr/>
        </p:nvSpPr>
        <p:spPr>
          <a:xfrm>
            <a:off x="1134095" y="1593928"/>
            <a:ext cx="41488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주거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E3A3D2-2A64-65E1-220C-85E3335F65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F4A7595-A6F2-62A1-9D78-A2F383752466}"/>
              </a:ext>
            </a:extLst>
          </p:cNvPr>
          <p:cNvGrpSpPr/>
          <p:nvPr/>
        </p:nvGrpSpPr>
        <p:grpSpPr>
          <a:xfrm>
            <a:off x="1287595" y="2352132"/>
            <a:ext cx="4808405" cy="571286"/>
            <a:chOff x="1013128" y="1841927"/>
            <a:chExt cx="4808405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C05A9AF-0F71-AE58-A3EA-69E742B8AC7F}"/>
                </a:ext>
              </a:extLst>
            </p:cNvPr>
            <p:cNvSpPr txBox="1"/>
            <p:nvPr/>
          </p:nvSpPr>
          <p:spPr>
            <a:xfrm>
              <a:off x="1013128" y="1841927"/>
              <a:ext cx="48084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현재의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레짐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분석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DA7A66A9-62FE-1B87-67B8-DD0C3F6668F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0A39D80-656C-BE20-28EB-E6AC45C1BB8F}"/>
              </a:ext>
            </a:extLst>
          </p:cNvPr>
          <p:cNvGrpSpPr/>
          <p:nvPr/>
        </p:nvGrpSpPr>
        <p:grpSpPr>
          <a:xfrm>
            <a:off x="1650374" y="3235346"/>
            <a:ext cx="7433301" cy="869469"/>
            <a:chOff x="3965516" y="2790917"/>
            <a:chExt cx="7433301" cy="8694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AB0A34-6E4A-8693-846B-4661DB1681DA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중앙을 둘러싸는 띠 모양의 공간에 네 개의 사분면을 만들어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관행으로 구분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54B50322-CBF5-DBE1-8EC0-8F8C1266C4F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7096DE53-5C23-7B19-89DF-170758C128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A6E59A7E-11D3-A608-1B65-181BD94425E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FCC134AC-56B3-A20D-816B-E13B778DA853}"/>
              </a:ext>
            </a:extLst>
          </p:cNvPr>
          <p:cNvGrpSpPr/>
          <p:nvPr/>
        </p:nvGrpSpPr>
        <p:grpSpPr>
          <a:xfrm>
            <a:off x="5755906" y="4104815"/>
            <a:ext cx="2787474" cy="2050473"/>
            <a:chOff x="5755906" y="4104815"/>
            <a:chExt cx="2787474" cy="2050473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B936CC1-E694-7EEE-4F92-E7F47EA1415E}"/>
                </a:ext>
              </a:extLst>
            </p:cNvPr>
            <p:cNvGrpSpPr/>
            <p:nvPr/>
          </p:nvGrpSpPr>
          <p:grpSpPr>
            <a:xfrm>
              <a:off x="5777346" y="4104815"/>
              <a:ext cx="2766034" cy="2050473"/>
              <a:chOff x="5410200" y="4003964"/>
              <a:chExt cx="3186545" cy="2362200"/>
            </a:xfrm>
          </p:grpSpPr>
          <p:cxnSp>
            <p:nvCxnSpPr>
              <p:cNvPr id="14" name="직선 연결선 13">
                <a:extLst>
                  <a:ext uri="{FF2B5EF4-FFF2-40B4-BE49-F238E27FC236}">
                    <a16:creationId xmlns:a16="http://schemas.microsoft.com/office/drawing/2014/main" id="{58EB570F-D2A2-8ED4-70AC-41DA2B2440C5}"/>
                  </a:ext>
                </a:extLst>
              </p:cNvPr>
              <p:cNvCxnSpPr/>
              <p:nvPr/>
            </p:nvCxnSpPr>
            <p:spPr>
              <a:xfrm>
                <a:off x="5410200" y="5153891"/>
                <a:ext cx="318654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D0B86CB0-1C55-7848-3C64-793FE77311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4199" y="4003964"/>
                <a:ext cx="0" cy="23622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49F031-2DFF-4F8E-566F-7A6800A0D2F0}"/>
                </a:ext>
              </a:extLst>
            </p:cNvPr>
            <p:cNvSpPr txBox="1"/>
            <p:nvPr/>
          </p:nvSpPr>
          <p:spPr>
            <a:xfrm>
              <a:off x="5755906" y="4369224"/>
              <a:ext cx="1245502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7A3819-C8D6-64A9-5409-EB364D140950}"/>
                </a:ext>
              </a:extLst>
            </p:cNvPr>
            <p:cNvSpPr txBox="1"/>
            <p:nvPr/>
          </p:nvSpPr>
          <p:spPr>
            <a:xfrm>
              <a:off x="7199055" y="4369224"/>
              <a:ext cx="1245502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A4E65A-E31C-C4B1-E60A-66F7C8606640}"/>
                </a:ext>
              </a:extLst>
            </p:cNvPr>
            <p:cNvSpPr txBox="1"/>
            <p:nvPr/>
          </p:nvSpPr>
          <p:spPr>
            <a:xfrm>
              <a:off x="5755906" y="5305232"/>
              <a:ext cx="1245502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27B8A2-0DEF-E61C-846D-039CFAC22F60}"/>
                </a:ext>
              </a:extLst>
            </p:cNvPr>
            <p:cNvSpPr txBox="1"/>
            <p:nvPr/>
          </p:nvSpPr>
          <p:spPr>
            <a:xfrm>
              <a:off x="7199055" y="5305232"/>
              <a:ext cx="1245502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관행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8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A070-D571-396A-63FE-09056BC25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AD9F86-D065-5CDB-EEB5-AE1FA3E6A4C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881B9-AC1F-D335-2F9B-F440E8F6C955}"/>
              </a:ext>
            </a:extLst>
          </p:cNvPr>
          <p:cNvSpPr txBox="1"/>
          <p:nvPr/>
        </p:nvSpPr>
        <p:spPr>
          <a:xfrm>
            <a:off x="1134095" y="1593928"/>
            <a:ext cx="41488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주거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AD6CCF2-1AFB-6A86-458B-AC83B98352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5252A3E-A41B-5562-91C9-CA22FA5B702A}"/>
              </a:ext>
            </a:extLst>
          </p:cNvPr>
          <p:cNvGrpSpPr/>
          <p:nvPr/>
        </p:nvGrpSpPr>
        <p:grpSpPr>
          <a:xfrm>
            <a:off x="1287595" y="2352132"/>
            <a:ext cx="4808405" cy="571286"/>
            <a:chOff x="1013128" y="1841927"/>
            <a:chExt cx="4808405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B54187-9137-CEC3-4AEB-432A87F543FB}"/>
                </a:ext>
              </a:extLst>
            </p:cNvPr>
            <p:cNvSpPr txBox="1"/>
            <p:nvPr/>
          </p:nvSpPr>
          <p:spPr>
            <a:xfrm>
              <a:off x="1013128" y="1841927"/>
              <a:ext cx="48084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현재의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레짐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분석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2850F768-F533-AD58-9F42-86CA6068A7B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0323ACD-6425-7641-18F7-03EB9B4DF2BF}"/>
              </a:ext>
            </a:extLst>
          </p:cNvPr>
          <p:cNvGrpSpPr/>
          <p:nvPr/>
        </p:nvGrpSpPr>
        <p:grpSpPr>
          <a:xfrm>
            <a:off x="6057882" y="1787773"/>
            <a:ext cx="5891663" cy="4367515"/>
            <a:chOff x="5410200" y="4003964"/>
            <a:chExt cx="3186545" cy="2362200"/>
          </a:xfrm>
        </p:grpSpPr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8EC006B9-8708-3289-6F8D-7BE1C4EBC747}"/>
                </a:ext>
              </a:extLst>
            </p:cNvPr>
            <p:cNvCxnSpPr/>
            <p:nvPr/>
          </p:nvCxnSpPr>
          <p:spPr>
            <a:xfrm>
              <a:off x="5410200" y="5153891"/>
              <a:ext cx="31865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FE7C7385-BD08-4A08-832C-17E53030DF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199" y="4003964"/>
              <a:ext cx="0" cy="2362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9595DA-4957-A08E-0CA6-67530E95C078}"/>
              </a:ext>
            </a:extLst>
          </p:cNvPr>
          <p:cNvSpPr txBox="1"/>
          <p:nvPr/>
        </p:nvSpPr>
        <p:spPr>
          <a:xfrm>
            <a:off x="6012215" y="2040204"/>
            <a:ext cx="2652924" cy="99973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제도</a:t>
            </a:r>
            <a:endParaRPr lang="ko-KR" altLang="en-US" sz="2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3E1A90-1E4E-1348-6D71-EA641AE83C87}"/>
              </a:ext>
            </a:extLst>
          </p:cNvPr>
          <p:cNvSpPr txBox="1"/>
          <p:nvPr/>
        </p:nvSpPr>
        <p:spPr>
          <a:xfrm>
            <a:off x="9086128" y="2040204"/>
            <a:ext cx="2652924" cy="99973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경제</a:t>
            </a:r>
            <a:endParaRPr lang="ko-KR" altLang="en-US" sz="2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3F5E09-2E04-2BB4-0685-0D3182ACD5ED}"/>
              </a:ext>
            </a:extLst>
          </p:cNvPr>
          <p:cNvSpPr txBox="1"/>
          <p:nvPr/>
        </p:nvSpPr>
        <p:spPr>
          <a:xfrm>
            <a:off x="6012215" y="4033905"/>
            <a:ext cx="2652924" cy="99973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문화</a:t>
            </a:r>
            <a:endParaRPr lang="ko-KR" altLang="en-US" sz="2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C10F68-B4B7-7EE5-DF3F-3FBFC72E2607}"/>
              </a:ext>
            </a:extLst>
          </p:cNvPr>
          <p:cNvSpPr txBox="1"/>
          <p:nvPr/>
        </p:nvSpPr>
        <p:spPr>
          <a:xfrm>
            <a:off x="9086128" y="4033905"/>
            <a:ext cx="2652924" cy="99973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관행</a:t>
            </a:r>
            <a:endParaRPr lang="ko-KR" altLang="en-US" sz="20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4F9684-4F58-5250-F4C3-F80900A29FEC}"/>
              </a:ext>
            </a:extLst>
          </p:cNvPr>
          <p:cNvSpPr txBox="1"/>
          <p:nvPr/>
        </p:nvSpPr>
        <p:spPr>
          <a:xfrm>
            <a:off x="6096000" y="2615203"/>
            <a:ext cx="2569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kumimoji="0" lang="ko-KR" altLang="en-US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주택 관련 법규</a:t>
            </a:r>
            <a: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b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LTV·DTI </a:t>
            </a:r>
            <a:r>
              <a:rPr kumimoji="0" lang="ko-KR" altLang="en-US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규제</a:t>
            </a:r>
            <a: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임대차보호법</a:t>
            </a:r>
            <a: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, </a:t>
            </a:r>
            <a:r>
              <a:rPr kumimoji="0" lang="ko-KR" altLang="en-US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재개발</a:t>
            </a:r>
            <a:r>
              <a:rPr kumimoji="0" lang="en-US" altLang="ko-KR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·</a:t>
            </a:r>
            <a:r>
              <a:rPr kumimoji="0" lang="ko-KR" altLang="en-US" sz="1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재건축 규제 등</a:t>
            </a:r>
            <a:endParaRPr lang="ko-KR" alt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0AB7A1-6D79-FCB2-1132-451958C73FD2}"/>
              </a:ext>
            </a:extLst>
          </p:cNvPr>
          <p:cNvSpPr txBox="1"/>
          <p:nvPr/>
        </p:nvSpPr>
        <p:spPr>
          <a:xfrm>
            <a:off x="8978924" y="2615203"/>
            <a:ext cx="28597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부동산 중심 자산 증식 구조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건설업계의 이해관계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금융권의 주택담보대출 의존도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임대 수익 중심 투자 문화</a:t>
            </a:r>
            <a:endParaRPr lang="ko-KR" alt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B12C27-F3B6-A6B0-D943-A60B60FFC486}"/>
              </a:ext>
            </a:extLst>
          </p:cNvPr>
          <p:cNvSpPr txBox="1"/>
          <p:nvPr/>
        </p:nvSpPr>
        <p:spPr>
          <a:xfrm>
            <a:off x="5988795" y="4651240"/>
            <a:ext cx="27835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내 집 마련에 대한 집착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전세 제도의 고착화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아파트 선호 문화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주거를 투자 대상으로 보는 인식</a:t>
            </a:r>
            <a:endParaRPr lang="ko-KR" alt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CD379D-55CE-58EE-6EE9-BBE0CB0F3A31}"/>
              </a:ext>
            </a:extLst>
          </p:cNvPr>
          <p:cNvSpPr txBox="1"/>
          <p:nvPr/>
        </p:nvSpPr>
        <p:spPr>
          <a:xfrm>
            <a:off x="9124247" y="4651240"/>
            <a:ext cx="25691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분양 중심 주택 공급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대규모 아파트 단지 개발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역세권 중심 개발</a:t>
            </a:r>
            <a: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공공임대 낙인 효과 등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610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F10E-10E5-A3BA-AF53-1C2FD65D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EC599DC-B6CD-D3F5-89FE-D5052C0177EF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32417-2869-454F-16D4-020E99084611}"/>
              </a:ext>
            </a:extLst>
          </p:cNvPr>
          <p:cNvSpPr txBox="1"/>
          <p:nvPr/>
        </p:nvSpPr>
        <p:spPr>
          <a:xfrm>
            <a:off x="1134095" y="1593928"/>
            <a:ext cx="41488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주거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41CA5E-BB30-6690-09C7-43E3922431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2CE81B7-7BB9-CB91-3FAF-B44E9D3782F5}"/>
              </a:ext>
            </a:extLst>
          </p:cNvPr>
          <p:cNvGrpSpPr/>
          <p:nvPr/>
        </p:nvGrpSpPr>
        <p:grpSpPr>
          <a:xfrm>
            <a:off x="1287595" y="2352132"/>
            <a:ext cx="4808405" cy="571286"/>
            <a:chOff x="1013128" y="1841927"/>
            <a:chExt cx="4808405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561494-76EA-A2BD-CE14-C002F17AE2C3}"/>
                </a:ext>
              </a:extLst>
            </p:cNvPr>
            <p:cNvSpPr txBox="1"/>
            <p:nvPr/>
          </p:nvSpPr>
          <p:spPr>
            <a:xfrm>
              <a:off x="1013128" y="1841927"/>
              <a:ext cx="48084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틈새 혁신 찾기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0634E48-84C0-A3FC-A7B2-19B0DCF0932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29EF487-E96E-B08D-96C4-62807F6C74D7}"/>
              </a:ext>
            </a:extLst>
          </p:cNvPr>
          <p:cNvGrpSpPr/>
          <p:nvPr/>
        </p:nvGrpSpPr>
        <p:grpSpPr>
          <a:xfrm>
            <a:off x="1650374" y="3235346"/>
            <a:ext cx="7433301" cy="469359"/>
            <a:chOff x="3965516" y="2790917"/>
            <a:chExt cx="7433301" cy="46935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3C4F3B-FA80-16F5-F917-2C2016871998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바깥쪽 가장자리에 떠오르는 새로운 시도들 배치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CF05552-0B16-43B3-BE7C-803228BA48E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0505E1C4-AE82-74B2-FE6F-04E685CD188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5E3D8877-BD0E-4394-BDD6-6619529604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103CCEC-D165-4AD9-D935-592EF0E1D124}"/>
              </a:ext>
            </a:extLst>
          </p:cNvPr>
          <p:cNvGrpSpPr/>
          <p:nvPr/>
        </p:nvGrpSpPr>
        <p:grpSpPr>
          <a:xfrm>
            <a:off x="2036352" y="3755372"/>
            <a:ext cx="9137339" cy="1785104"/>
            <a:chOff x="2036352" y="3755372"/>
            <a:chExt cx="9137339" cy="178510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418C06-9B9B-F435-9F89-5202EFF934C1}"/>
                </a:ext>
              </a:extLst>
            </p:cNvPr>
            <p:cNvSpPr txBox="1"/>
            <p:nvPr/>
          </p:nvSpPr>
          <p:spPr>
            <a:xfrm>
              <a:off x="2036352" y="3755372"/>
              <a:ext cx="6570798" cy="178510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셰어하우스와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코리빙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스페이스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모듈러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주택과 타이니 하우스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협동조합형 공공주택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 주택 금융 상품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392FBE-C13E-B26F-8B39-9CDA3AB52050}"/>
                </a:ext>
              </a:extLst>
            </p:cNvPr>
            <p:cNvSpPr txBox="1"/>
            <p:nvPr/>
          </p:nvSpPr>
          <p:spPr>
            <a:xfrm>
              <a:off x="5880989" y="3755372"/>
              <a:ext cx="5292702" cy="132343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도시재생을 통한 빈집 활용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스마트 홈 기술을 활용한 소형 주택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지방 도시 청년 유입 프로그램 등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68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9F0F-F79D-F2E6-68A7-7D4148FE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70F8709-F5F8-79CD-62B3-D5C16698DEB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A36B4-1EE3-0D9F-9C6A-4070F57F42A4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6A63B0-81BE-F23A-F06C-7A3ECE97D8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240E6DD-87C8-09AF-03E3-B07D998FA13E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759CFF-39AB-7495-B709-E603D651DB37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이들 간의 연결을 찾는 것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!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7B1DB21-B01B-5727-89B5-49920BD6750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8EB5B266-E634-4A4C-2C3C-5D97C14CE43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D93C105-38A8-AF69-792F-77930C910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3B23DE9-FD7F-7141-560C-A7CCD6D0992D}"/>
              </a:ext>
            </a:extLst>
          </p:cNvPr>
          <p:cNvGrpSpPr/>
          <p:nvPr/>
        </p:nvGrpSpPr>
        <p:grpSpPr>
          <a:xfrm>
            <a:off x="4789543" y="2908996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162F7-6026-A159-EC8C-7F0D4EE5459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화살표와 선을 사용해 관계 표시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E1E9186-CF16-0B1F-7AC7-0A5EECA426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DB9224DE-86CA-63C5-8F0C-9B4B4A1205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AB800BA1-335C-4183-3561-D21BF52497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604668D-DDBA-48CA-330D-43F14F6E7A3C}"/>
              </a:ext>
            </a:extLst>
          </p:cNvPr>
          <p:cNvGrpSpPr/>
          <p:nvPr/>
        </p:nvGrpSpPr>
        <p:grpSpPr>
          <a:xfrm>
            <a:off x="5189437" y="3485545"/>
            <a:ext cx="6122799" cy="1587497"/>
            <a:chOff x="1547337" y="4508469"/>
            <a:chExt cx="6122799" cy="15874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EC0FD9-D59F-833E-D31F-C0AF295A9277}"/>
                </a:ext>
              </a:extLst>
            </p:cNvPr>
            <p:cNvSpPr txBox="1"/>
            <p:nvPr/>
          </p:nvSpPr>
          <p:spPr>
            <a:xfrm>
              <a:off x="2190470" y="4832287"/>
              <a:ext cx="5479666" cy="1263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'1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인 가구 증가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거시 트렌드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대규모 아파트 단지 개발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기존 관행과 </a:t>
              </a:r>
              <a:b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    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충돌하는 지점을 </a:t>
              </a:r>
              <a:r>
                <a:rPr lang="ko-KR" altLang="en-US" sz="2000" spc="-7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빨간 선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연결</a:t>
              </a:r>
              <a:endPara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6F950B5-3342-0D02-73B7-B1C1436C288F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B8A5DC24-6A87-A1BB-6C9C-EDD1A12DBEA2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890AE285-2AC2-9491-0BC7-1109BE39EC30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0EA7463-9F53-1839-F1B7-942D5CC77FA6}"/>
              </a:ext>
            </a:extLst>
          </p:cNvPr>
          <p:cNvSpPr txBox="1"/>
          <p:nvPr/>
        </p:nvSpPr>
        <p:spPr>
          <a:xfrm rot="20979794" flipH="1">
            <a:off x="8755535" y="5062343"/>
            <a:ext cx="236966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시스템의 긴장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41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D600-0EE1-4953-44EE-6C04FF8C5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E8E7E82-2A18-7AD0-E8DD-0998FEE5FFCB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59C1E-7907-9C4B-E332-00FCEE5FBF4C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09CD8C-316F-E981-8F8C-7ECF153C43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1D92679-8EBC-8112-DE21-FFFCE67D50BB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3EC49D-17AD-8D98-A7B7-4BF4F879F316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이들 간의 연결을 찾는 것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!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60B85C5-173B-DB50-32E4-84147AFCDCC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AA49E941-10ED-25A3-9386-0BD28FF4DDD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6C216BD-6A4F-5FD0-6C08-2CCA82D56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CDC190E-0BD4-8DD2-6ABD-A7473693CCE7}"/>
              </a:ext>
            </a:extLst>
          </p:cNvPr>
          <p:cNvGrpSpPr/>
          <p:nvPr/>
        </p:nvGrpSpPr>
        <p:grpSpPr>
          <a:xfrm>
            <a:off x="4789543" y="2908996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EF2D08-76A2-0CB3-9F96-4681561F657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화살표와 선을 사용해 관계 표시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6217E5D-985A-1DE6-C483-40372DADDDA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0DAA282D-6FA3-0D21-EFBC-87B10F739EB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ED70B770-E13D-9C45-94C1-D78AD5245A8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55EF062-2264-C553-A797-3BCEF9D47F12}"/>
              </a:ext>
            </a:extLst>
          </p:cNvPr>
          <p:cNvGrpSpPr/>
          <p:nvPr/>
        </p:nvGrpSpPr>
        <p:grpSpPr>
          <a:xfrm>
            <a:off x="5189437" y="3485545"/>
            <a:ext cx="6122799" cy="1187388"/>
            <a:chOff x="1547337" y="4508469"/>
            <a:chExt cx="6122799" cy="1187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F6219F-A70B-2203-7168-6BB5CC73F371}"/>
                </a:ext>
              </a:extLst>
            </p:cNvPr>
            <p:cNvSpPr txBox="1"/>
            <p:nvPr/>
          </p:nvSpPr>
          <p:spPr>
            <a:xfrm>
              <a:off x="2190470" y="4832287"/>
              <a:ext cx="5479666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셰어하우스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틈새 혁신 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'1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 가구 증가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트렌드와 </a:t>
              </a:r>
              <a:r>
                <a:rPr lang="ko-KR" altLang="en-US" sz="20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조응하는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부분은 </a:t>
              </a:r>
              <a:r>
                <a:rPr lang="ko-KR" altLang="en-US" sz="2000" spc="-7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파란 선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연결해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기회 표시</a:t>
              </a:r>
              <a:endParaRPr lang="en-US" altLang="ko-KR" sz="2000" spc="-7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8F4B9E5-E740-64D7-3265-32805FF3E12C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4BEDE483-C1B1-7E2B-DFFA-1B025AE46D6A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19" name="사각형: 둥근 모서리 18">
                <a:extLst>
                  <a:ext uri="{FF2B5EF4-FFF2-40B4-BE49-F238E27FC236}">
                    <a16:creationId xmlns:a16="http://schemas.microsoft.com/office/drawing/2014/main" id="{DFC42FBB-F759-5AD9-91DD-0515D96F35EA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15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E61E-4DAF-EBAA-C348-FFB17C016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7CA5530-1981-4437-E784-E605CEA6AB8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1173F4-1F87-DBF8-989C-255A1204F717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389AC6-327A-6626-055A-9F330685F5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2880BBA-EDE4-4C8F-8992-6B103EFAA7A1}"/>
              </a:ext>
            </a:extLst>
          </p:cNvPr>
          <p:cNvGrpSpPr/>
          <p:nvPr/>
        </p:nvGrpSpPr>
        <p:grpSpPr>
          <a:xfrm>
            <a:off x="3975260" y="2206903"/>
            <a:ext cx="8010790" cy="630942"/>
            <a:chOff x="4374206" y="2798058"/>
            <a:chExt cx="80107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955FB9-EEB2-67FD-A7B6-B113A4AD66E8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이들 간의 연결을 찾는 것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!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05E7C36-1A84-F61C-3CE2-E5B13DF76FB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CAC4AD4C-6ADB-2A35-02FB-0C39729208E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56EE329-985D-F30D-CFA5-7196245BC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7B80B90-5D0A-0BE2-A303-897BEE7556FC}"/>
              </a:ext>
            </a:extLst>
          </p:cNvPr>
          <p:cNvGrpSpPr/>
          <p:nvPr/>
        </p:nvGrpSpPr>
        <p:grpSpPr>
          <a:xfrm>
            <a:off x="4789543" y="2908996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320BFA-7010-12CE-0206-DC640456811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 err="1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레짐이</a:t>
              </a:r>
              <a:r>
                <a:rPr lang="ko-KR" altLang="en-US" sz="2000" spc="-7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 혁신을 방해하는 지점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주목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A5F7337-FF09-D147-AD3E-68AE1B67A5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ADF11700-546C-95E8-CB88-FFB53FA04A2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610FD46A-CE24-A600-3569-04D338C42EB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E0CE84B-0135-60CD-B218-0CE15A7A1B47}"/>
              </a:ext>
            </a:extLst>
          </p:cNvPr>
          <p:cNvSpPr txBox="1"/>
          <p:nvPr/>
        </p:nvSpPr>
        <p:spPr>
          <a:xfrm>
            <a:off x="5160552" y="3524570"/>
            <a:ext cx="6570798" cy="11849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전세 제도라는 관행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월세형 셰어하우스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의 확산을 막음</a:t>
            </a: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아파트 선호 문화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 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타이니 하우스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의 대중화를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저해하는 관계 표시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A8E50E6-9E4F-0C41-6068-0629FF3AAF91}"/>
              </a:ext>
            </a:extLst>
          </p:cNvPr>
          <p:cNvGrpSpPr/>
          <p:nvPr/>
        </p:nvGrpSpPr>
        <p:grpSpPr>
          <a:xfrm>
            <a:off x="4789543" y="4780661"/>
            <a:ext cx="6189857" cy="463460"/>
            <a:chOff x="3965516" y="2790917"/>
            <a:chExt cx="618985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FA2AE2-648A-B22B-1E8B-AF749B8D171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레짐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요소가 혁신을 도움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AECF497-9442-C7BD-F909-9015DFF0B70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C1E59E3F-7CF8-E23C-33FC-5D8290C272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3D98A8EE-53FB-619A-1652-0461E1FD25B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85D3609-50AA-0540-72C5-1089D0AB702A}"/>
              </a:ext>
            </a:extLst>
          </p:cNvPr>
          <p:cNvSpPr txBox="1"/>
          <p:nvPr/>
        </p:nvSpPr>
        <p:spPr>
          <a:xfrm>
            <a:off x="5160552" y="5396235"/>
            <a:ext cx="6570798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청년 주거 지원 정책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협동조합형 공공주택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을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지원하는 관계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38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4225A-FF12-D422-023B-75971F005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AC2F028-3E37-F26E-9A1B-EFCD749F97E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9F0B6-35F4-0BC5-8138-4C19E0D60B5E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8C972-6F0A-72CE-47CE-62F524888A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9" name="그림 8" descr="의류, 만화 영화, 스케치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3D5587-C773-D55F-A567-57D3970A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4206" y="950626"/>
            <a:ext cx="4177441" cy="5907374"/>
          </a:xfrm>
          <a:custGeom>
            <a:avLst/>
            <a:gdLst>
              <a:gd name="connsiteX0" fmla="*/ 3152206 w 4849683"/>
              <a:gd name="connsiteY0" fmla="*/ 374073 h 6858000"/>
              <a:gd name="connsiteX1" fmla="*/ 3152206 w 4849683"/>
              <a:gd name="connsiteY1" fmla="*/ 3657600 h 6858000"/>
              <a:gd name="connsiteX2" fmla="*/ 4586151 w 4849683"/>
              <a:gd name="connsiteY2" fmla="*/ 3657600 h 6858000"/>
              <a:gd name="connsiteX3" fmla="*/ 4586151 w 4849683"/>
              <a:gd name="connsiteY3" fmla="*/ 374073 h 6858000"/>
              <a:gd name="connsiteX4" fmla="*/ 142158 w 4849683"/>
              <a:gd name="connsiteY4" fmla="*/ 374073 h 6858000"/>
              <a:gd name="connsiteX5" fmla="*/ 142158 w 4849683"/>
              <a:gd name="connsiteY5" fmla="*/ 3726873 h 6858000"/>
              <a:gd name="connsiteX6" fmla="*/ 1576103 w 4849683"/>
              <a:gd name="connsiteY6" fmla="*/ 3726873 h 6858000"/>
              <a:gd name="connsiteX7" fmla="*/ 1576103 w 4849683"/>
              <a:gd name="connsiteY7" fmla="*/ 374073 h 6858000"/>
              <a:gd name="connsiteX8" fmla="*/ 0 w 4849683"/>
              <a:gd name="connsiteY8" fmla="*/ 0 h 6858000"/>
              <a:gd name="connsiteX9" fmla="*/ 4849683 w 4849683"/>
              <a:gd name="connsiteY9" fmla="*/ 0 h 6858000"/>
              <a:gd name="connsiteX10" fmla="*/ 4849683 w 4849683"/>
              <a:gd name="connsiteY10" fmla="*/ 6858000 h 6858000"/>
              <a:gd name="connsiteX11" fmla="*/ 0 w 484968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9683" h="6858000">
                <a:moveTo>
                  <a:pt x="3152206" y="374073"/>
                </a:moveTo>
                <a:lnTo>
                  <a:pt x="3152206" y="3657600"/>
                </a:lnTo>
                <a:lnTo>
                  <a:pt x="4586151" y="3657600"/>
                </a:lnTo>
                <a:lnTo>
                  <a:pt x="4586151" y="374073"/>
                </a:lnTo>
                <a:close/>
                <a:moveTo>
                  <a:pt x="142158" y="374073"/>
                </a:moveTo>
                <a:lnTo>
                  <a:pt x="142158" y="3726873"/>
                </a:lnTo>
                <a:lnTo>
                  <a:pt x="1576103" y="3726873"/>
                </a:lnTo>
                <a:lnTo>
                  <a:pt x="1576103" y="374073"/>
                </a:lnTo>
                <a:close/>
                <a:moveTo>
                  <a:pt x="0" y="0"/>
                </a:moveTo>
                <a:lnTo>
                  <a:pt x="4849683" y="0"/>
                </a:lnTo>
                <a:lnTo>
                  <a:pt x="484968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F6337FB-8F6F-35EB-AB4A-23916A50A6B5}"/>
              </a:ext>
            </a:extLst>
          </p:cNvPr>
          <p:cNvSpPr/>
          <p:nvPr/>
        </p:nvSpPr>
        <p:spPr>
          <a:xfrm>
            <a:off x="2880407" y="2467897"/>
            <a:ext cx="6076557" cy="7325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가장 많은 연결선을 가진 요소들 확인 가능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5B193F6-6F10-8339-B0E4-C011A11F824B}"/>
              </a:ext>
            </a:extLst>
          </p:cNvPr>
          <p:cNvSpPr/>
          <p:nvPr/>
        </p:nvSpPr>
        <p:spPr>
          <a:xfrm>
            <a:off x="2880407" y="3429000"/>
            <a:ext cx="6076557" cy="7325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시스템에서 가장 영향력 있는 </a:t>
            </a:r>
            <a:r>
              <a:rPr lang="ko-KR" altLang="en-US" sz="2000" spc="-70" dirty="0">
                <a:solidFill>
                  <a:srgbClr val="0B2EB7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레버리지 포인트</a:t>
            </a:r>
            <a:endParaRPr lang="en-US" altLang="ko-KR" sz="2000" spc="-70" dirty="0">
              <a:solidFill>
                <a:srgbClr val="0B2EB7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B376930-5A5C-F089-E8F9-D2FCEAA69108}"/>
              </a:ext>
            </a:extLst>
          </p:cNvPr>
          <p:cNvGrpSpPr/>
          <p:nvPr/>
        </p:nvGrpSpPr>
        <p:grpSpPr>
          <a:xfrm>
            <a:off x="3526892" y="4322363"/>
            <a:ext cx="6122799" cy="787278"/>
            <a:chOff x="1547337" y="4508469"/>
            <a:chExt cx="6122799" cy="78727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4C3E79-A441-2E4C-51D4-BCB9D3BBF8E6}"/>
                </a:ext>
              </a:extLst>
            </p:cNvPr>
            <p:cNvSpPr txBox="1"/>
            <p:nvPr/>
          </p:nvSpPr>
          <p:spPr>
            <a:xfrm>
              <a:off x="2190470" y="4832287"/>
              <a:ext cx="5479666" cy="463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0" fontAlgn="auto" latinLnBrk="0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금융 접근성 </a:t>
              </a:r>
              <a:r>
                <a:rPr lang="en-US" altLang="ko-KR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변화의 핵심 지점</a:t>
              </a:r>
              <a:endParaRPr lang="en-US" altLang="ko-KR" sz="2000" spc="-70" dirty="0">
                <a:solidFill>
                  <a:prstClr val="black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20C0549F-7502-B663-E496-B96E7C17CD11}"/>
                </a:ext>
              </a:extLst>
            </p:cNvPr>
            <p:cNvGrpSpPr/>
            <p:nvPr/>
          </p:nvGrpSpPr>
          <p:grpSpPr>
            <a:xfrm>
              <a:off x="1547337" y="4508469"/>
              <a:ext cx="834906" cy="540221"/>
              <a:chOff x="1065246" y="3212205"/>
              <a:chExt cx="1743010" cy="1127805"/>
            </a:xfrm>
          </p:grpSpPr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20938B4-8BCA-0199-4A62-F8393752115F}"/>
                  </a:ext>
                </a:extLst>
              </p:cNvPr>
              <p:cNvSpPr/>
              <p:nvPr/>
            </p:nvSpPr>
            <p:spPr>
              <a:xfrm>
                <a:off x="1961116" y="4150425"/>
                <a:ext cx="325417" cy="189585"/>
              </a:xfrm>
              <a:custGeom>
                <a:avLst/>
                <a:gdLst>
                  <a:gd name="connsiteX0" fmla="*/ 0 w 325417"/>
                  <a:gd name="connsiteY0" fmla="*/ 0 h 345488"/>
                  <a:gd name="connsiteX1" fmla="*/ 234740 w 325417"/>
                  <a:gd name="connsiteY1" fmla="*/ 0 h 345488"/>
                  <a:gd name="connsiteX2" fmla="*/ 230678 w 325417"/>
                  <a:gd name="connsiteY2" fmla="*/ 7484 h 345488"/>
                  <a:gd name="connsiteX3" fmla="*/ 208472 w 325417"/>
                  <a:gd name="connsiteY3" fmla="*/ 117475 h 345488"/>
                  <a:gd name="connsiteX4" fmla="*/ 291236 w 325417"/>
                  <a:gd name="connsiteY4" fmla="*/ 317286 h 345488"/>
                  <a:gd name="connsiteX5" fmla="*/ 325417 w 325417"/>
                  <a:gd name="connsiteY5" fmla="*/ 345488 h 345488"/>
                  <a:gd name="connsiteX6" fmla="*/ 303177 w 325417"/>
                  <a:gd name="connsiteY6" fmla="*/ 338584 h 345488"/>
                  <a:gd name="connsiteX7" fmla="*/ 15938 w 325417"/>
                  <a:gd name="connsiteY7" fmla="*/ 51345 h 345488"/>
                  <a:gd name="connsiteX8" fmla="*/ 0 w 325417"/>
                  <a:gd name="connsiteY8" fmla="*/ 0 h 34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417" h="345488">
                    <a:moveTo>
                      <a:pt x="0" y="0"/>
                    </a:moveTo>
                    <a:lnTo>
                      <a:pt x="234740" y="0"/>
                    </a:lnTo>
                    <a:lnTo>
                      <a:pt x="230678" y="7484"/>
                    </a:lnTo>
                    <a:cubicBezTo>
                      <a:pt x="216379" y="41291"/>
                      <a:pt x="208472" y="78460"/>
                      <a:pt x="208472" y="117475"/>
                    </a:cubicBezTo>
                    <a:cubicBezTo>
                      <a:pt x="208472" y="195506"/>
                      <a:pt x="240100" y="266150"/>
                      <a:pt x="291236" y="317286"/>
                    </a:cubicBezTo>
                    <a:lnTo>
                      <a:pt x="325417" y="345488"/>
                    </a:lnTo>
                    <a:lnTo>
                      <a:pt x="303177" y="338584"/>
                    </a:lnTo>
                    <a:cubicBezTo>
                      <a:pt x="174027" y="283958"/>
                      <a:pt x="70564" y="180495"/>
                      <a:pt x="15938" y="5134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700"/>
              </a:p>
            </p:txBody>
          </p:sp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0FC3117C-1D48-A7DB-70F0-D11C83D0FDC3}"/>
                  </a:ext>
                </a:extLst>
              </p:cNvPr>
              <p:cNvSpPr/>
              <p:nvPr/>
            </p:nvSpPr>
            <p:spPr>
              <a:xfrm>
                <a:off x="1065246" y="3212205"/>
                <a:ext cx="1743010" cy="938221"/>
              </a:xfrm>
              <a:prstGeom prst="roundRect">
                <a:avLst>
                  <a:gd name="adj" fmla="val 50000"/>
                </a:avLst>
              </a:prstGeom>
              <a:solidFill>
                <a:srgbClr val="0B2EB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741BE"/>
                  </a:buClr>
                  <a:buSzTx/>
                  <a:buFontTx/>
                  <a:buNone/>
                  <a:tabLst/>
                  <a:defRPr/>
                </a:pPr>
                <a:r>
                  <a:rPr kumimoji="0" lang="ko-KR" altLang="en-US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6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1789-07C0-156F-6E8F-2CFCDFEF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88E30A6-6CEA-712F-F25D-A3F795F6BA7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9EC5E-ADA7-8938-810C-B436B7C64E6C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A4C62A-92F7-136A-B9FE-9E7BB896A8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ECF932C-7E03-019E-6F8E-5B0B5F25A37A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83BBE48-71C5-B792-A998-19A9F319E934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리치 </a:t>
              </a:r>
              <a:r>
                <a:rPr lang="ko-KR" altLang="en-US" b="1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콘텍스트의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진정한 가치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팀 작업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D5492E31-0012-E973-30C9-5040CFFDDC8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52B6057-B1D9-43ED-FB6A-377BE94EC37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5903EFF-A2FF-8359-F75F-D0388BC7C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10" name="그림 9" descr="가구, 의류, 컴퓨터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075DF4-A802-591C-DFFE-C51806A419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B4BED7"/>
              </a:clrFrom>
              <a:clrTo>
                <a:srgbClr val="B4BE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5" y="2718507"/>
            <a:ext cx="5787016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04D103-CEE4-F020-CD05-0A5A7D7AFBC6}"/>
              </a:ext>
            </a:extLst>
          </p:cNvPr>
          <p:cNvSpPr txBox="1"/>
          <p:nvPr/>
        </p:nvSpPr>
        <p:spPr>
          <a:xfrm flipH="1">
            <a:off x="5084500" y="3068638"/>
            <a:ext cx="444742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각자의 관점과 지식 공유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FF26F-EE4A-D7AD-352A-577164CEDCCC}"/>
              </a:ext>
            </a:extLst>
          </p:cNvPr>
          <p:cNvSpPr txBox="1"/>
          <p:nvPr/>
        </p:nvSpPr>
        <p:spPr>
          <a:xfrm flipH="1">
            <a:off x="5084500" y="3805993"/>
            <a:ext cx="4447427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예상치 못한 연결 및 통찰 발견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7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07156-FC62-463D-8C1C-E08F7A3E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F14FF32B-45BA-60E2-0F02-674D0E41006E}"/>
              </a:ext>
            </a:extLst>
          </p:cNvPr>
          <p:cNvSpPr/>
          <p:nvPr/>
        </p:nvSpPr>
        <p:spPr>
          <a:xfrm>
            <a:off x="3325091" y="3429000"/>
            <a:ext cx="5915891" cy="374073"/>
          </a:xfrm>
          <a:prstGeom prst="rightArrow">
            <a:avLst/>
          </a:prstGeom>
          <a:solidFill>
            <a:srgbClr val="4741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23B4CB-CD20-F058-C3E2-9FA7A7821F15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76932-0BF2-513A-9644-EEB96BE8DA74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379EB8-4EF0-99A1-D0FD-63018DC8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4E14F14-8AEE-5096-C760-D302541EFC8F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B53D1A-A446-F148-FD85-0150D8373435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리치 </a:t>
              </a:r>
              <a:r>
                <a:rPr lang="ko-KR" altLang="en-US" b="1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콘텍스트의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진정한 가치</a:t>
              </a:r>
              <a:r>
                <a:rPr lang="en-US" altLang="ko-KR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팀 작업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86F239D-6C9F-10D3-3F28-50D1F9E9747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683483D5-7DDC-7B85-E4D4-D2080118C6F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7914DDE-BA47-2CB0-5FFE-6E0B74955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F9F780C-54CF-DA12-3513-F3C8283F45D1}"/>
              </a:ext>
            </a:extLst>
          </p:cNvPr>
          <p:cNvSpPr/>
          <p:nvPr/>
        </p:nvSpPr>
        <p:spPr>
          <a:xfrm>
            <a:off x="1407233" y="3063652"/>
            <a:ext cx="2215731" cy="111349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기후변화</a:t>
            </a:r>
            <a:endParaRPr kumimoji="0" lang="en-US" altLang="ko-KR" sz="19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4DE7E5E-7202-4BDC-CC18-257BEB8A9B2B}"/>
              </a:ext>
            </a:extLst>
          </p:cNvPr>
          <p:cNvSpPr/>
          <p:nvPr/>
        </p:nvSpPr>
        <p:spPr>
          <a:xfrm>
            <a:off x="4053451" y="3063652"/>
            <a:ext cx="2215731" cy="111349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패시브 하우스</a:t>
            </a:r>
            <a:endParaRPr kumimoji="0" lang="en-US" altLang="ko-KR" sz="19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644805CD-AE2F-53E0-1B1E-FB822D6AA33F}"/>
              </a:ext>
            </a:extLst>
          </p:cNvPr>
          <p:cNvSpPr/>
          <p:nvPr/>
        </p:nvSpPr>
        <p:spPr>
          <a:xfrm>
            <a:off x="6651178" y="3063652"/>
            <a:ext cx="2215731" cy="111349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난방비 절감</a:t>
            </a:r>
            <a:endParaRPr kumimoji="0" lang="en-US" altLang="ko-KR" sz="19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CB1517C3-2CF8-2FF9-1652-C7D1E26B4161}"/>
              </a:ext>
            </a:extLst>
          </p:cNvPr>
          <p:cNvSpPr/>
          <p:nvPr/>
        </p:nvSpPr>
        <p:spPr>
          <a:xfrm>
            <a:off x="9297396" y="3063652"/>
            <a:ext cx="2215731" cy="111349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청년 주거비 </a:t>
            </a:r>
            <a:br>
              <a:rPr kumimoji="0" lang="en-US" altLang="ko-KR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</a:br>
            <a:r>
              <a:rPr kumimoji="0" lang="ko-KR" altLang="en-US" sz="19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rPr>
              <a:t>부담 완화</a:t>
            </a:r>
            <a:endParaRPr kumimoji="0" lang="en-US" altLang="ko-KR" sz="1900" b="0" i="0" u="none" strike="noStrike" kern="1200" cap="none" spc="-7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네오 Bold" panose="00000800000000000000" pitchFamily="2" charset="-127"/>
              <a:ea typeface="나눔스퀘어 네오 Bold" panose="000008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1991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4FD8D-F6AB-16D5-4820-C0D40A110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AA02AE9-A927-02D0-D86F-D16DBCF9D503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77776-8F65-37CC-0473-4DA277F4659C}"/>
              </a:ext>
            </a:extLst>
          </p:cNvPr>
          <p:cNvSpPr txBox="1"/>
          <p:nvPr/>
        </p:nvSpPr>
        <p:spPr>
          <a:xfrm>
            <a:off x="1134095" y="1593928"/>
            <a:ext cx="174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리치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콘텍스트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C0798D-390C-2FEC-53B7-895E6B9D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5E2D09C1-24DC-45D5-4D7E-66F12808C9EE}"/>
              </a:ext>
            </a:extLst>
          </p:cNvPr>
          <p:cNvGrpSpPr/>
          <p:nvPr/>
        </p:nvGrpSpPr>
        <p:grpSpPr>
          <a:xfrm>
            <a:off x="3971392" y="2578625"/>
            <a:ext cx="6752026" cy="3571294"/>
            <a:chOff x="3971392" y="2578625"/>
            <a:chExt cx="6752026" cy="35712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018B10-4227-DA6A-FC49-27891C844471}"/>
                </a:ext>
              </a:extLst>
            </p:cNvPr>
            <p:cNvSpPr txBox="1"/>
            <p:nvPr/>
          </p:nvSpPr>
          <p:spPr>
            <a:xfrm>
              <a:off x="5236642" y="2578625"/>
              <a:ext cx="5486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/>
              <a:r>
                <a:rPr lang="ko-KR" altLang="en-US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카페24 아네모네" pitchFamily="2" charset="-127"/>
                  <a:ea typeface="카페24 아네모네" pitchFamily="2" charset="-127"/>
                </a:rPr>
                <a:t>리치 </a:t>
              </a:r>
              <a:r>
                <a:rPr lang="ko-KR" altLang="en-US" sz="3000" dirty="0" err="1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카페24 아네모네" pitchFamily="2" charset="-127"/>
                  <a:ea typeface="카페24 아네모네" pitchFamily="2" charset="-127"/>
                </a:rPr>
                <a:t>콘텍스트</a:t>
              </a:r>
              <a:r>
                <a:rPr lang="en-US" altLang="ko-KR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카페24 아네모네" pitchFamily="2" charset="-127"/>
                  <a:ea typeface="카페24 아네모네" pitchFamily="2" charset="-127"/>
                </a:rPr>
                <a:t>,</a:t>
              </a:r>
            </a:p>
            <a:p>
              <a:pPr algn="ctr" latinLnBrk="0"/>
              <a:r>
                <a:rPr lang="ko-KR" altLang="en-US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변화의 가능성</a:t>
              </a:r>
              <a:r>
                <a:rPr lang="ko-KR" altLang="en-US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카페24 아네모네" pitchFamily="2" charset="-127"/>
                  <a:ea typeface="카페24 아네모네" pitchFamily="2" charset="-127"/>
                </a:rPr>
                <a:t>과 </a:t>
              </a:r>
              <a:r>
                <a:rPr lang="ko-KR" altLang="en-US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방향성</a:t>
              </a:r>
              <a:r>
                <a:rPr lang="ko-KR" altLang="en-US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카페24 아네모네" pitchFamily="2" charset="-127"/>
                  <a:ea typeface="카페24 아네모네" pitchFamily="2" charset="-127"/>
                </a:rPr>
                <a:t> 파악 가능</a:t>
              </a:r>
              <a:endPara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0" name="그림 9" descr="전자제품, 라우드스피커, 메가폰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17277BB-C281-2D30-3DD2-B3C7777F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392" y="3771543"/>
              <a:ext cx="2530500" cy="237837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ECC436E-47C3-B6FB-8958-A6C97F263697}"/>
              </a:ext>
            </a:extLst>
          </p:cNvPr>
          <p:cNvGrpSpPr/>
          <p:nvPr/>
        </p:nvGrpSpPr>
        <p:grpSpPr>
          <a:xfrm>
            <a:off x="6688680" y="3771543"/>
            <a:ext cx="4893721" cy="863570"/>
            <a:chOff x="3965516" y="2790917"/>
            <a:chExt cx="4893721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CAC30-2017-DF70-C8F3-EFC7560082E4}"/>
                </a:ext>
              </a:extLst>
            </p:cNvPr>
            <p:cNvSpPr txBox="1"/>
            <p:nvPr/>
          </p:nvSpPr>
          <p:spPr>
            <a:xfrm>
              <a:off x="4282223" y="2790917"/>
              <a:ext cx="457701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전환을 위한 </a:t>
              </a:r>
              <a:r>
                <a:rPr lang="ko-KR" altLang="en-US" sz="2000" spc="-7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전략적 개입 지점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찾는 데 매우 유용한 도구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68D59B3-FF32-78CA-4EE9-9D3381040E2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00CDBF8-7E5C-CFF5-E299-3865B5AE3EA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5927DBD-ADE3-40DC-9ECC-29EE2E39120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29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4157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정의와 특징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28684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디자인의 정의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990A0B0-2385-CB68-AF8D-C85AEE92DEBB}"/>
              </a:ext>
            </a:extLst>
          </p:cNvPr>
          <p:cNvGrpSpPr/>
          <p:nvPr/>
        </p:nvGrpSpPr>
        <p:grpSpPr>
          <a:xfrm>
            <a:off x="1419807" y="3068638"/>
            <a:ext cx="3089848" cy="2784409"/>
            <a:chOff x="941292" y="2691960"/>
            <a:chExt cx="256160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6E05E512-8395-C90E-0165-8C7172A0D433}"/>
                </a:ext>
              </a:extLst>
            </p:cNvPr>
            <p:cNvSpPr/>
            <p:nvPr/>
          </p:nvSpPr>
          <p:spPr>
            <a:xfrm>
              <a:off x="1067900" y="269196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FDD958-3E2D-447D-864F-5987C6528037}"/>
                </a:ext>
              </a:extLst>
            </p:cNvPr>
            <p:cNvSpPr txBox="1"/>
            <p:nvPr/>
          </p:nvSpPr>
          <p:spPr>
            <a:xfrm>
              <a:off x="1392032" y="4008640"/>
              <a:ext cx="1660124" cy="3380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Systemic Design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1E9AFE-4E9F-CA57-03F4-219831B4E031}"/>
                </a:ext>
              </a:extLst>
            </p:cNvPr>
            <p:cNvSpPr txBox="1"/>
            <p:nvPr/>
          </p:nvSpPr>
          <p:spPr>
            <a:xfrm>
              <a:off x="941292" y="3460492"/>
              <a:ext cx="2561600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시스테믹</a:t>
              </a: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 디자인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9" name="그림 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3792449-B479-1D66-E0DE-B4C5EEDA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942586"/>
              <a:ext cx="614408" cy="520158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5F202FC-286C-420D-03BD-8AE6C8BFE902}"/>
              </a:ext>
            </a:extLst>
          </p:cNvPr>
          <p:cNvGrpSpPr/>
          <p:nvPr/>
        </p:nvGrpSpPr>
        <p:grpSpPr>
          <a:xfrm>
            <a:off x="7928245" y="3442509"/>
            <a:ext cx="3922084" cy="463460"/>
            <a:chOff x="3965516" y="2790917"/>
            <a:chExt cx="3922084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1A99DF-472B-D3B8-2391-F821B4F8070B}"/>
                </a:ext>
              </a:extLst>
            </p:cNvPr>
            <p:cNvSpPr txBox="1"/>
            <p:nvPr/>
          </p:nvSpPr>
          <p:spPr>
            <a:xfrm>
              <a:off x="4282222" y="2790917"/>
              <a:ext cx="360537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사고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디자인 사고</a:t>
              </a:r>
              <a:endParaRPr lang="ko-KR" altLang="en-US" sz="1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20643A26-60AD-A6AD-8281-5EAB7A0122A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D18A21E-3A3F-BBFE-79B7-32F65AA31E8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F00C2E6-697C-0676-07D8-2D71D440A10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465E2-DC11-D178-08D0-116340160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8C4A102-3350-4CF7-B573-B38AE478BC9D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C472F-7E79-0555-6D63-96B4F74FBD2C}"/>
              </a:ext>
            </a:extLst>
          </p:cNvPr>
          <p:cNvSpPr txBox="1"/>
          <p:nvPr/>
        </p:nvSpPr>
        <p:spPr>
          <a:xfrm>
            <a:off x="1134095" y="1593928"/>
            <a:ext cx="21275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8AC753-9997-0E73-D950-26BC5C664C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5EF09545-0F16-7473-7F24-919B812385E5}"/>
              </a:ext>
            </a:extLst>
          </p:cNvPr>
          <p:cNvGrpSpPr/>
          <p:nvPr/>
        </p:nvGrpSpPr>
        <p:grpSpPr>
          <a:xfrm>
            <a:off x="1232829" y="2370823"/>
            <a:ext cx="7229215" cy="869469"/>
            <a:chOff x="3965516" y="2790917"/>
            <a:chExt cx="7229215" cy="8694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0319B8-6606-3754-DC1B-05FB9DF77019}"/>
                </a:ext>
              </a:extLst>
            </p:cNvPr>
            <p:cNvSpPr txBox="1"/>
            <p:nvPr/>
          </p:nvSpPr>
          <p:spPr>
            <a:xfrm>
              <a:off x="4282222" y="2790917"/>
              <a:ext cx="6912509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다이내믹스의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인과 순환 다이어그램을 인간의 경험과 이야기 중심으로 재구성한 도구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F2D66A46-64D4-6593-0E0A-C0C01C994D2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1464FB3D-01A3-7F4C-914F-0618E7BC45B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D9FE95BF-D492-3A91-879C-7852AC7492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C92538A-4523-86E9-86B9-9E2B36D989CB}"/>
              </a:ext>
            </a:extLst>
          </p:cNvPr>
          <p:cNvGrpSpPr/>
          <p:nvPr/>
        </p:nvGrpSpPr>
        <p:grpSpPr>
          <a:xfrm>
            <a:off x="1232829" y="3342979"/>
            <a:ext cx="7654862" cy="869469"/>
            <a:chOff x="3965516" y="2790917"/>
            <a:chExt cx="7654862" cy="8694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64AF0B-E68E-454D-4103-5A87ADEBEC64}"/>
                </a:ext>
              </a:extLst>
            </p:cNvPr>
            <p:cNvSpPr txBox="1"/>
            <p:nvPr/>
          </p:nvSpPr>
          <p:spPr>
            <a:xfrm>
              <a:off x="4282222" y="2790917"/>
              <a:ext cx="7338156" cy="86946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수식 대신 실제 사람들의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내러티브를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통해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시스템의 순환 구조 파악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DEC4AF7-FAFF-AEC3-017E-7699E25A2E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48388188-01AB-B9FF-BE5E-79F5619C692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BED16F8B-B8B0-4720-1D16-3C8B1CC3F8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70D12A72-143E-0412-B806-EF98E7066D85}"/>
              </a:ext>
            </a:extLst>
          </p:cNvPr>
          <p:cNvGrpSpPr/>
          <p:nvPr/>
        </p:nvGrpSpPr>
        <p:grpSpPr>
          <a:xfrm>
            <a:off x="1232829" y="4319725"/>
            <a:ext cx="7654862" cy="469359"/>
            <a:chOff x="3965516" y="2790917"/>
            <a:chExt cx="7654862" cy="46935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2B790E0-95F8-4624-4EEA-D42CBFD2A7EC}"/>
                </a:ext>
              </a:extLst>
            </p:cNvPr>
            <p:cNvSpPr txBox="1"/>
            <p:nvPr/>
          </p:nvSpPr>
          <p:spPr>
            <a:xfrm>
              <a:off x="4282222" y="2790917"/>
              <a:ext cx="7338156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효과적인 개입 지점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찾아내는 것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</a:t>
              </a:r>
              <a:endParaRPr lang="ko-KR" altLang="en-US" sz="2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D3707C9E-922A-8EC2-2513-AB1B918A684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2" name="원호 41">
                <a:extLst>
                  <a:ext uri="{FF2B5EF4-FFF2-40B4-BE49-F238E27FC236}">
                    <a16:creationId xmlns:a16="http://schemas.microsoft.com/office/drawing/2014/main" id="{C66D0009-0A3E-6457-CCF3-E21C14A0C83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3" name="자유형: 도형 42">
                <a:extLst>
                  <a:ext uri="{FF2B5EF4-FFF2-40B4-BE49-F238E27FC236}">
                    <a16:creationId xmlns:a16="http://schemas.microsoft.com/office/drawing/2014/main" id="{0F21834B-EF12-A3C6-C6AF-66F8B1EC6A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91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61B9C-0D88-70F6-1008-94258F90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EF1F025-42FA-1CC0-8FD2-89480682CA62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B2431-4A07-BD69-28BD-4EAA48B2371D}"/>
              </a:ext>
            </a:extLst>
          </p:cNvPr>
          <p:cNvSpPr txBox="1"/>
          <p:nvPr/>
        </p:nvSpPr>
        <p:spPr>
          <a:xfrm>
            <a:off x="1134095" y="1593928"/>
            <a:ext cx="212750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CECE2C-D83B-9459-D7EE-0E8BDBFF3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6C4F9E4-4829-D00D-A741-A10542F7DA57}"/>
              </a:ext>
            </a:extLst>
          </p:cNvPr>
          <p:cNvGrpSpPr/>
          <p:nvPr/>
        </p:nvGrpSpPr>
        <p:grpSpPr>
          <a:xfrm>
            <a:off x="978229" y="2206903"/>
            <a:ext cx="8010790" cy="630942"/>
            <a:chOff x="4374206" y="2798058"/>
            <a:chExt cx="801079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B6C09D-3D88-35CE-60D4-DBB692F0B7F2}"/>
                </a:ext>
              </a:extLst>
            </p:cNvPr>
            <p:cNvSpPr txBox="1"/>
            <p:nvPr/>
          </p:nvSpPr>
          <p:spPr>
            <a:xfrm>
              <a:off x="4943314" y="2798058"/>
              <a:ext cx="744168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b="1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개념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2C3793F-22EC-B804-005D-2504C73F022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41763A4A-D4FC-F25D-FF53-8DFD872CFFB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99C0660-0253-84CA-8B6A-3C69FB7EB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7318E0E-1173-625B-0F46-9E9E95384DE1}"/>
              </a:ext>
            </a:extLst>
          </p:cNvPr>
          <p:cNvGrpSpPr/>
          <p:nvPr/>
        </p:nvGrpSpPr>
        <p:grpSpPr>
          <a:xfrm>
            <a:off x="1516847" y="2959641"/>
            <a:ext cx="7566827" cy="1446792"/>
            <a:chOff x="1516847" y="2959641"/>
            <a:chExt cx="7566827" cy="14467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F47BCC-CC19-38E0-EBD8-20A0AFED538C}"/>
                </a:ext>
              </a:extLst>
            </p:cNvPr>
            <p:cNvSpPr txBox="1"/>
            <p:nvPr/>
          </p:nvSpPr>
          <p:spPr>
            <a:xfrm>
              <a:off x="2036351" y="3544659"/>
              <a:ext cx="7047323" cy="8617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연관된 변수들이 모여 하나의 이야기를 만들어내는 변수 집합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학업 스트레스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수면 부족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집중력 저하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학업 소진 스토리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1A14CFD-CF0C-2A51-E8C5-ABCB9E5E7F0A}"/>
                </a:ext>
              </a:extLst>
            </p:cNvPr>
            <p:cNvGrpSpPr/>
            <p:nvPr/>
          </p:nvGrpSpPr>
          <p:grpSpPr>
            <a:xfrm>
              <a:off x="1516847" y="2959641"/>
              <a:ext cx="7229215" cy="469359"/>
              <a:chOff x="3965516" y="2790917"/>
              <a:chExt cx="7229215" cy="46935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F90D6EC-0D97-55FE-38BF-948AA3CDEB14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912509" cy="4693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스토리 클러스터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27E1FEE1-0631-4B23-CF63-AAF21B995245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1" name="원호 20">
                  <a:extLst>
                    <a:ext uri="{FF2B5EF4-FFF2-40B4-BE49-F238E27FC236}">
                      <a16:creationId xmlns:a16="http://schemas.microsoft.com/office/drawing/2014/main" id="{EE711331-7FF3-2E5F-7B9B-CD9D6BB765F0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E451A877-B1FD-97D4-F601-355500544DEC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18C160C-59A9-D7B3-EADC-83F10DCF3A25}"/>
              </a:ext>
            </a:extLst>
          </p:cNvPr>
          <p:cNvGrpSpPr/>
          <p:nvPr/>
        </p:nvGrpSpPr>
        <p:grpSpPr>
          <a:xfrm>
            <a:off x="1516847" y="4483641"/>
            <a:ext cx="7566827" cy="1292904"/>
            <a:chOff x="1516847" y="2959641"/>
            <a:chExt cx="7566827" cy="129290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40A0F-002A-1642-F806-20B5F7EEFF69}"/>
                </a:ext>
              </a:extLst>
            </p:cNvPr>
            <p:cNvSpPr txBox="1"/>
            <p:nvPr/>
          </p:nvSpPr>
          <p:spPr>
            <a:xfrm>
              <a:off x="2036351" y="3544659"/>
              <a:ext cx="7047323" cy="70788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시스템에서 작은 변화로도 큰 파급효과를 만들 수 있는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전략적 개입 지점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BC4CA425-EC92-343D-3A29-A218973EE504}"/>
                </a:ext>
              </a:extLst>
            </p:cNvPr>
            <p:cNvGrpSpPr/>
            <p:nvPr/>
          </p:nvGrpSpPr>
          <p:grpSpPr>
            <a:xfrm>
              <a:off x="1516847" y="2959641"/>
              <a:ext cx="7229215" cy="469359"/>
              <a:chOff x="3965516" y="2790917"/>
              <a:chExt cx="7229215" cy="46935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DA72A0-CC70-770C-A810-189D36C5B04D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6912509" cy="46935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레버리지 포인트</a:t>
                </a:r>
                <a:endParaRPr lang="ko-KR" altLang="en-US" sz="20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3F5CB71C-F721-BE6C-7DDA-8F210BF1EC1F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29" name="원호 28">
                  <a:extLst>
                    <a:ext uri="{FF2B5EF4-FFF2-40B4-BE49-F238E27FC236}">
                      <a16:creationId xmlns:a16="http://schemas.microsoft.com/office/drawing/2014/main" id="{E6B118F4-CEBD-F3E3-6A49-0D7C20BA7853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0" name="자유형: 도형 29">
                  <a:extLst>
                    <a:ext uri="{FF2B5EF4-FFF2-40B4-BE49-F238E27FC236}">
                      <a16:creationId xmlns:a16="http://schemas.microsoft.com/office/drawing/2014/main" id="{60062384-2B91-0523-725A-DD589A1F151D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07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9B8B-E46B-132B-EF3E-4B7D5E13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1146A1E-167F-7A20-1926-C0FE002DCE8A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CB30D-64A2-16C3-0513-0C1BFB690E92}"/>
              </a:ext>
            </a:extLst>
          </p:cNvPr>
          <p:cNvSpPr txBox="1"/>
          <p:nvPr/>
        </p:nvSpPr>
        <p:spPr>
          <a:xfrm>
            <a:off x="1134095" y="1593928"/>
            <a:ext cx="36891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지도를 만드는 과정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2A1E7A-97B6-DE99-26E5-CEF93A70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3FC81025-41F2-067A-8F0F-E0ADB15C755C}"/>
              </a:ext>
            </a:extLst>
          </p:cNvPr>
          <p:cNvGrpSpPr/>
          <p:nvPr/>
        </p:nvGrpSpPr>
        <p:grpSpPr>
          <a:xfrm>
            <a:off x="4275270" y="2066490"/>
            <a:ext cx="6371948" cy="1142571"/>
            <a:chOff x="1013128" y="1556285"/>
            <a:chExt cx="6371948" cy="114257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C08DE6-FD69-09AD-4FE3-58EEB4E9C473}"/>
                </a:ext>
              </a:extLst>
            </p:cNvPr>
            <p:cNvSpPr txBox="1"/>
            <p:nvPr/>
          </p:nvSpPr>
          <p:spPr>
            <a:xfrm>
              <a:off x="1013128" y="1556285"/>
              <a:ext cx="6371948" cy="1142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연구 자료에서 현재의 문제적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내러티브와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바람직한 미래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내러티브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구분</a:t>
              </a: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CFD660EC-2512-5806-8192-2DC9324A269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3B111E3-AECD-6A16-8657-40F705C7C4D1}"/>
              </a:ext>
            </a:extLst>
          </p:cNvPr>
          <p:cNvGrpSpPr/>
          <p:nvPr/>
        </p:nvGrpSpPr>
        <p:grpSpPr>
          <a:xfrm>
            <a:off x="4275270" y="3458362"/>
            <a:ext cx="7766350" cy="1073091"/>
            <a:chOff x="4275270" y="3605968"/>
            <a:chExt cx="7766350" cy="1073091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A036FD9F-EC8E-BC8F-B67B-4B52E105C190}"/>
                </a:ext>
              </a:extLst>
            </p:cNvPr>
            <p:cNvGrpSpPr/>
            <p:nvPr/>
          </p:nvGrpSpPr>
          <p:grpSpPr>
            <a:xfrm>
              <a:off x="4275270" y="3605968"/>
              <a:ext cx="6371948" cy="571286"/>
              <a:chOff x="1013128" y="1841927"/>
              <a:chExt cx="6371948" cy="57128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003D320-2AA5-F9A5-B147-90C1A065A65A}"/>
                  </a:ext>
                </a:extLst>
              </p:cNvPr>
              <p:cNvSpPr txBox="1"/>
              <p:nvPr/>
            </p:nvSpPr>
            <p:spPr>
              <a:xfrm>
                <a:off x="1013128" y="1841927"/>
                <a:ext cx="6371948" cy="5712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4D79CF">
                      <a:alpha val="20000"/>
                    </a:srgbClr>
                  </a:gs>
                  <a:gs pos="100000">
                    <a:srgbClr val="9A5CC8">
                      <a:alpha val="20000"/>
                    </a:srgbClr>
                  </a:gs>
                </a:gsLst>
                <a:lin ang="2700000" scaled="0"/>
              </a:gradFill>
            </p:spPr>
            <p:txBody>
              <a:bodyPr wrap="square" lIns="720000" tIns="0" rIns="216000" bIns="0" rtlCol="0" anchor="ctr">
                <a:spAutoFit/>
              </a:bodyPr>
              <a:lstStyle/>
              <a:p>
                <a:pPr latinLnBrk="0">
                  <a:lnSpc>
                    <a:spcPct val="110000"/>
                  </a:lnSpc>
                </a:pPr>
                <a:r>
                  <a:rPr lang="ko-KR" altLang="en-US" sz="2400" spc="-8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072087"/>
                    </a:solidFill>
                    <a:latin typeface="카페24 아네모네" pitchFamily="2" charset="-127"/>
                    <a:ea typeface="카페24 아네모네" pitchFamily="2" charset="-127"/>
                  </a:rPr>
                  <a:t>데이터에서 변수 도출</a:t>
                </a:r>
              </a:p>
            </p:txBody>
          </p:sp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E33DF123-4788-83C0-32CC-21F6D8229BAB}"/>
                  </a:ext>
                </a:extLst>
              </p:cNvPr>
              <p:cNvSpPr/>
              <p:nvPr/>
            </p:nvSpPr>
            <p:spPr>
              <a:xfrm>
                <a:off x="1075627" y="1905001"/>
                <a:ext cx="445144" cy="445142"/>
              </a:xfrm>
              <a:prstGeom prst="ellipse">
                <a:avLst/>
              </a:prstGeom>
              <a:gradFill>
                <a:gsLst>
                  <a:gs pos="38000">
                    <a:srgbClr val="0B2EB7"/>
                  </a:gs>
                  <a:gs pos="100000">
                    <a:srgbClr val="9A5CC8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ko-KR" sz="240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dist="63500" dir="2700000" algn="tl" rotWithShape="0">
                        <a:srgbClr val="152657">
                          <a:alpha val="30000"/>
                        </a:srgbClr>
                      </a:outerShdw>
                    </a:effectLst>
                    <a:latin typeface="카페24 아네모네" pitchFamily="2" charset="-127"/>
                    <a:ea typeface="카페24 아네모네" pitchFamily="2" charset="-127"/>
                  </a:rPr>
                  <a:t>2</a:t>
                </a:r>
                <a:endParaRPr lang="ko-KR" altLang="en-US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F10067-2F2E-2536-F806-CC62EEB1F463}"/>
                </a:ext>
              </a:extLst>
            </p:cNvPr>
            <p:cNvSpPr txBox="1"/>
            <p:nvPr/>
          </p:nvSpPr>
          <p:spPr>
            <a:xfrm>
              <a:off x="4994297" y="4278949"/>
              <a:ext cx="7047323" cy="40011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변수는 증감이 가능한 중립적 명사로 표현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9163FE89-8BCB-F848-A1A8-2797428EC74F}"/>
              </a:ext>
            </a:extLst>
          </p:cNvPr>
          <p:cNvGrpSpPr/>
          <p:nvPr/>
        </p:nvGrpSpPr>
        <p:grpSpPr>
          <a:xfrm>
            <a:off x="4275270" y="4692786"/>
            <a:ext cx="6371948" cy="1142571"/>
            <a:chOff x="1013128" y="1556285"/>
            <a:chExt cx="6371948" cy="114257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A7599DF-0B27-2855-5DEA-D6A1EE6A5E4C}"/>
                </a:ext>
              </a:extLst>
            </p:cNvPr>
            <p:cNvSpPr txBox="1"/>
            <p:nvPr/>
          </p:nvSpPr>
          <p:spPr>
            <a:xfrm>
              <a:off x="1013128" y="1556285"/>
              <a:ext cx="6371948" cy="1142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변수 간 연결을 화살표로 표시하되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b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같은 방향 변화는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S,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반대 방향은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O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로 표시</a:t>
              </a: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586C4ABB-95D7-D3F8-5EA2-BF3467ECFDE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194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8E401-E3B0-DDDF-5722-636E6BBE1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938D03D-2781-2D96-9179-4AFF1AF36008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6CCA8-A5E5-BD0B-1148-C463A842EEC1}"/>
              </a:ext>
            </a:extLst>
          </p:cNvPr>
          <p:cNvSpPr txBox="1"/>
          <p:nvPr/>
        </p:nvSpPr>
        <p:spPr>
          <a:xfrm>
            <a:off x="1134095" y="1593928"/>
            <a:ext cx="368915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스토리 순환 지도를 만드는 과정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6E17ED-CD39-7FD5-FBAD-FA2D5A3FC4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A216018C-FE1E-2A5B-1689-A0D2724A9AAA}"/>
              </a:ext>
            </a:extLst>
          </p:cNvPr>
          <p:cNvGrpSpPr/>
          <p:nvPr/>
        </p:nvGrpSpPr>
        <p:grpSpPr>
          <a:xfrm>
            <a:off x="4275270" y="2352132"/>
            <a:ext cx="6371948" cy="571286"/>
            <a:chOff x="1013128" y="1841927"/>
            <a:chExt cx="6371948" cy="5712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68ADE6-E59C-7660-40C9-3F1F79CB521D}"/>
                </a:ext>
              </a:extLst>
            </p:cNvPr>
            <p:cNvSpPr txBox="1"/>
            <p:nvPr/>
          </p:nvSpPr>
          <p:spPr>
            <a:xfrm>
              <a:off x="1013128" y="1841927"/>
              <a:ext cx="637194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순환 고리 파악</a:t>
              </a: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C23DA96-0EA0-E30C-83B4-4A59B0E820B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AAF9F8F-668E-6446-CADD-93DA1E5E167E}"/>
              </a:ext>
            </a:extLst>
          </p:cNvPr>
          <p:cNvGrpSpPr/>
          <p:nvPr/>
        </p:nvGrpSpPr>
        <p:grpSpPr>
          <a:xfrm>
            <a:off x="4275270" y="3068638"/>
            <a:ext cx="6371948" cy="571286"/>
            <a:chOff x="1013128" y="1841927"/>
            <a:chExt cx="6371948" cy="57128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43534B-A3A4-B706-C38D-1C5D7AC9AA2C}"/>
                </a:ext>
              </a:extLst>
            </p:cNvPr>
            <p:cNvSpPr txBox="1"/>
            <p:nvPr/>
          </p:nvSpPr>
          <p:spPr>
            <a:xfrm>
              <a:off x="1013128" y="1841927"/>
              <a:ext cx="637194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핵심 변수 파악 및 시스템의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엔진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’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파악</a:t>
              </a: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AD5FB37-0006-4EE1-0DB0-9BC1F99A27B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F82CD9-5B2A-6246-7EBA-D00E2E3CCE08}"/>
              </a:ext>
            </a:extLst>
          </p:cNvPr>
          <p:cNvGrpSpPr/>
          <p:nvPr/>
        </p:nvGrpSpPr>
        <p:grpSpPr>
          <a:xfrm>
            <a:off x="4275270" y="3769808"/>
            <a:ext cx="6371948" cy="1142571"/>
            <a:chOff x="1013128" y="1556285"/>
            <a:chExt cx="6371948" cy="11425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2DA77C-A563-42B3-253C-FD5D352F611C}"/>
                </a:ext>
              </a:extLst>
            </p:cNvPr>
            <p:cNvSpPr txBox="1"/>
            <p:nvPr/>
          </p:nvSpPr>
          <p:spPr>
            <a:xfrm>
              <a:off x="1013128" y="1556285"/>
              <a:ext cx="6371948" cy="1142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핵심 고리를 중심으로 관련된 변수들을 스토리 클러스터로 묶어 배열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6904C8C-16EC-7439-9C39-64E89F4E809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6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E9FB34D-C244-E820-5650-B7E3F8AC38F8}"/>
              </a:ext>
            </a:extLst>
          </p:cNvPr>
          <p:cNvGrpSpPr/>
          <p:nvPr/>
        </p:nvGrpSpPr>
        <p:grpSpPr>
          <a:xfrm>
            <a:off x="4275270" y="5042263"/>
            <a:ext cx="6371948" cy="571286"/>
            <a:chOff x="1013128" y="1841927"/>
            <a:chExt cx="6371948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FB0186-4476-1983-AF9C-61A004D30F59}"/>
                </a:ext>
              </a:extLst>
            </p:cNvPr>
            <p:cNvSpPr txBox="1"/>
            <p:nvPr/>
          </p:nvSpPr>
          <p:spPr>
            <a:xfrm>
              <a:off x="1013128" y="1841927"/>
              <a:ext cx="637194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레버리지 포인트 식별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91FAC0E-DAF9-7C95-5381-C546A442A9A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7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DD6A41E-73BA-8E0E-AC7B-D5ACBDE6B672}"/>
              </a:ext>
            </a:extLst>
          </p:cNvPr>
          <p:cNvGrpSpPr/>
          <p:nvPr/>
        </p:nvGrpSpPr>
        <p:grpSpPr>
          <a:xfrm>
            <a:off x="4275270" y="5750297"/>
            <a:ext cx="6371948" cy="571286"/>
            <a:chOff x="1013128" y="1841927"/>
            <a:chExt cx="6371948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17497F-623E-F05C-0236-CDE8CB8C20F8}"/>
                </a:ext>
              </a:extLst>
            </p:cNvPr>
            <p:cNvSpPr txBox="1"/>
            <p:nvPr/>
          </p:nvSpPr>
          <p:spPr>
            <a:xfrm>
              <a:off x="1013128" y="1841927"/>
              <a:ext cx="637194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시간 지연이 있는 경우 이중선으로 표시</a:t>
              </a: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5BFF13FC-1DDA-C8F8-4E9F-9A76B44E74E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8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9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B816-DE90-4229-564F-128FB6C1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FCB8A67-080A-34AB-476A-44EFC75300AC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8DA59-8AE8-D13A-DB3B-695694C992C4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3910E1-66C4-121E-9AC9-ADE7FB1B9C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FAB35CA-DE18-A40F-D4BB-758C6EB9D383}"/>
              </a:ext>
            </a:extLst>
          </p:cNvPr>
          <p:cNvSpPr/>
          <p:nvPr/>
        </p:nvSpPr>
        <p:spPr>
          <a:xfrm>
            <a:off x="1134095" y="3174034"/>
            <a:ext cx="7949580" cy="2055192"/>
          </a:xfrm>
          <a:prstGeom prst="roundRect">
            <a:avLst>
              <a:gd name="adj" fmla="val 18653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자본금이 부족한 상태에서 창업을 시작하면 마케팅 투자가 제한되고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고객 확보가 어려워진다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매출이 저조하면 운영자금이 고갈되고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스트레스로 인해 의사결정의 질이 떨어진다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결국 사업을 접고 빚만 남게 되어 재창업이 더욱 어려워진다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.“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DF3FBAD-D474-F213-6D7E-04791C5AFFD6}"/>
              </a:ext>
            </a:extLst>
          </p:cNvPr>
          <p:cNvGrpSpPr/>
          <p:nvPr/>
        </p:nvGrpSpPr>
        <p:grpSpPr>
          <a:xfrm>
            <a:off x="806204" y="2314633"/>
            <a:ext cx="3291120" cy="961103"/>
            <a:chOff x="402970" y="3444191"/>
            <a:chExt cx="3067562" cy="895819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B145430C-D04C-A286-D861-581460D431B1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825260C8-2044-BE6C-9237-9222D316F2DF}"/>
                </a:ext>
              </a:extLst>
            </p:cNvPr>
            <p:cNvSpPr/>
            <p:nvPr/>
          </p:nvSpPr>
          <p:spPr>
            <a:xfrm>
              <a:off x="402970" y="3444191"/>
              <a:ext cx="3067562" cy="706234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7D2E20-E75F-0742-A16A-1199ECDA7C18}"/>
                </a:ext>
              </a:extLst>
            </p:cNvPr>
            <p:cNvSpPr txBox="1"/>
            <p:nvPr/>
          </p:nvSpPr>
          <p:spPr>
            <a:xfrm>
              <a:off x="551407" y="3539267"/>
              <a:ext cx="2770688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현재 시스템의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내러티브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8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F5C4-D5D5-40DA-0656-062A2C199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C006036-B400-C1C3-8A70-CE28DD8E0382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F564C-07D9-2863-77CA-CB9978129BF6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08A53C-E222-670A-BFAC-A834FDDFF0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0FB73780-AF00-FE98-1CC0-BF854B6BCF1C}"/>
              </a:ext>
            </a:extLst>
          </p:cNvPr>
          <p:cNvSpPr/>
          <p:nvPr/>
        </p:nvSpPr>
        <p:spPr>
          <a:xfrm>
            <a:off x="1134095" y="3174034"/>
            <a:ext cx="7949580" cy="1536511"/>
          </a:xfrm>
          <a:prstGeom prst="roundRect">
            <a:avLst>
              <a:gd name="adj" fmla="val 18653"/>
            </a:avLst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초기 자본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마케팅 투자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고객 기반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매출 규모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운영 자금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창업자 스트레스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의사결정 품질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사업 지속가능성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부채 규모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재창업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가능성</a:t>
            </a:r>
            <a:r>
              <a:rPr lang="en-US" altLang="ko-KR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r>
              <a:rPr lang="ko-KR" altLang="en-US" sz="20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등</a:t>
            </a:r>
            <a:endParaRPr lang="en-US" altLang="ko-KR" sz="20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E3FF60B-1EED-3EC8-D964-A16D608380CB}"/>
              </a:ext>
            </a:extLst>
          </p:cNvPr>
          <p:cNvGrpSpPr/>
          <p:nvPr/>
        </p:nvGrpSpPr>
        <p:grpSpPr>
          <a:xfrm>
            <a:off x="1426037" y="2314633"/>
            <a:ext cx="2051454" cy="961103"/>
            <a:chOff x="980699" y="3444191"/>
            <a:chExt cx="1912104" cy="895819"/>
          </a:xfrm>
        </p:grpSpPr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BAC7AE28-5BAB-258C-FC98-DA6D7505002D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C032E849-B17E-A09C-5C45-83D10F2471A6}"/>
                </a:ext>
              </a:extLst>
            </p:cNvPr>
            <p:cNvSpPr/>
            <p:nvPr/>
          </p:nvSpPr>
          <p:spPr>
            <a:xfrm>
              <a:off x="980699" y="3444191"/>
              <a:ext cx="1912104" cy="706234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C7094D-E417-022B-C182-2554DCAAD667}"/>
                </a:ext>
              </a:extLst>
            </p:cNvPr>
            <p:cNvSpPr txBox="1"/>
            <p:nvPr/>
          </p:nvSpPr>
          <p:spPr>
            <a:xfrm>
              <a:off x="1338955" y="3539267"/>
              <a:ext cx="1195591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주요 변수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8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5A786-14D6-BDF2-8670-E4914B732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6E10807-1626-84D1-9A8B-92EDE597DDEF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B58A1-BC6F-0C3C-3400-9CC49A5166C2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76153E-E592-8106-74C7-AA932E9F81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9067C90A-D378-4682-25FB-8A8436C97FFE}"/>
              </a:ext>
            </a:extLst>
          </p:cNvPr>
          <p:cNvGrpSpPr/>
          <p:nvPr/>
        </p:nvGrpSpPr>
        <p:grpSpPr>
          <a:xfrm>
            <a:off x="1287595" y="2352132"/>
            <a:ext cx="4808405" cy="571286"/>
            <a:chOff x="1013128" y="1841927"/>
            <a:chExt cx="4808405" cy="5712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736C41-15E5-B5E9-C237-96D6861B52C9}"/>
                </a:ext>
              </a:extLst>
            </p:cNvPr>
            <p:cNvSpPr txBox="1"/>
            <p:nvPr/>
          </p:nvSpPr>
          <p:spPr>
            <a:xfrm>
              <a:off x="1013128" y="1841927"/>
              <a:ext cx="480840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강화 고리</a:t>
              </a: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1D5895D3-BF4C-C60F-4478-4796A089A74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36CDA69-2ADE-47C3-A906-1DE68FEC5176}"/>
              </a:ext>
            </a:extLst>
          </p:cNvPr>
          <p:cNvGrpSpPr/>
          <p:nvPr/>
        </p:nvGrpSpPr>
        <p:grpSpPr>
          <a:xfrm>
            <a:off x="1650374" y="3235346"/>
            <a:ext cx="7433301" cy="463460"/>
            <a:chOff x="3965516" y="2790917"/>
            <a:chExt cx="7433301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D1117E-ED41-33C9-3EEB-9081E927164A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초기 자본이 적으면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마케팅 투자 감소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(S)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00A50CE-1FE3-6E2C-5A4E-37DCA69B3DD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B7263EC7-F406-3C10-F9D3-8259EFDB60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6FC14560-9DF5-7B6B-F9E3-2C2E61AF262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92203D0-EF6F-DC16-62DC-447C24D7A057}"/>
              </a:ext>
            </a:extLst>
          </p:cNvPr>
          <p:cNvGrpSpPr/>
          <p:nvPr/>
        </p:nvGrpSpPr>
        <p:grpSpPr>
          <a:xfrm>
            <a:off x="1650374" y="3702853"/>
            <a:ext cx="7433301" cy="463460"/>
            <a:chOff x="3965516" y="2790917"/>
            <a:chExt cx="7433301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00D57B-E162-DEDB-6A06-83739EFC1535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마케팅 투자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고객 기반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축소로 연결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(S)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08D4C6C9-86F1-4D11-AF3D-EE0D32CA4EE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405BD7E4-F438-FFEA-E579-E8B03FA9844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22F06D18-8DD5-9E7C-4ECE-D34A4B74F64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6971072-B1AC-41E7-D450-7F7A20E06323}"/>
              </a:ext>
            </a:extLst>
          </p:cNvPr>
          <p:cNvGrpSpPr/>
          <p:nvPr/>
        </p:nvGrpSpPr>
        <p:grpSpPr>
          <a:xfrm>
            <a:off x="1650374" y="4191310"/>
            <a:ext cx="7433301" cy="463460"/>
            <a:chOff x="3965516" y="2790917"/>
            <a:chExt cx="7433301" cy="4634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5F5F83-DE97-DAA1-2402-9AB1E37A062A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고객 기반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축소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매출 규모 감소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(S)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2D858B38-F5CA-8322-8830-EA97A8C450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378EECE0-5DCE-91DF-8C46-2877A3718E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B465C31B-1778-F37E-98E4-D5F2A0043D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E9FDFC6-A86A-E473-DF85-7994A924D358}"/>
              </a:ext>
            </a:extLst>
          </p:cNvPr>
          <p:cNvGrpSpPr/>
          <p:nvPr/>
        </p:nvGrpSpPr>
        <p:grpSpPr>
          <a:xfrm>
            <a:off x="1650374" y="4658817"/>
            <a:ext cx="7433301" cy="463460"/>
            <a:chOff x="3965516" y="2790917"/>
            <a:chExt cx="7433301" cy="46346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4814AA-D52A-BF0D-E9C0-C6D760ADE6A6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매출 규모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운영 자금 고갈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(S)→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마케팅 투자 축소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(S)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A07BC99C-0095-32AC-6BC2-68BC6338917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8E84B42E-27B6-F697-B02C-9707844519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1D5E054E-BE49-158F-CD51-0BA1BB03A82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D3F7D1B-C51B-D01A-FB4F-4592BDE5B850}"/>
              </a:ext>
            </a:extLst>
          </p:cNvPr>
          <p:cNvSpPr txBox="1"/>
          <p:nvPr/>
        </p:nvSpPr>
        <p:spPr>
          <a:xfrm rot="20926401" flipH="1">
            <a:off x="6317554" y="5366328"/>
            <a:ext cx="256320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자금 고갈 고리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9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F698-1D98-8539-19D4-8380FF122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AB632D4-6D76-D094-62CA-D17D3BC043D7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51335-9FFD-0E72-2A1F-F9E3F4B30C99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78B370-BBB6-B076-BA80-26F08B96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0F2A00E8-B153-BFC9-1D6E-903AA07FF2A1}"/>
              </a:ext>
            </a:extLst>
          </p:cNvPr>
          <p:cNvGrpSpPr/>
          <p:nvPr/>
        </p:nvGrpSpPr>
        <p:grpSpPr>
          <a:xfrm>
            <a:off x="1287595" y="2352132"/>
            <a:ext cx="6041460" cy="571286"/>
            <a:chOff x="1013128" y="1841927"/>
            <a:chExt cx="604146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B2E29F-3382-80BA-3B30-729AC8382138}"/>
                </a:ext>
              </a:extLst>
            </p:cNvPr>
            <p:cNvSpPr txBox="1"/>
            <p:nvPr/>
          </p:nvSpPr>
          <p:spPr>
            <a:xfrm>
              <a:off x="1013128" y="1841927"/>
              <a:ext cx="604146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심리적 요인들로 구성된 스토리 클러스터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9C352CA4-BE6A-D71F-A08C-33C0F9891C0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8AD9344-5A8E-A34F-AD8B-C713040F17D6}"/>
              </a:ext>
            </a:extLst>
          </p:cNvPr>
          <p:cNvGrpSpPr/>
          <p:nvPr/>
        </p:nvGrpSpPr>
        <p:grpSpPr>
          <a:xfrm>
            <a:off x="1650374" y="3235346"/>
            <a:ext cx="7433301" cy="463460"/>
            <a:chOff x="3965516" y="2790917"/>
            <a:chExt cx="7433301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873F30-A9D8-BFD4-CF00-610E54F895D7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운영 자금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고갈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창업자 스트레스 증가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(O)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0DE70BF-035F-F559-90C8-7277700D38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A0B55582-015C-8B87-8646-BE41C687B2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29708CF5-37F1-F7BC-F0F7-293477033BC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963AF1F-C851-5A5B-CA43-DA4EFFA34243}"/>
              </a:ext>
            </a:extLst>
          </p:cNvPr>
          <p:cNvGrpSpPr/>
          <p:nvPr/>
        </p:nvGrpSpPr>
        <p:grpSpPr>
          <a:xfrm>
            <a:off x="1650374" y="3702853"/>
            <a:ext cx="7433301" cy="463460"/>
            <a:chOff x="3965516" y="2790917"/>
            <a:chExt cx="7433301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4851FF-B5FE-FBB1-9E79-957207E22D9E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창업자 스트레스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증가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의사결정 품질 저하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(O)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8BD5C676-827B-20C7-9CAB-65F2CCD35D4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69704EC1-9DDF-6F60-6F58-27FCB467FD3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2612C8C-03E5-96C6-46F1-D5A2343DFE8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FB48C54-F757-C468-0C88-7E1E38499EAF}"/>
              </a:ext>
            </a:extLst>
          </p:cNvPr>
          <p:cNvSpPr txBox="1"/>
          <p:nvPr/>
        </p:nvSpPr>
        <p:spPr>
          <a:xfrm rot="20926401" flipH="1">
            <a:off x="5809150" y="4225028"/>
            <a:ext cx="303981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스트레스 악화 고리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9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639D-D619-7C8C-D5B4-57367B1EB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21A74F-7736-59A7-E546-9E2F5E74BEE3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19E0B5-F3FB-0FDB-4EB5-CE8A46895D52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2C7086-5C57-8810-C725-3A9694812E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13B6F87E-D3AC-EFAE-F20A-471E0A4B3A50}"/>
              </a:ext>
            </a:extLst>
          </p:cNvPr>
          <p:cNvGrpSpPr/>
          <p:nvPr/>
        </p:nvGrpSpPr>
        <p:grpSpPr>
          <a:xfrm>
            <a:off x="1287595" y="2352132"/>
            <a:ext cx="6041460" cy="571286"/>
            <a:chOff x="1013128" y="1841927"/>
            <a:chExt cx="604146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831F37-55D7-3389-112E-FAE2C9EABCD2}"/>
                </a:ext>
              </a:extLst>
            </p:cNvPr>
            <p:cNvSpPr txBox="1"/>
            <p:nvPr/>
          </p:nvSpPr>
          <p:spPr>
            <a:xfrm>
              <a:off x="1013128" y="1841927"/>
              <a:ext cx="604146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장기적 영향을 보여주는 클러스터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CB3BFFEC-4FC0-13C2-725E-BBC3D862074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596B8A-8F5A-83F5-2DC7-DC31F0212004}"/>
              </a:ext>
            </a:extLst>
          </p:cNvPr>
          <p:cNvGrpSpPr/>
          <p:nvPr/>
        </p:nvGrpSpPr>
        <p:grpSpPr>
          <a:xfrm>
            <a:off x="1650374" y="3235346"/>
            <a:ext cx="7433301" cy="463460"/>
            <a:chOff x="3965516" y="2790917"/>
            <a:chExt cx="7433301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D384A-D968-6062-342F-470CC3DE2899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사업 지속가능성이 낮아지면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부채 규모 증가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(O)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D7308C2-7B80-BD28-7802-D421FE71918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76EDA328-AB64-FB67-A8E7-847F0BE21A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E09D0D92-9DC1-3A82-65ED-3AD2BA1EBF4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5F11177-2A53-977E-9A1E-4E00580DE46B}"/>
              </a:ext>
            </a:extLst>
          </p:cNvPr>
          <p:cNvGrpSpPr/>
          <p:nvPr/>
        </p:nvGrpSpPr>
        <p:grpSpPr>
          <a:xfrm>
            <a:off x="1650374" y="3702853"/>
            <a:ext cx="7433301" cy="463460"/>
            <a:chOff x="3965516" y="2790917"/>
            <a:chExt cx="7433301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20DB88-2882-44A9-F7A5-CD80347BA1DA}"/>
                </a:ext>
              </a:extLst>
            </p:cNvPr>
            <p:cNvSpPr txBox="1"/>
            <p:nvPr/>
          </p:nvSpPr>
          <p:spPr>
            <a:xfrm>
              <a:off x="4282222" y="2790917"/>
              <a:ext cx="7116595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부채 규모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증가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재창업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가능성 감소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(O)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67249D9-5D71-1CA8-2D80-7D65459E9D4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C6233A5-2FC6-C3BB-B067-6B02EA4140E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CBFCD0E0-07B4-8113-A005-0523A2D71D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1B5C3-8288-2AE5-C77D-F728123579FD}"/>
              </a:ext>
            </a:extLst>
          </p:cNvPr>
          <p:cNvSpPr txBox="1"/>
          <p:nvPr/>
        </p:nvSpPr>
        <p:spPr>
          <a:xfrm rot="20926401" flipH="1">
            <a:off x="5809150" y="4225028"/>
            <a:ext cx="303981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재기 불능 고리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75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1D83F-43BE-60C8-22F1-A72C70EB1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9044452-397D-BEB9-CE6A-F769B9203EA6}"/>
              </a:ext>
            </a:extLst>
          </p:cNvPr>
          <p:cNvSpPr txBox="1"/>
          <p:nvPr/>
        </p:nvSpPr>
        <p:spPr>
          <a:xfrm>
            <a:off x="778495" y="673792"/>
            <a:ext cx="40129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네 가지 핵심 시스템 매핑 도구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CD1C6-2953-0EBD-8764-29D14F012E71}"/>
              </a:ext>
            </a:extLst>
          </p:cNvPr>
          <p:cNvSpPr txBox="1"/>
          <p:nvPr/>
        </p:nvSpPr>
        <p:spPr>
          <a:xfrm>
            <a:off x="1134095" y="1593928"/>
            <a:ext cx="3950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사례 분석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청년 창업 실패의 순환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A95157-C9AD-8B97-7FAC-1CB85DF52A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2819CB2-D4C9-AB98-B82E-7041BB4E0B34}"/>
              </a:ext>
            </a:extLst>
          </p:cNvPr>
          <p:cNvGrpSpPr/>
          <p:nvPr/>
        </p:nvGrpSpPr>
        <p:grpSpPr>
          <a:xfrm>
            <a:off x="1287595" y="2352132"/>
            <a:ext cx="6041460" cy="571286"/>
            <a:chOff x="1013128" y="1841927"/>
            <a:chExt cx="6041460" cy="5712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EE7F84-EEC6-9C05-EE90-02A832E23984}"/>
                </a:ext>
              </a:extLst>
            </p:cNvPr>
            <p:cNvSpPr txBox="1"/>
            <p:nvPr/>
          </p:nvSpPr>
          <p:spPr>
            <a:xfrm>
              <a:off x="1013128" y="1841927"/>
              <a:ext cx="604146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레버리지 포인트 분석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F1070A6-E47A-2CDE-2CE9-31753CD686B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B2C52E3-C1A7-BF9A-07E9-7ED3144F29AC}"/>
              </a:ext>
            </a:extLst>
          </p:cNvPr>
          <p:cNvGrpSpPr/>
          <p:nvPr/>
        </p:nvGrpSpPr>
        <p:grpSpPr>
          <a:xfrm>
            <a:off x="1650374" y="3235346"/>
            <a:ext cx="7433301" cy="1392760"/>
            <a:chOff x="1650374" y="3235346"/>
            <a:chExt cx="7433301" cy="1392760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71D85BC-6A4F-BC50-9B6E-4F4819B35890}"/>
                </a:ext>
              </a:extLst>
            </p:cNvPr>
            <p:cNvGrpSpPr/>
            <p:nvPr/>
          </p:nvGrpSpPr>
          <p:grpSpPr>
            <a:xfrm>
              <a:off x="1650374" y="3235346"/>
              <a:ext cx="7433301" cy="463460"/>
              <a:chOff x="3965516" y="2790917"/>
              <a:chExt cx="7433301" cy="4634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3AD9F2-E08C-8EB3-A50F-4C7C7DD92D53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116595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rgbClr val="0B2EB7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운영 자금</a:t>
                </a:r>
                <a:endParaRPr lang="en-US" altLang="ko-KR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E795F6A5-A264-2073-E611-3761F1CE8B9C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0" name="원호 9">
                  <a:extLst>
                    <a:ext uri="{FF2B5EF4-FFF2-40B4-BE49-F238E27FC236}">
                      <a16:creationId xmlns:a16="http://schemas.microsoft.com/office/drawing/2014/main" id="{F74263D7-216E-CD64-B710-7E0495287C0E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1" name="자유형: 도형 10">
                  <a:extLst>
                    <a:ext uri="{FF2B5EF4-FFF2-40B4-BE49-F238E27FC236}">
                      <a16:creationId xmlns:a16="http://schemas.microsoft.com/office/drawing/2014/main" id="{CE8D385E-C223-621C-C81D-084C5F7ABBED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535704-C93B-3209-8115-1164C4118188}"/>
                </a:ext>
              </a:extLst>
            </p:cNvPr>
            <p:cNvSpPr txBox="1"/>
            <p:nvPr/>
          </p:nvSpPr>
          <p:spPr>
            <a:xfrm>
              <a:off x="2036351" y="3766332"/>
              <a:ext cx="7047323" cy="8617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많은 화살표가 연결된 변수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→ </a:t>
              </a:r>
              <a:r>
                <a:rPr lang="ko-KR" altLang="en-US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시스템의 핵심 병목</a:t>
              </a:r>
              <a:endParaRPr lang="en-US" altLang="ko-KR" sz="2000" spc="-80" dirty="0">
                <a:solidFill>
                  <a:srgbClr val="0B2EB7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요인들의 결과이므로 직접 개입하기 어려움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8AB0CCC-8C44-520F-851C-C019D1C711F8}"/>
              </a:ext>
            </a:extLst>
          </p:cNvPr>
          <p:cNvGrpSpPr/>
          <p:nvPr/>
        </p:nvGrpSpPr>
        <p:grpSpPr>
          <a:xfrm>
            <a:off x="1650374" y="4683146"/>
            <a:ext cx="7433301" cy="1392760"/>
            <a:chOff x="1650374" y="3235346"/>
            <a:chExt cx="7433301" cy="139276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B49A6152-2315-5042-D893-7C0E29594C28}"/>
                </a:ext>
              </a:extLst>
            </p:cNvPr>
            <p:cNvGrpSpPr/>
            <p:nvPr/>
          </p:nvGrpSpPr>
          <p:grpSpPr>
            <a:xfrm>
              <a:off x="1650374" y="3235346"/>
              <a:ext cx="7433301" cy="463460"/>
              <a:chOff x="3965516" y="2790917"/>
              <a:chExt cx="7433301" cy="46346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EBA58D0-E5EE-713D-5FD9-A997C2C84A6F}"/>
                  </a:ext>
                </a:extLst>
              </p:cNvPr>
              <p:cNvSpPr txBox="1"/>
              <p:nvPr/>
            </p:nvSpPr>
            <p:spPr>
              <a:xfrm>
                <a:off x="4282222" y="2790917"/>
                <a:ext cx="7116595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srgbClr val="0B2EB7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의사결정 품질</a:t>
                </a:r>
                <a:endParaRPr lang="en-US" altLang="ko-KR" sz="2000" spc="-80" dirty="0">
                  <a:solidFill>
                    <a:srgbClr val="0B2EB7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endParaRPr>
              </a:p>
            </p:txBody>
          </p: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43FC683C-8FA6-DBEB-6374-C21F81084E5D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35" name="원호 34">
                  <a:extLst>
                    <a:ext uri="{FF2B5EF4-FFF2-40B4-BE49-F238E27FC236}">
                      <a16:creationId xmlns:a16="http://schemas.microsoft.com/office/drawing/2014/main" id="{E705A01E-67D2-3C81-9D91-1F09EB89A9DC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869CDA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36" name="자유형: 도형 35">
                  <a:extLst>
                    <a:ext uri="{FF2B5EF4-FFF2-40B4-BE49-F238E27FC236}">
                      <a16:creationId xmlns:a16="http://schemas.microsoft.com/office/drawing/2014/main" id="{A99226FC-F4D9-0C4C-4514-9784B79BE995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D678263-4914-CC5B-4F14-101236389DEA}"/>
                </a:ext>
              </a:extLst>
            </p:cNvPr>
            <p:cNvSpPr txBox="1"/>
            <p:nvPr/>
          </p:nvSpPr>
          <p:spPr>
            <a:xfrm>
              <a:off x="2036351" y="3766332"/>
              <a:ext cx="7047323" cy="86177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출력 화살표가 많은 동인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176213" lvl="0" indent="-176213" latinLnBrk="0">
                <a:spcBef>
                  <a:spcPts val="600"/>
                </a:spcBef>
                <a:spcAft>
                  <a:spcPts val="600"/>
                </a:spcAft>
                <a:buClr>
                  <a:srgbClr val="0B2EB7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여기에 개입하면 전체 시스템에 긍정적 영향 </a:t>
              </a:r>
              <a:r>
                <a:rPr lang="ko-KR" altLang="en-US" sz="2000" b="1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有</a:t>
              </a:r>
              <a:endParaRPr lang="en-US" altLang="ko-KR" sz="2000" b="1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5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10691</TotalTime>
  <Words>9640</Words>
  <Application>Microsoft Office PowerPoint</Application>
  <PresentationFormat>와이드스크린</PresentationFormat>
  <Paragraphs>940</Paragraphs>
  <Slides>109</Slides>
  <Notes>106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109</vt:i4>
      </vt:variant>
    </vt:vector>
  </HeadingPairs>
  <TitlesOfParts>
    <vt:vector size="119" baseType="lpstr">
      <vt:lpstr>나눔스퀘어 네오 Bold</vt:lpstr>
      <vt:lpstr>나눔스퀘어 네오 ExtraBold</vt:lpstr>
      <vt:lpstr>나눔스퀘어 네오 Heavy</vt:lpstr>
      <vt:lpstr>나눔스퀘어 네오 Regular</vt:lpstr>
      <vt:lpstr>나눔스퀘어_ac ExtraBold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1584</cp:revision>
  <dcterms:created xsi:type="dcterms:W3CDTF">2025-08-10T23:59:04Z</dcterms:created>
  <dcterms:modified xsi:type="dcterms:W3CDTF">2025-10-31T14:43:57Z</dcterms:modified>
</cp:coreProperties>
</file>