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9" r:id="rId2"/>
    <p:sldId id="260" r:id="rId3"/>
    <p:sldId id="267" r:id="rId4"/>
    <p:sldId id="270" r:id="rId5"/>
    <p:sldId id="269" r:id="rId6"/>
    <p:sldId id="262" r:id="rId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30D4FD"/>
    <a:srgbClr val="6691FF"/>
    <a:srgbClr val="36B6FD"/>
    <a:srgbClr val="2EBFFC"/>
    <a:srgbClr val="1FDBFF"/>
    <a:srgbClr val="FFFFFF"/>
    <a:srgbClr val="36BDFF"/>
    <a:srgbClr val="1DD4FC"/>
    <a:srgbClr val="56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B7C4C-3C1D-4683-AAE8-4231B89C509B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66B0D-EA7B-4165-96EE-E7F5A30828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7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50CB-5162-4E02-9BF9-195E9A14ADF2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336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062C81-0ECD-4883-E4C3-738E299D5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E399376-6012-BCAC-CD6E-252ABFE94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05CD02-4337-FD69-D92C-94A93160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580B63-92DB-12B0-D44D-58E7EB5A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3939F6-98CB-C164-CCCF-D1D4580E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469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E6F16B-A356-B0AF-922F-38E959C9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3E50E08-3EC0-64FE-3B2F-E5921F859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BF5597-1FFB-E0CD-E683-A7A3976B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86FDE6-DC5C-B11D-85B1-E3EB4E32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24561D-63BD-32D8-34F1-AB29C993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76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D32DC10-C26D-B43D-CA1D-6D62B7DE6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2FC81E3-A02E-FF92-C054-2A1948875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5A8E8A-A878-0679-28EB-3870720C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B2C8FA-AB7C-AC4A-3DD2-80A65875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2E02A-AD64-2C3B-910D-606B5E43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273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8F0F2D-780D-7F49-C31E-5BB5650A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D112FD-94DB-ABAF-5E85-D9F077C6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6BF89F6-8968-4C09-A94C-FA22CC18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775CA7-3270-B909-233F-AEB6AB67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3C74028-F3A5-8E1C-CB47-D3AA4273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43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A9965C-183D-1EEA-7FA0-8D803E8B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F4E42B-7357-F15C-BD81-9B198C18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15FB17-5E50-0ABF-7BC2-7488CB01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4AED4E-A8E1-597D-F6A3-C5D84D52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D9AB3CB-FE5D-0BBF-EE99-FFD75468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59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558A4A-31CE-5605-5D95-9D678869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BC1847-050A-1C38-B748-41EDE78F8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4EAC346-D8AB-659B-EBFC-802B07D2F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B5EEB2E-811E-9957-FD1B-22343440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1B6ECC-AF01-9CF3-3A09-B180BA35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75D39E-8039-94ED-6211-2B9E0B59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12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2D8888-5983-ADBC-48D5-30145FB7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15A72BD-C176-D233-79B7-536D12E9C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203DC31-FCCE-30DD-84AF-F7072ACA3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B2209A9-C857-C0BE-2C9B-704832F74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B7A5BF0-45A0-1A65-13D4-773F630D0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72834AF-6D49-1102-050E-CFD55DC7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9158ACB-0A63-752D-9925-4B6C6CA9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E2B6A86-6ACF-E938-AE29-D9DD59FC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49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3654DE-E893-D815-F0D5-3FD24C4B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D7B9872-24CA-D06D-5D68-B381A8E9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471EF39-321A-B701-B2A3-33A058F0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A74CFC2-B27C-BC4D-A52C-484FA084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71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92B3E4C-CB54-7F94-2C9A-E4BD5BE2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FDF62B7-6047-405B-642C-70E6092A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8DC7EE-0970-6698-A154-3EF3241B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10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8DEBD8-4924-853A-886E-5398E75F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9F9953-7169-33EC-D9DB-935AF381B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6381A70-2DE2-0509-2672-AEF9CED3E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97CB3FE-9BE3-80EB-1AA8-2A791EE2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F028BA-D3CB-36A6-0649-821BB9DD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004FE96-9F6F-1B72-2C47-97035CD0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13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B2DBF2-25D8-D98F-C8F0-AE899EFF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8B7DD44-02ED-88B3-73AC-3B91154FD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95DDD6-93D0-752A-4050-51BD36472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C5009DA-2988-60C2-937D-2B4C10C6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0FB17F-FECF-CE7A-4D44-CF4B908E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13CF644-000A-BDB4-B01C-D5086C48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66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AD33B49-4585-A32A-1333-8E862D88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006D18-2F9E-1FCC-553D-8E1850369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497B5E-9B9B-5DE6-B992-7F411D636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5D77-D995-493E-93F4-4AC3D45B551D}" type="datetimeFigureOut">
              <a:rPr lang="ko-KR" altLang="en-US" smtClean="0"/>
              <a:t>2023-11-16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E07ECE8-AD78-C8A3-DDB7-B78D6F64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BD79BFE-6D2F-C176-21B1-D35221BA3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500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bicus.land/" TargetMode="External"/><Relationship Id="rId7" Type="http://schemas.openxmlformats.org/officeDocument/2006/relationships/image" Target="../media/image8.png"/><Relationship Id="rId2" Type="http://schemas.openxmlformats.org/officeDocument/2006/relationships/hyperlink" Target="mailto:info@bicus.la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instagram.com/bicus_lan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1"/>
          <p:cNvSpPr txBox="1">
            <a:spLocks/>
          </p:cNvSpPr>
          <p:nvPr/>
        </p:nvSpPr>
        <p:spPr>
          <a:xfrm>
            <a:off x="1130556" y="2635715"/>
            <a:ext cx="10256785" cy="54784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(</a:t>
            </a:r>
            <a:r>
              <a:rPr lang="ko-KR" altLang="en-US" sz="32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비빔블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)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 </a:t>
            </a:r>
            <a:r>
              <a:rPr lang="en-US" altLang="ko-KR" sz="32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eDM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 B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안 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SB</a:t>
            </a:r>
          </a:p>
        </p:txBody>
      </p:sp>
      <p:sp>
        <p:nvSpPr>
          <p:cNvPr id="9" name="텍스트 개체 틀 17"/>
          <p:cNvSpPr txBox="1">
            <a:spLocks/>
          </p:cNvSpPr>
          <p:nvPr/>
        </p:nvSpPr>
        <p:spPr>
          <a:xfrm>
            <a:off x="1078155" y="5456835"/>
            <a:ext cx="8420100" cy="90075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Copyright © 2018 by mayday partners</a:t>
            </a:r>
          </a:p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No part of this publication may be reproduced, stored in a retrieval system, or transmitted in any form or by any means </a:t>
            </a:r>
            <a:b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electronic, mechanical, photocopying, recording, or otherwise — without the permission of   mayday partners</a:t>
            </a:r>
          </a:p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COMPANY CONFIDENTIAL</a:t>
            </a:r>
          </a:p>
          <a:p>
            <a:pPr algn="l"/>
            <a:r>
              <a:rPr lang="en-US" altLang="ko-KR" sz="800" i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Tahoma" pitchFamily="34" charset="0"/>
              </a:rPr>
              <a:t>RD</a:t>
            </a:r>
            <a:endParaRPr lang="ko-KR" altLang="en-US" sz="800" i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Tahoma" pitchFamily="34" charset="0"/>
            </a:endParaRPr>
          </a:p>
        </p:txBody>
      </p:sp>
      <p:sp>
        <p:nvSpPr>
          <p:cNvPr id="10" name="부제목 6"/>
          <p:cNvSpPr txBox="1">
            <a:spLocks/>
          </p:cNvSpPr>
          <p:nvPr/>
        </p:nvSpPr>
        <p:spPr>
          <a:xfrm>
            <a:off x="1130556" y="3306563"/>
            <a:ext cx="7956376" cy="46166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번역 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: 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영문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/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일문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/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중문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(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간체</a:t>
            </a:r>
            <a:r>
              <a:rPr lang="en-US" altLang="ko-KR" sz="2400" b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)</a:t>
            </a:r>
            <a:endParaRPr lang="ko-KR" altLang="en-US" sz="2400" b="1" dirty="0">
              <a:latin typeface="나눔바른고딕" panose="020B0603020101020101" pitchFamily="50" charset="-127"/>
              <a:ea typeface="나눔바른고딕" panose="020B0603020101020101" pitchFamily="50" charset="-127"/>
              <a:cs typeface="Segoe UI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17" y="5714414"/>
            <a:ext cx="1763200" cy="385602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 rot="5400000">
            <a:off x="5859690" y="-5872353"/>
            <a:ext cx="472615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 rot="5400000">
            <a:off x="5991223" y="-5528183"/>
            <a:ext cx="209550" cy="12192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0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191397" y="777354"/>
            <a:ext cx="7971136" cy="5885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B49F1A-B81B-A843-D171-5C308AFB161C}"/>
              </a:ext>
            </a:extLst>
          </p:cNvPr>
          <p:cNvSpPr txBox="1"/>
          <p:nvPr/>
        </p:nvSpPr>
        <p:spPr>
          <a:xfrm>
            <a:off x="1339277" y="3197343"/>
            <a:ext cx="6854109" cy="1408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900" dirty="0"/>
              <a:t>당신의 상상과 우리의 기술이 만나 모든 것이 가능해집니다</a:t>
            </a:r>
            <a:r>
              <a:rPr lang="en-US" altLang="ko-KR" sz="900" dirty="0"/>
              <a:t>.</a:t>
            </a:r>
          </a:p>
          <a:p>
            <a:pPr>
              <a:lnSpc>
                <a:spcPct val="120000"/>
              </a:lnSpc>
            </a:pPr>
            <a:endParaRPr lang="en-US" altLang="ko-KR" sz="900" dirty="0"/>
          </a:p>
          <a:p>
            <a:pPr>
              <a:lnSpc>
                <a:spcPct val="120000"/>
              </a:lnSpc>
            </a:pPr>
            <a:r>
              <a:rPr lang="ko-KR" altLang="en-US" sz="900" dirty="0"/>
              <a:t>재난을 대비한 안전교육</a:t>
            </a:r>
            <a:r>
              <a:rPr lang="en-US" altLang="ko-KR" sz="900" dirty="0"/>
              <a:t>, </a:t>
            </a:r>
            <a:r>
              <a:rPr lang="ko-KR" altLang="en-US" sz="900" dirty="0"/>
              <a:t>미래 직업체험</a:t>
            </a:r>
            <a:r>
              <a:rPr lang="en-US" altLang="ko-KR" sz="900" dirty="0"/>
              <a:t>, </a:t>
            </a:r>
            <a:r>
              <a:rPr lang="ko-KR" altLang="en-US" sz="900" dirty="0"/>
              <a:t>역사교육을 주제로 다수의 </a:t>
            </a:r>
            <a:r>
              <a:rPr lang="en-US" altLang="ko-KR" sz="900" dirty="0"/>
              <a:t>VR </a:t>
            </a:r>
            <a:r>
              <a:rPr lang="ko-KR" altLang="en-US" sz="900" dirty="0"/>
              <a:t>프로그램을 제작하였으며</a:t>
            </a:r>
            <a:r>
              <a:rPr lang="en-US" altLang="ko-KR" sz="900" dirty="0"/>
              <a:t>, VR </a:t>
            </a:r>
            <a:r>
              <a:rPr lang="ko-KR" altLang="en-US" sz="900" dirty="0"/>
              <a:t>디바이스 없이도 가상현실을 볼 수 있는 </a:t>
            </a:r>
            <a:r>
              <a:rPr lang="en-US" altLang="ko-KR" sz="900" dirty="0" err="1"/>
              <a:t>HoloMR</a:t>
            </a:r>
            <a:r>
              <a:rPr lang="ko-KR" altLang="en-US" sz="900" dirty="0"/>
              <a:t>을 선보였습니다</a:t>
            </a:r>
            <a:r>
              <a:rPr lang="en-US" altLang="ko-KR" sz="900" dirty="0"/>
              <a:t>. Dexter, LG Al Research</a:t>
            </a:r>
            <a:r>
              <a:rPr lang="ko-KR" altLang="en-US" sz="900" dirty="0"/>
              <a:t>와 함께한 </a:t>
            </a:r>
            <a:r>
              <a:rPr lang="en-US" altLang="ko-KR" sz="900" dirty="0"/>
              <a:t>Digital Human Kiosk</a:t>
            </a:r>
            <a:r>
              <a:rPr lang="ko-KR" altLang="en-US" sz="900" dirty="0"/>
              <a:t>를 제작하였으며 </a:t>
            </a:r>
            <a:r>
              <a:rPr lang="ko-KR" altLang="en-US" sz="900" dirty="0" err="1"/>
              <a:t>두산로보틱스</a:t>
            </a:r>
            <a:r>
              <a:rPr lang="en-US" altLang="ko-KR" sz="900" dirty="0"/>
              <a:t>, </a:t>
            </a:r>
            <a:r>
              <a:rPr lang="ko-KR" altLang="en-US" sz="900" dirty="0"/>
              <a:t>서울시교육청</a:t>
            </a:r>
            <a:r>
              <a:rPr lang="en-US" altLang="ko-KR" sz="900" dirty="0"/>
              <a:t>, </a:t>
            </a:r>
          </a:p>
          <a:p>
            <a:pPr>
              <a:lnSpc>
                <a:spcPct val="120000"/>
              </a:lnSpc>
            </a:pPr>
            <a:r>
              <a:rPr lang="ko-KR" altLang="en-US" sz="900" dirty="0"/>
              <a:t>한국국토정보공사 등 다수 클라이언트의 </a:t>
            </a:r>
            <a:r>
              <a:rPr lang="en-US" altLang="ko-KR" sz="900" dirty="0"/>
              <a:t>Digital Showroom</a:t>
            </a:r>
            <a:r>
              <a:rPr lang="ko-KR" altLang="en-US" sz="900" dirty="0"/>
              <a:t>을 제작하여 공급하였습니다</a:t>
            </a:r>
            <a:r>
              <a:rPr lang="en-US" altLang="ko-KR" sz="900" dirty="0"/>
              <a:t>.</a:t>
            </a:r>
          </a:p>
          <a:p>
            <a:pPr>
              <a:lnSpc>
                <a:spcPct val="120000"/>
              </a:lnSpc>
            </a:pPr>
            <a:endParaRPr lang="en-US" altLang="ko-KR" sz="900" dirty="0"/>
          </a:p>
          <a:p>
            <a:pPr>
              <a:lnSpc>
                <a:spcPct val="120000"/>
              </a:lnSpc>
            </a:pPr>
            <a:r>
              <a:rPr lang="ko-KR" altLang="en-US" sz="900" dirty="0"/>
              <a:t>아주 작은 씨앗이 커다란 나무가 되듯</a:t>
            </a:r>
            <a:r>
              <a:rPr lang="en-US" altLang="ko-KR" sz="900" dirty="0"/>
              <a:t>, </a:t>
            </a:r>
            <a:r>
              <a:rPr lang="ko-KR" altLang="en-US" sz="900" dirty="0"/>
              <a:t>우리의 상상도 곧 현실이 됩니다</a:t>
            </a:r>
            <a:r>
              <a:rPr lang="en-US" altLang="ko-KR" sz="900" dirty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900" dirty="0" err="1"/>
              <a:t>비빔블이</a:t>
            </a:r>
            <a:r>
              <a:rPr lang="ko-KR" altLang="en-US" sz="900" dirty="0"/>
              <a:t> 당신의 처음과 미래를 잇는 다리가 되겠습니다</a:t>
            </a:r>
            <a:r>
              <a:rPr lang="en-US" altLang="ko-KR" sz="900" dirty="0"/>
              <a:t>.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92025565-B90F-F239-E835-BF007F99C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39" y="1243689"/>
            <a:ext cx="1344174" cy="20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701ECDDA-6387-5DE5-835E-4928118B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25" y="1224329"/>
            <a:ext cx="889605" cy="20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A604AC13-2A5A-D096-BA89-0DCF9A1C2DB2}"/>
              </a:ext>
            </a:extLst>
          </p:cNvPr>
          <p:cNvSpPr/>
          <p:nvPr/>
        </p:nvSpPr>
        <p:spPr>
          <a:xfrm>
            <a:off x="647900" y="1222310"/>
            <a:ext cx="7115169" cy="195993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BC9A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95F044E-76F1-B0AE-2D3E-1235C6ED703A}"/>
              </a:ext>
            </a:extLst>
          </p:cNvPr>
          <p:cNvSpPr/>
          <p:nvPr/>
        </p:nvSpPr>
        <p:spPr>
          <a:xfrm>
            <a:off x="834142" y="2556388"/>
            <a:ext cx="2099577" cy="382556"/>
          </a:xfrm>
          <a:prstGeom prst="rect">
            <a:avLst/>
          </a:prstGeom>
          <a:solidFill>
            <a:srgbClr val="36B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/>
              <a:t>bicus</a:t>
            </a:r>
            <a:r>
              <a:rPr lang="en-US" altLang="ko-KR" dirty="0"/>
              <a:t> &gt;</a:t>
            </a:r>
            <a:r>
              <a:rPr lang="ko-KR" alt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B846B-8CEA-FB40-FA7D-0C24AC0F7B9D}"/>
              </a:ext>
            </a:extLst>
          </p:cNvPr>
          <p:cNvSpPr txBox="1"/>
          <p:nvPr/>
        </p:nvSpPr>
        <p:spPr>
          <a:xfrm>
            <a:off x="776594" y="1281652"/>
            <a:ext cx="3486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+mj-ea"/>
                <a:ea typeface="+mj-ea"/>
              </a:rPr>
              <a:t>누구나 쉽게 디지털 공간을</a:t>
            </a:r>
            <a:endParaRPr lang="en-US" altLang="ko-KR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ko-KR" altLang="en-US" sz="2400" dirty="0">
                <a:solidFill>
                  <a:schemeClr val="bg1"/>
                </a:solidFill>
                <a:latin typeface="+mj-ea"/>
                <a:ea typeface="+mj-ea"/>
              </a:rPr>
              <a:t>만들고 공유하는 세상</a:t>
            </a:r>
            <a:r>
              <a:rPr lang="en-US" altLang="ko-KR" sz="2400" dirty="0">
                <a:solidFill>
                  <a:schemeClr val="bg1"/>
                </a:solidFill>
                <a:latin typeface="+mj-ea"/>
                <a:ea typeface="+mj-ea"/>
              </a:rPr>
              <a:t>!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+mj-ea"/>
                <a:ea typeface="+mj-ea"/>
              </a:rPr>
              <a:t>3D</a:t>
            </a:r>
            <a:r>
              <a:rPr lang="ko-KR" altLang="en-US" sz="2400" dirty="0">
                <a:solidFill>
                  <a:schemeClr val="bg1"/>
                </a:solidFill>
                <a:latin typeface="+mj-ea"/>
                <a:ea typeface="+mj-ea"/>
              </a:rPr>
              <a:t>공간 기반 </a:t>
            </a:r>
            <a:r>
              <a:rPr lang="ko-KR" altLang="en-US" sz="2400" dirty="0" err="1">
                <a:solidFill>
                  <a:schemeClr val="bg1"/>
                </a:solidFill>
                <a:latin typeface="+mj-ea"/>
                <a:ea typeface="+mj-ea"/>
              </a:rPr>
              <a:t>소셜서비스</a:t>
            </a:r>
            <a:endParaRPr lang="en-US" altLang="ko-KR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2C43E7-2141-4A7D-A2D5-0B7965D98148}"/>
              </a:ext>
            </a:extLst>
          </p:cNvPr>
          <p:cNvSpPr txBox="1"/>
          <p:nvPr/>
        </p:nvSpPr>
        <p:spPr>
          <a:xfrm>
            <a:off x="1156707" y="4692373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 err="1">
                <a:latin typeface="+mj-ea"/>
                <a:ea typeface="+mj-ea"/>
              </a:rPr>
              <a:t>비커스</a:t>
            </a:r>
            <a:r>
              <a:rPr lang="en-US" altLang="ko-KR" sz="2400" dirty="0">
                <a:latin typeface="+mj-ea"/>
                <a:ea typeface="+mj-ea"/>
              </a:rPr>
              <a:t>(</a:t>
            </a:r>
            <a:r>
              <a:rPr lang="en-US" altLang="ko-KR" sz="2400" dirty="0" err="1">
                <a:latin typeface="+mj-ea"/>
                <a:ea typeface="+mj-ea"/>
              </a:rPr>
              <a:t>bicus</a:t>
            </a:r>
            <a:r>
              <a:rPr lang="en-US" altLang="ko-KR" sz="2400" dirty="0">
                <a:latin typeface="+mj-ea"/>
                <a:ea typeface="+mj-ea"/>
              </a:rPr>
              <a:t>)</a:t>
            </a:r>
            <a:r>
              <a:rPr lang="ko-KR" altLang="en-US" sz="2400" dirty="0">
                <a:latin typeface="+mj-ea"/>
                <a:ea typeface="+mj-ea"/>
              </a:rPr>
              <a:t>의 브랜드 커뮤니티</a:t>
            </a:r>
            <a:endParaRPr lang="ko-KR" altLang="en-US" sz="2400" dirty="0"/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BF77CC64-AE21-CD05-1C27-039C094C5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85" y="3431378"/>
            <a:ext cx="596980" cy="692497"/>
          </a:xfrm>
          <a:prstGeom prst="rect">
            <a:avLst/>
          </a:prstGeom>
        </p:spPr>
      </p:pic>
      <p:pic>
        <p:nvPicPr>
          <p:cNvPr id="39" name="그림 3" descr="천장이(가) 표시된 사진&#10;&#10;자동 생성된 설명">
            <a:extLst>
              <a:ext uri="{FF2B5EF4-FFF2-40B4-BE49-F238E27FC236}">
                <a16:creationId xmlns:a16="http://schemas.microsoft.com/office/drawing/2014/main" id="{963D3204-147B-6EC5-D442-49169829E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91" y="1228590"/>
            <a:ext cx="3465278" cy="1949220"/>
          </a:xfrm>
          <a:prstGeom prst="rect">
            <a:avLst/>
          </a:prstGeom>
          <a:ln>
            <a:noFill/>
          </a:ln>
        </p:spPr>
      </p:pic>
      <p:pic>
        <p:nvPicPr>
          <p:cNvPr id="6" name="그림 5" descr="의류, 인간의 얼굴, 사람, 소녀이(가) 표시된 사진&#10;&#10;자동 생성된 설명">
            <a:extLst>
              <a:ext uri="{FF2B5EF4-FFF2-40B4-BE49-F238E27FC236}">
                <a16:creationId xmlns:a16="http://schemas.microsoft.com/office/drawing/2014/main" id="{8A6D3AD5-4F2C-A3EB-A63B-7B207A0E69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8" t="18247"/>
          <a:stretch/>
        </p:blipFill>
        <p:spPr>
          <a:xfrm>
            <a:off x="5222748" y="1227168"/>
            <a:ext cx="2853300" cy="19481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9CC759C-6861-0983-37FA-8404B00A1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9626" y="1334847"/>
            <a:ext cx="1089773" cy="343415"/>
          </a:xfrm>
          <a:prstGeom prst="rect">
            <a:avLst/>
          </a:prstGeom>
        </p:spPr>
      </p:pic>
      <p:pic>
        <p:nvPicPr>
          <p:cNvPr id="11" name="Google Shape;57;p13">
            <a:extLst>
              <a:ext uri="{FF2B5EF4-FFF2-40B4-BE49-F238E27FC236}">
                <a16:creationId xmlns:a16="http://schemas.microsoft.com/office/drawing/2014/main" id="{B620EC2E-D6F6-526D-60D6-44AEBD775C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01117" y="621504"/>
            <a:ext cx="1231578" cy="7761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B29ED51F-50C7-B114-5F0E-CBABE2BD060E}"/>
              </a:ext>
            </a:extLst>
          </p:cNvPr>
          <p:cNvGrpSpPr/>
          <p:nvPr/>
        </p:nvGrpSpPr>
        <p:grpSpPr>
          <a:xfrm>
            <a:off x="1362513" y="5225406"/>
            <a:ext cx="5628904" cy="1318337"/>
            <a:chOff x="934809" y="4954685"/>
            <a:chExt cx="6491407" cy="1520342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DEC20776-9A57-7E38-05D5-E4579687364B}"/>
                </a:ext>
              </a:extLst>
            </p:cNvPr>
            <p:cNvGrpSpPr/>
            <p:nvPr/>
          </p:nvGrpSpPr>
          <p:grpSpPr>
            <a:xfrm>
              <a:off x="934809" y="4954685"/>
              <a:ext cx="1551195" cy="1520342"/>
              <a:chOff x="934809" y="4954685"/>
              <a:chExt cx="1551195" cy="1520342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B846A9A7-DDE4-4574-70E6-47F8B7EC1FD1}"/>
                  </a:ext>
                </a:extLst>
              </p:cNvPr>
              <p:cNvSpPr/>
              <p:nvPr/>
            </p:nvSpPr>
            <p:spPr>
              <a:xfrm>
                <a:off x="965662" y="4954685"/>
                <a:ext cx="1520342" cy="1520342"/>
              </a:xfrm>
              <a:prstGeom prst="ellipse">
                <a:avLst/>
              </a:prstGeom>
              <a:gradFill flip="none" rotWithShape="1">
                <a:gsLst>
                  <a:gs pos="0">
                    <a:srgbClr val="1DD4FC"/>
                  </a:gs>
                  <a:gs pos="35000">
                    <a:srgbClr val="35B6FD"/>
                  </a:gs>
                  <a:gs pos="44000">
                    <a:srgbClr val="35B6FD"/>
                  </a:gs>
                  <a:gs pos="100000">
                    <a:srgbClr val="5691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C5947A-BF45-80CC-2842-E373ECD6611A}"/>
                  </a:ext>
                </a:extLst>
              </p:cNvPr>
              <p:cNvSpPr txBox="1"/>
              <p:nvPr/>
            </p:nvSpPr>
            <p:spPr>
              <a:xfrm>
                <a:off x="934809" y="5929351"/>
                <a:ext cx="152034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dirty="0">
                    <a:solidFill>
                      <a:schemeClr val="bg1"/>
                    </a:solidFill>
                  </a:rPr>
                  <a:t>최대 </a:t>
                </a:r>
                <a:r>
                  <a:rPr lang="en-US" altLang="ko-KR" sz="1000" dirty="0">
                    <a:solidFill>
                      <a:schemeClr val="bg1"/>
                    </a:solidFill>
                  </a:rPr>
                  <a:t>200</a:t>
                </a:r>
                <a:r>
                  <a:rPr lang="ko-KR" altLang="en-US" sz="1000" dirty="0">
                    <a:solidFill>
                      <a:schemeClr val="bg1"/>
                    </a:solidFill>
                  </a:rPr>
                  <a:t>명</a:t>
                </a:r>
                <a:endParaRPr lang="en-US" altLang="ko-KR" sz="10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ko-KR" altLang="en-US" sz="1000" dirty="0">
                    <a:solidFill>
                      <a:schemeClr val="bg1"/>
                    </a:solidFill>
                  </a:rPr>
                  <a:t>동시 접속</a:t>
                </a: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569C4B28-1B5E-4905-22BA-9E9CD2522D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0711" y="5200799"/>
                <a:ext cx="908644" cy="728552"/>
              </a:xfrm>
              <a:prstGeom prst="rect">
                <a:avLst/>
              </a:prstGeom>
            </p:spPr>
          </p:pic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B7152D78-950A-7362-78F6-462F4BD09A5F}"/>
                </a:ext>
              </a:extLst>
            </p:cNvPr>
            <p:cNvGrpSpPr/>
            <p:nvPr/>
          </p:nvGrpSpPr>
          <p:grpSpPr>
            <a:xfrm>
              <a:off x="3435768" y="4954685"/>
              <a:ext cx="1520342" cy="1520342"/>
              <a:chOff x="3435768" y="4954685"/>
              <a:chExt cx="1520342" cy="1520342"/>
            </a:xfrm>
          </p:grpSpPr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DDA29230-5885-B1F7-88C8-A8025F60906A}"/>
                  </a:ext>
                </a:extLst>
              </p:cNvPr>
              <p:cNvSpPr/>
              <p:nvPr/>
            </p:nvSpPr>
            <p:spPr>
              <a:xfrm>
                <a:off x="3435768" y="4954685"/>
                <a:ext cx="1520342" cy="1520342"/>
              </a:xfrm>
              <a:prstGeom prst="ellipse">
                <a:avLst/>
              </a:prstGeom>
              <a:gradFill flip="none" rotWithShape="1">
                <a:gsLst>
                  <a:gs pos="0">
                    <a:srgbClr val="1DD4FC"/>
                  </a:gs>
                  <a:gs pos="35000">
                    <a:srgbClr val="35B6FD"/>
                  </a:gs>
                  <a:gs pos="44000">
                    <a:srgbClr val="35B6FD"/>
                  </a:gs>
                  <a:gs pos="100000">
                    <a:srgbClr val="5691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6B4C3C-6165-6984-A23F-37029EE74D98}"/>
                  </a:ext>
                </a:extLst>
              </p:cNvPr>
              <p:cNvSpPr txBox="1"/>
              <p:nvPr/>
            </p:nvSpPr>
            <p:spPr>
              <a:xfrm>
                <a:off x="3633165" y="5929351"/>
                <a:ext cx="10875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dirty="0">
                    <a:solidFill>
                      <a:schemeClr val="bg1"/>
                    </a:solidFill>
                  </a:rPr>
                  <a:t>확장된</a:t>
                </a:r>
                <a:endParaRPr lang="en-US" altLang="ko-KR" sz="10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ko-KR" altLang="en-US" sz="1000" dirty="0" err="1">
                    <a:solidFill>
                      <a:schemeClr val="bg1"/>
                    </a:solidFill>
                  </a:rPr>
                  <a:t>빌드시스템</a:t>
                </a:r>
                <a:endParaRPr lang="en-US" altLang="ko-KR" sz="1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3" name="그림 42">
                <a:extLst>
                  <a:ext uri="{FF2B5EF4-FFF2-40B4-BE49-F238E27FC236}">
                    <a16:creationId xmlns:a16="http://schemas.microsoft.com/office/drawing/2014/main" id="{6B4AD05E-2111-4526-C41C-6252B5B82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87708" y="5154038"/>
                <a:ext cx="809672" cy="738230"/>
              </a:xfrm>
              <a:prstGeom prst="rect">
                <a:avLst/>
              </a:prstGeom>
            </p:spPr>
          </p:pic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BB7A8A10-5569-AEB4-00CC-211FEEB2DB1E}"/>
                </a:ext>
              </a:extLst>
            </p:cNvPr>
            <p:cNvGrpSpPr/>
            <p:nvPr/>
          </p:nvGrpSpPr>
          <p:grpSpPr>
            <a:xfrm>
              <a:off x="5905874" y="4954685"/>
              <a:ext cx="1520342" cy="1520342"/>
              <a:chOff x="5905874" y="4954685"/>
              <a:chExt cx="1520342" cy="1520342"/>
            </a:xfrm>
          </p:grpSpPr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88E8AD7C-6DF6-376D-C1FB-626BBDA2C487}"/>
                  </a:ext>
                </a:extLst>
              </p:cNvPr>
              <p:cNvSpPr/>
              <p:nvPr/>
            </p:nvSpPr>
            <p:spPr>
              <a:xfrm>
                <a:off x="5905874" y="4954685"/>
                <a:ext cx="1520342" cy="1520342"/>
              </a:xfrm>
              <a:prstGeom prst="ellipse">
                <a:avLst/>
              </a:prstGeom>
              <a:gradFill flip="none" rotWithShape="1">
                <a:gsLst>
                  <a:gs pos="0">
                    <a:srgbClr val="1DD4FC"/>
                  </a:gs>
                  <a:gs pos="35000">
                    <a:srgbClr val="35B6FD"/>
                  </a:gs>
                  <a:gs pos="44000">
                    <a:srgbClr val="35B6FD"/>
                  </a:gs>
                  <a:gs pos="100000">
                    <a:srgbClr val="5691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B2EC5C9-A59E-72CD-0FF6-D6C43AA5E8C2}"/>
                  </a:ext>
                </a:extLst>
              </p:cNvPr>
              <p:cNvSpPr txBox="1"/>
              <p:nvPr/>
            </p:nvSpPr>
            <p:spPr>
              <a:xfrm>
                <a:off x="6180844" y="5935140"/>
                <a:ext cx="97040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000" dirty="0">
                    <a:solidFill>
                      <a:schemeClr val="bg1"/>
                    </a:solidFill>
                  </a:rPr>
                  <a:t>맞춤형</a:t>
                </a:r>
                <a:endParaRPr lang="en-US" altLang="ko-KR" sz="10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ko-KR" altLang="en-US" sz="1000" dirty="0">
                    <a:solidFill>
                      <a:schemeClr val="bg1"/>
                    </a:solidFill>
                  </a:rPr>
                  <a:t>디지털 공간</a:t>
                </a:r>
              </a:p>
            </p:txBody>
          </p:sp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79A88BCC-26EE-671A-9C16-11AA7EDD5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53525" y="5187587"/>
                <a:ext cx="736911" cy="65578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5589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3"/>
            <a:ext cx="7971136" cy="49541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3DF575-18E0-F394-F54D-C70A4F66469C}"/>
              </a:ext>
            </a:extLst>
          </p:cNvPr>
          <p:cNvSpPr/>
          <p:nvPr/>
        </p:nvSpPr>
        <p:spPr>
          <a:xfrm>
            <a:off x="647899" y="777354"/>
            <a:ext cx="7124238" cy="4954167"/>
          </a:xfrm>
          <a:prstGeom prst="rect">
            <a:avLst/>
          </a:prstGeom>
          <a:solidFill>
            <a:srgbClr val="27C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A28BFA-334C-D0DB-5E30-72F3CE7D018C}"/>
              </a:ext>
            </a:extLst>
          </p:cNvPr>
          <p:cNvSpPr txBox="1"/>
          <p:nvPr/>
        </p:nvSpPr>
        <p:spPr>
          <a:xfrm>
            <a:off x="647897" y="951682"/>
            <a:ext cx="7115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latin typeface="+mj-ea"/>
                <a:ea typeface="+mj-ea"/>
              </a:rPr>
              <a:t>지금</a:t>
            </a:r>
            <a:r>
              <a:rPr lang="en-US" altLang="ko-KR" sz="24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+mj-ea"/>
                <a:ea typeface="+mj-ea"/>
              </a:rPr>
              <a:t>바로 당신의 공간을 만들어보세요</a:t>
            </a:r>
            <a:r>
              <a:rPr lang="en-US" altLang="ko-KR" sz="2400" dirty="0">
                <a:solidFill>
                  <a:schemeClr val="bg1"/>
                </a:solidFill>
                <a:latin typeface="+mj-ea"/>
                <a:ea typeface="+mj-ea"/>
              </a:rPr>
              <a:t>!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B9A6C62-F8C3-DADC-70D6-475306AF7AA9}"/>
              </a:ext>
            </a:extLst>
          </p:cNvPr>
          <p:cNvSpPr/>
          <p:nvPr/>
        </p:nvSpPr>
        <p:spPr>
          <a:xfrm>
            <a:off x="647897" y="1565763"/>
            <a:ext cx="7124238" cy="1397001"/>
          </a:xfrm>
          <a:prstGeom prst="rect">
            <a:avLst/>
          </a:prstGeom>
          <a:solidFill>
            <a:srgbClr val="35B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046564D-B648-6D10-F27E-17D537BD38A8}"/>
              </a:ext>
            </a:extLst>
          </p:cNvPr>
          <p:cNvSpPr/>
          <p:nvPr/>
        </p:nvSpPr>
        <p:spPr>
          <a:xfrm>
            <a:off x="647897" y="4334520"/>
            <a:ext cx="7124238" cy="1397001"/>
          </a:xfrm>
          <a:prstGeom prst="rect">
            <a:avLst/>
          </a:prstGeom>
          <a:solidFill>
            <a:srgbClr val="27C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BDED170-B98A-ACAA-F961-5F34709D9EB9}"/>
              </a:ext>
            </a:extLst>
          </p:cNvPr>
          <p:cNvSpPr/>
          <p:nvPr/>
        </p:nvSpPr>
        <p:spPr>
          <a:xfrm>
            <a:off x="647897" y="2950207"/>
            <a:ext cx="7124238" cy="1397001"/>
          </a:xfrm>
          <a:prstGeom prst="rect">
            <a:avLst/>
          </a:prstGeom>
          <a:solidFill>
            <a:srgbClr val="36B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5B0B17-1D4B-C127-5514-7F412E66BE06}"/>
              </a:ext>
            </a:extLst>
          </p:cNvPr>
          <p:cNvSpPr txBox="1"/>
          <p:nvPr/>
        </p:nvSpPr>
        <p:spPr>
          <a:xfrm>
            <a:off x="3067992" y="1755767"/>
            <a:ext cx="4695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002060"/>
                </a:solidFill>
                <a:latin typeface="+mj-ea"/>
                <a:ea typeface="+mj-ea"/>
              </a:rPr>
              <a:t>나만의 가상공간</a:t>
            </a:r>
            <a:endParaRPr lang="en-US" altLang="ko-KR" dirty="0">
              <a:solidFill>
                <a:srgbClr val="002060"/>
              </a:solidFill>
              <a:latin typeface="+mj-ea"/>
              <a:ea typeface="+mj-ea"/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내가 </a:t>
            </a:r>
            <a:r>
              <a:rPr lang="ko-KR" altLang="en-US" sz="1400" dirty="0" err="1">
                <a:solidFill>
                  <a:schemeClr val="bg1"/>
                </a:solidFill>
              </a:rPr>
              <a:t>원하는대로</a:t>
            </a:r>
            <a:r>
              <a:rPr lang="ko-KR" altLang="en-US" sz="1400" dirty="0">
                <a:solidFill>
                  <a:schemeClr val="bg1"/>
                </a:solidFill>
              </a:rPr>
              <a:t> 만든 </a:t>
            </a:r>
            <a:r>
              <a:rPr lang="en-US" altLang="ko-KR" sz="1400" dirty="0">
                <a:solidFill>
                  <a:schemeClr val="bg1"/>
                </a:solidFill>
              </a:rPr>
              <a:t>3D </a:t>
            </a:r>
            <a:r>
              <a:rPr lang="ko-KR" altLang="en-US" sz="1400" dirty="0">
                <a:solidFill>
                  <a:schemeClr val="bg1"/>
                </a:solidFill>
              </a:rPr>
              <a:t>공간에 친구들을 초대해 보세요</a:t>
            </a:r>
            <a:r>
              <a:rPr lang="en-US" altLang="ko-KR" sz="1400" dirty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400" dirty="0">
                <a:solidFill>
                  <a:schemeClr val="bg1"/>
                </a:solidFill>
              </a:rPr>
              <a:t>내가 원하는 이미지와 영상을 올리고 </a:t>
            </a:r>
            <a:endParaRPr lang="en-US" altLang="ko-KR" sz="1400" dirty="0">
              <a:solidFill>
                <a:schemeClr val="bg1"/>
              </a:solidFill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보이스채팅</a:t>
            </a:r>
            <a:r>
              <a:rPr lang="en-US" altLang="ko-KR" sz="1400" dirty="0">
                <a:solidFill>
                  <a:schemeClr val="bg1"/>
                </a:solidFill>
              </a:rPr>
              <a:t>, </a:t>
            </a:r>
            <a:r>
              <a:rPr lang="ko-KR" altLang="en-US" sz="1400" dirty="0">
                <a:solidFill>
                  <a:schemeClr val="bg1"/>
                </a:solidFill>
              </a:rPr>
              <a:t>라이브방송도 가능합니다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405828-E2C9-A640-211F-03C8A0185BE9}"/>
              </a:ext>
            </a:extLst>
          </p:cNvPr>
          <p:cNvSpPr txBox="1"/>
          <p:nvPr/>
        </p:nvSpPr>
        <p:spPr>
          <a:xfrm>
            <a:off x="3067992" y="3158440"/>
            <a:ext cx="4695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 err="1">
                <a:solidFill>
                  <a:srgbClr val="002060"/>
                </a:solidFill>
                <a:latin typeface="+mj-ea"/>
                <a:ea typeface="+mj-ea"/>
              </a:rPr>
              <a:t>개성있는</a:t>
            </a:r>
            <a:r>
              <a:rPr lang="ko-KR" altLang="en-US" dirty="0">
                <a:solidFill>
                  <a:srgbClr val="002060"/>
                </a:solidFill>
                <a:latin typeface="+mj-ea"/>
                <a:ea typeface="+mj-ea"/>
              </a:rPr>
              <a:t> 나만의 페르소나</a:t>
            </a:r>
            <a:endParaRPr lang="en-US" altLang="ko-KR" dirty="0">
              <a:solidFill>
                <a:srgbClr val="002060"/>
              </a:solidFill>
              <a:latin typeface="+mj-ea"/>
              <a:ea typeface="+mj-ea"/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지속적으로 업데이트되는 다양한 패션 아이템과</a:t>
            </a:r>
            <a:endParaRPr lang="en-US" altLang="ko-KR" sz="1400" dirty="0">
              <a:solidFill>
                <a:schemeClr val="bg1"/>
              </a:solidFill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유저들이 직접 제작한 </a:t>
            </a:r>
            <a:r>
              <a:rPr lang="en-US" altLang="ko-KR" sz="1400" dirty="0">
                <a:solidFill>
                  <a:schemeClr val="bg1"/>
                </a:solidFill>
              </a:rPr>
              <a:t>3D </a:t>
            </a:r>
            <a:r>
              <a:rPr lang="ko-KR" altLang="en-US" sz="1400" dirty="0">
                <a:solidFill>
                  <a:schemeClr val="bg1"/>
                </a:solidFill>
              </a:rPr>
              <a:t>아이템을 활용하여</a:t>
            </a:r>
            <a:endParaRPr lang="en-US" altLang="ko-KR" sz="1400" dirty="0">
              <a:solidFill>
                <a:schemeClr val="bg1"/>
              </a:solidFill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다양한 스타일의 페르소나를 만들어 보세요</a:t>
            </a:r>
            <a:r>
              <a:rPr lang="en-US" altLang="ko-KR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0B2646-DA34-BB8A-BD85-DDF60EBEAFB6}"/>
              </a:ext>
            </a:extLst>
          </p:cNvPr>
          <p:cNvSpPr txBox="1"/>
          <p:nvPr/>
        </p:nvSpPr>
        <p:spPr>
          <a:xfrm>
            <a:off x="3067992" y="4515712"/>
            <a:ext cx="4695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002060"/>
                </a:solidFill>
                <a:latin typeface="+mj-ea"/>
                <a:ea typeface="+mj-ea"/>
              </a:rPr>
              <a:t>현실 속 나의 작품을 </a:t>
            </a:r>
            <a:r>
              <a:rPr lang="en-US" altLang="ko-KR" dirty="0">
                <a:solidFill>
                  <a:srgbClr val="002060"/>
                </a:solidFill>
                <a:latin typeface="+mj-ea"/>
                <a:ea typeface="+mj-ea"/>
              </a:rPr>
              <a:t>3D</a:t>
            </a:r>
            <a:r>
              <a:rPr lang="ko-KR" altLang="en-US" dirty="0">
                <a:solidFill>
                  <a:srgbClr val="002060"/>
                </a:solidFill>
                <a:latin typeface="+mj-ea"/>
                <a:ea typeface="+mj-ea"/>
              </a:rPr>
              <a:t>로</a:t>
            </a:r>
            <a:endParaRPr lang="en-US" altLang="ko-KR" dirty="0">
              <a:solidFill>
                <a:srgbClr val="002060"/>
              </a:solidFill>
              <a:latin typeface="+mj-ea"/>
              <a:ea typeface="+mj-ea"/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소중한 일상을 공유하는 우리</a:t>
            </a:r>
            <a:r>
              <a:rPr lang="en-US" altLang="ko-KR" sz="1400" dirty="0">
                <a:solidFill>
                  <a:schemeClr val="bg1"/>
                </a:solidFill>
              </a:rPr>
              <a:t>, </a:t>
            </a:r>
            <a:r>
              <a:rPr lang="ko-KR" altLang="en-US" sz="1400" dirty="0">
                <a:solidFill>
                  <a:schemeClr val="bg1"/>
                </a:solidFill>
              </a:rPr>
              <a:t>글자로</a:t>
            </a:r>
            <a:r>
              <a:rPr lang="en-US" altLang="ko-KR" sz="1400" dirty="0">
                <a:solidFill>
                  <a:schemeClr val="bg1"/>
                </a:solidFill>
              </a:rPr>
              <a:t>, </a:t>
            </a:r>
            <a:r>
              <a:rPr lang="ko-KR" altLang="en-US" sz="1400" dirty="0">
                <a:solidFill>
                  <a:schemeClr val="bg1"/>
                </a:solidFill>
              </a:rPr>
              <a:t>목소리로</a:t>
            </a:r>
            <a:r>
              <a:rPr lang="en-US" altLang="ko-KR" sz="1400" dirty="0">
                <a:solidFill>
                  <a:schemeClr val="bg1"/>
                </a:solidFill>
              </a:rPr>
              <a:t>, </a:t>
            </a:r>
            <a:r>
              <a:rPr lang="ko-KR" altLang="en-US" sz="1400" dirty="0">
                <a:solidFill>
                  <a:schemeClr val="bg1"/>
                </a:solidFill>
              </a:rPr>
              <a:t>사진으로</a:t>
            </a:r>
            <a:endParaRPr lang="en-US" altLang="ko-KR" sz="1400" dirty="0">
              <a:solidFill>
                <a:schemeClr val="bg1"/>
              </a:solidFill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그리고 이젠 </a:t>
            </a:r>
            <a:r>
              <a:rPr lang="en-US" altLang="ko-KR" sz="1400" dirty="0">
                <a:solidFill>
                  <a:schemeClr val="bg1"/>
                </a:solidFill>
              </a:rPr>
              <a:t>3D</a:t>
            </a:r>
            <a:r>
              <a:rPr lang="ko-KR" altLang="en-US" sz="1400" dirty="0">
                <a:solidFill>
                  <a:schemeClr val="bg1"/>
                </a:solidFill>
              </a:rPr>
              <a:t>로 </a:t>
            </a:r>
            <a:r>
              <a:rPr lang="en-US" altLang="ko-KR" sz="1400" dirty="0" err="1">
                <a:solidFill>
                  <a:schemeClr val="bg1"/>
                </a:solidFill>
              </a:rPr>
              <a:t>bicus</a:t>
            </a:r>
            <a:r>
              <a:rPr lang="ko-KR" altLang="en-US" sz="1400" dirty="0">
                <a:solidFill>
                  <a:schemeClr val="bg1"/>
                </a:solidFill>
              </a:rPr>
              <a:t>에서</a:t>
            </a:r>
            <a:endParaRPr lang="en-US" altLang="ko-KR" sz="1400" dirty="0">
              <a:solidFill>
                <a:schemeClr val="bg1"/>
              </a:solidFill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입체적으로 공유해보세요</a:t>
            </a:r>
            <a:r>
              <a:rPr lang="en-US" altLang="ko-KR" sz="1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69C1275-8526-D968-B98B-26069F9EF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35" y="3155822"/>
            <a:ext cx="1805622" cy="10156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2190448-2D9A-4E52-D21E-8B9B9D41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46" y="4520825"/>
            <a:ext cx="1807200" cy="10165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9C730-7666-0EAF-0442-D049E3BB4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57" y="1737790"/>
            <a:ext cx="1807200" cy="106690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0357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3"/>
            <a:ext cx="7971136" cy="56124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3DF575-18E0-F394-F54D-C70A4F66469C}"/>
              </a:ext>
            </a:extLst>
          </p:cNvPr>
          <p:cNvSpPr/>
          <p:nvPr/>
        </p:nvSpPr>
        <p:spPr>
          <a:xfrm>
            <a:off x="647899" y="777354"/>
            <a:ext cx="7124238" cy="56124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4C2F7A2-4B0A-753F-B61D-B7B12E64D392}"/>
              </a:ext>
            </a:extLst>
          </p:cNvPr>
          <p:cNvSpPr/>
          <p:nvPr/>
        </p:nvSpPr>
        <p:spPr>
          <a:xfrm>
            <a:off x="719466" y="2076797"/>
            <a:ext cx="1712812" cy="4096139"/>
          </a:xfrm>
          <a:prstGeom prst="rect">
            <a:avLst/>
          </a:prstGeom>
          <a:solidFill>
            <a:srgbClr val="30D4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9EE020F0-33C4-5E6A-8F44-754D4A2E4016}"/>
              </a:ext>
            </a:extLst>
          </p:cNvPr>
          <p:cNvSpPr/>
          <p:nvPr/>
        </p:nvSpPr>
        <p:spPr>
          <a:xfrm>
            <a:off x="2465064" y="2076797"/>
            <a:ext cx="1712812" cy="4096139"/>
          </a:xfrm>
          <a:prstGeom prst="rect">
            <a:avLst/>
          </a:prstGeom>
          <a:solidFill>
            <a:srgbClr val="2EBF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286D979-9D15-C52B-68D7-8453DE31805A}"/>
              </a:ext>
            </a:extLst>
          </p:cNvPr>
          <p:cNvSpPr/>
          <p:nvPr/>
        </p:nvSpPr>
        <p:spPr>
          <a:xfrm>
            <a:off x="4219613" y="2076797"/>
            <a:ext cx="1712812" cy="4096139"/>
          </a:xfrm>
          <a:prstGeom prst="rect">
            <a:avLst/>
          </a:prstGeom>
          <a:solidFill>
            <a:srgbClr val="36B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FE716A5A-0BF2-5A4A-6FBA-A7FDE5EF203D}"/>
              </a:ext>
            </a:extLst>
          </p:cNvPr>
          <p:cNvSpPr/>
          <p:nvPr/>
        </p:nvSpPr>
        <p:spPr>
          <a:xfrm>
            <a:off x="5984299" y="2076797"/>
            <a:ext cx="1712812" cy="4096139"/>
          </a:xfrm>
          <a:prstGeom prst="rect">
            <a:avLst/>
          </a:prstGeom>
          <a:solidFill>
            <a:srgbClr val="669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A28BFA-334C-D0DB-5E30-72F3CE7D018C}"/>
              </a:ext>
            </a:extLst>
          </p:cNvPr>
          <p:cNvSpPr txBox="1"/>
          <p:nvPr/>
        </p:nvSpPr>
        <p:spPr>
          <a:xfrm>
            <a:off x="647897" y="1432700"/>
            <a:ext cx="7115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rgbClr val="36BDFF"/>
                </a:solidFill>
                <a:latin typeface="+mj-ea"/>
                <a:ea typeface="+mj-ea"/>
              </a:rPr>
              <a:t>다양하게 활용 되는 디지털 공간</a:t>
            </a:r>
            <a:endParaRPr lang="ko-KR" altLang="en-US" sz="2400" dirty="0">
              <a:solidFill>
                <a:srgbClr val="36BDFF"/>
              </a:solidFill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9F6A78A2-F607-6BAA-4AE0-6FCD45EA6E15}"/>
              </a:ext>
            </a:extLst>
          </p:cNvPr>
          <p:cNvGrpSpPr/>
          <p:nvPr/>
        </p:nvGrpSpPr>
        <p:grpSpPr>
          <a:xfrm>
            <a:off x="4225243" y="3078655"/>
            <a:ext cx="1662856" cy="3036450"/>
            <a:chOff x="4225243" y="2586008"/>
            <a:chExt cx="1662856" cy="3036450"/>
          </a:xfrm>
        </p:grpSpPr>
        <p:pic>
          <p:nvPicPr>
            <p:cNvPr id="3" name="그림 2" descr="스크린샷, PC 게임, 디지털 합성, 신발류이(가) 표시된 사진&#10;&#10;자동 생성된 설명">
              <a:extLst>
                <a:ext uri="{FF2B5EF4-FFF2-40B4-BE49-F238E27FC236}">
                  <a16:creationId xmlns:a16="http://schemas.microsoft.com/office/drawing/2014/main" id="{7DF413A6-C3FC-3ECB-F93C-DB600BB92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243" y="2586008"/>
              <a:ext cx="1662856" cy="935357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1D48D9F4-EB4B-5EBE-0240-B17491D4A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5243" y="4687102"/>
              <a:ext cx="1662856" cy="935356"/>
            </a:xfrm>
            <a:prstGeom prst="rect">
              <a:avLst/>
            </a:prstGeom>
          </p:spPr>
        </p:pic>
        <p:pic>
          <p:nvPicPr>
            <p:cNvPr id="5" name="그림 4" descr="실내, 신발류, 벽, 예술이(가) 표시된 사진&#10;&#10;자동 생성된 설명">
              <a:extLst>
                <a:ext uri="{FF2B5EF4-FFF2-40B4-BE49-F238E27FC236}">
                  <a16:creationId xmlns:a16="http://schemas.microsoft.com/office/drawing/2014/main" id="{68DB2C85-4693-86B8-9F6B-1779D32E3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243" y="3643418"/>
              <a:ext cx="1662856" cy="935357"/>
            </a:xfrm>
            <a:prstGeom prst="rect">
              <a:avLst/>
            </a:prstGeom>
          </p:spPr>
        </p:pic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4F0F387C-31CC-1E2F-070B-2B64F90BEDD1}"/>
              </a:ext>
            </a:extLst>
          </p:cNvPr>
          <p:cNvGrpSpPr/>
          <p:nvPr/>
        </p:nvGrpSpPr>
        <p:grpSpPr>
          <a:xfrm>
            <a:off x="6001468" y="3077116"/>
            <a:ext cx="1662857" cy="3037989"/>
            <a:chOff x="6001468" y="2584469"/>
            <a:chExt cx="1662857" cy="3037989"/>
          </a:xfrm>
        </p:grpSpPr>
        <p:pic>
          <p:nvPicPr>
            <p:cNvPr id="13" name="그림 12" descr="식물, 예술, 벽, 스크린샷이(가) 표시된 사진&#10;&#10;자동 생성된 설명">
              <a:extLst>
                <a:ext uri="{FF2B5EF4-FFF2-40B4-BE49-F238E27FC236}">
                  <a16:creationId xmlns:a16="http://schemas.microsoft.com/office/drawing/2014/main" id="{9A77D3E4-E1BA-E836-F563-12BB58390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468" y="2584469"/>
              <a:ext cx="1662857" cy="935358"/>
            </a:xfrm>
            <a:prstGeom prst="rect">
              <a:avLst/>
            </a:prstGeom>
          </p:spPr>
        </p:pic>
        <p:pic>
          <p:nvPicPr>
            <p:cNvPr id="20" name="그림 19" descr="만화 영화, 실내, 천장, 벽이(가) 표시된 사진&#10;&#10;자동 생성된 설명">
              <a:extLst>
                <a:ext uri="{FF2B5EF4-FFF2-40B4-BE49-F238E27FC236}">
                  <a16:creationId xmlns:a16="http://schemas.microsoft.com/office/drawing/2014/main" id="{87CF6B6F-7899-55B3-C715-83D66212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468" y="4687102"/>
              <a:ext cx="1662856" cy="935356"/>
            </a:xfrm>
            <a:prstGeom prst="rect">
              <a:avLst/>
            </a:prstGeom>
          </p:spPr>
        </p:pic>
        <p:pic>
          <p:nvPicPr>
            <p:cNvPr id="18" name="그림 17" descr="벽, 신발류, 의류, 실내이(가) 표시된 사진&#10;&#10;자동 생성된 설명">
              <a:extLst>
                <a:ext uri="{FF2B5EF4-FFF2-40B4-BE49-F238E27FC236}">
                  <a16:creationId xmlns:a16="http://schemas.microsoft.com/office/drawing/2014/main" id="{36F66914-C735-F47A-397C-51BA1B85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468" y="3643418"/>
              <a:ext cx="1662857" cy="935358"/>
            </a:xfrm>
            <a:prstGeom prst="rect">
              <a:avLst/>
            </a:prstGeom>
          </p:spPr>
        </p:pic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638EBDB9-B3E2-EA94-CED5-B9F2CC9C88ED}"/>
              </a:ext>
            </a:extLst>
          </p:cNvPr>
          <p:cNvGrpSpPr/>
          <p:nvPr/>
        </p:nvGrpSpPr>
        <p:grpSpPr>
          <a:xfrm>
            <a:off x="744177" y="3078655"/>
            <a:ext cx="1662858" cy="3037990"/>
            <a:chOff x="744177" y="2584469"/>
            <a:chExt cx="1662858" cy="3037990"/>
          </a:xfrm>
        </p:grpSpPr>
        <p:pic>
          <p:nvPicPr>
            <p:cNvPr id="21" name="그림 20" descr="로비, 실내, 청결함, 의류이(가) 표시된 사진&#10;&#10;자동 생성된 설명">
              <a:extLst>
                <a:ext uri="{FF2B5EF4-FFF2-40B4-BE49-F238E27FC236}">
                  <a16:creationId xmlns:a16="http://schemas.microsoft.com/office/drawing/2014/main" id="{26003075-89FD-BFC4-C0DE-BDC9CEB99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78" y="2584469"/>
              <a:ext cx="1662857" cy="935358"/>
            </a:xfrm>
            <a:prstGeom prst="rect">
              <a:avLst/>
            </a:prstGeom>
          </p:spPr>
        </p:pic>
        <p:pic>
          <p:nvPicPr>
            <p:cNvPr id="25" name="그림 24" descr="의류, 실내, 장면, 신발류이(가) 표시된 사진&#10;&#10;자동 생성된 설명">
              <a:extLst>
                <a:ext uri="{FF2B5EF4-FFF2-40B4-BE49-F238E27FC236}">
                  <a16:creationId xmlns:a16="http://schemas.microsoft.com/office/drawing/2014/main" id="{C5A8D00A-75BC-5958-D726-7E49BFCFF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77" y="4687103"/>
              <a:ext cx="1662856" cy="935356"/>
            </a:xfrm>
            <a:prstGeom prst="rect">
              <a:avLst/>
            </a:prstGeom>
          </p:spPr>
        </p:pic>
        <p:pic>
          <p:nvPicPr>
            <p:cNvPr id="23" name="그림 22" descr="실내, 예술, 신발류, 아트 갤러리이(가) 표시된 사진&#10;&#10;자동 생성된 설명">
              <a:extLst>
                <a:ext uri="{FF2B5EF4-FFF2-40B4-BE49-F238E27FC236}">
                  <a16:creationId xmlns:a16="http://schemas.microsoft.com/office/drawing/2014/main" id="{A5BBCC0B-A4BD-0496-1A10-79B793B2E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78" y="3643418"/>
              <a:ext cx="1662857" cy="935358"/>
            </a:xfrm>
            <a:prstGeom prst="rect">
              <a:avLst/>
            </a:prstGeom>
          </p:spPr>
        </p:pic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67D7047C-3A82-12E1-CEBB-351FE7646164}"/>
              </a:ext>
            </a:extLst>
          </p:cNvPr>
          <p:cNvGrpSpPr/>
          <p:nvPr/>
        </p:nvGrpSpPr>
        <p:grpSpPr>
          <a:xfrm>
            <a:off x="2474048" y="3077273"/>
            <a:ext cx="1662858" cy="3037832"/>
            <a:chOff x="2474048" y="2584626"/>
            <a:chExt cx="1662858" cy="3037832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A838DE73-B5A4-D562-28A2-47865D1A0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74048" y="2584626"/>
              <a:ext cx="1662296" cy="935041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A251889B-242F-AA5D-87AB-A9EFAD147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74048" y="4687101"/>
              <a:ext cx="1662857" cy="935357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243876BF-26A6-88A5-5E58-8AF49B9E5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74049" y="3641879"/>
              <a:ext cx="1662857" cy="935358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0CF7C42-7A97-2EDD-8D31-BDD57913241C}"/>
              </a:ext>
            </a:extLst>
          </p:cNvPr>
          <p:cNvSpPr txBox="1"/>
          <p:nvPr/>
        </p:nvSpPr>
        <p:spPr>
          <a:xfrm>
            <a:off x="711907" y="2389106"/>
            <a:ext cx="1658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2023 </a:t>
            </a:r>
            <a:r>
              <a:rPr lang="ko-KR" altLang="en-US" sz="1400" dirty="0" err="1">
                <a:solidFill>
                  <a:schemeClr val="bg1"/>
                </a:solidFill>
              </a:rPr>
              <a:t>서울패션위크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디지털 팝업 스토어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7C42B1-A7CD-C1D3-643C-77020FBED06D}"/>
              </a:ext>
            </a:extLst>
          </p:cNvPr>
          <p:cNvSpPr txBox="1"/>
          <p:nvPr/>
        </p:nvSpPr>
        <p:spPr>
          <a:xfrm>
            <a:off x="2499518" y="2389106"/>
            <a:ext cx="1658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</a:rPr>
              <a:t>뉴발란스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디지털 팝업 스토어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C7AE18-5697-B9CF-B20D-4B14FC6782C7}"/>
              </a:ext>
            </a:extLst>
          </p:cNvPr>
          <p:cNvSpPr txBox="1"/>
          <p:nvPr/>
        </p:nvSpPr>
        <p:spPr>
          <a:xfrm>
            <a:off x="4252688" y="2389106"/>
            <a:ext cx="16584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이랜드 뮤지엄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71CB6C9-D0D4-92BE-379B-C550DE3AE185}"/>
              </a:ext>
            </a:extLst>
          </p:cNvPr>
          <p:cNvSpPr txBox="1"/>
          <p:nvPr/>
        </p:nvSpPr>
        <p:spPr>
          <a:xfrm>
            <a:off x="6005858" y="2389106"/>
            <a:ext cx="1658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</a:rPr>
              <a:t>아트토이</a:t>
            </a:r>
            <a:r>
              <a:rPr lang="ko-KR" altLang="en-US" sz="1400" dirty="0">
                <a:solidFill>
                  <a:schemeClr val="bg1"/>
                </a:solidFill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</a:rPr>
              <a:t>이자까</a:t>
            </a:r>
            <a:endParaRPr lang="en-US" altLang="ko-KR" sz="1400" dirty="0">
              <a:solidFill>
                <a:schemeClr val="bg1"/>
              </a:solidFill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디지털 팝업 스토어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67317322-D8C2-76D3-F802-784B0D2384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7267" y="844874"/>
            <a:ext cx="1556429" cy="490470"/>
          </a:xfrm>
          <a:prstGeom prst="rect">
            <a:avLst/>
          </a:prstGeom>
        </p:spPr>
      </p:pic>
      <p:sp>
        <p:nvSpPr>
          <p:cNvPr id="51" name="이등변 삼각형 50">
            <a:extLst>
              <a:ext uri="{FF2B5EF4-FFF2-40B4-BE49-F238E27FC236}">
                <a16:creationId xmlns:a16="http://schemas.microsoft.com/office/drawing/2014/main" id="{6D880640-7B25-4D9C-54BC-DFFB87A43AE4}"/>
              </a:ext>
            </a:extLst>
          </p:cNvPr>
          <p:cNvSpPr/>
          <p:nvPr/>
        </p:nvSpPr>
        <p:spPr>
          <a:xfrm rot="10800000">
            <a:off x="1454163" y="2069529"/>
            <a:ext cx="242884" cy="209383"/>
          </a:xfrm>
          <a:prstGeom prst="triangl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이등변 삼각형 55">
            <a:extLst>
              <a:ext uri="{FF2B5EF4-FFF2-40B4-BE49-F238E27FC236}">
                <a16:creationId xmlns:a16="http://schemas.microsoft.com/office/drawing/2014/main" id="{628806A2-7ECA-FA4B-05B9-F09BAD330130}"/>
              </a:ext>
            </a:extLst>
          </p:cNvPr>
          <p:cNvSpPr/>
          <p:nvPr/>
        </p:nvSpPr>
        <p:spPr>
          <a:xfrm rot="10800000">
            <a:off x="3207309" y="2069529"/>
            <a:ext cx="242884" cy="209383"/>
          </a:xfrm>
          <a:prstGeom prst="triangl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이등변 삼각형 57">
            <a:extLst>
              <a:ext uri="{FF2B5EF4-FFF2-40B4-BE49-F238E27FC236}">
                <a16:creationId xmlns:a16="http://schemas.microsoft.com/office/drawing/2014/main" id="{C32C9D96-B290-FA1A-28AE-ED36D0EF3668}"/>
              </a:ext>
            </a:extLst>
          </p:cNvPr>
          <p:cNvSpPr/>
          <p:nvPr/>
        </p:nvSpPr>
        <p:spPr>
          <a:xfrm rot="10800000">
            <a:off x="4935229" y="2069529"/>
            <a:ext cx="242884" cy="209383"/>
          </a:xfrm>
          <a:prstGeom prst="triangl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이등변 삼각형 58">
            <a:extLst>
              <a:ext uri="{FF2B5EF4-FFF2-40B4-BE49-F238E27FC236}">
                <a16:creationId xmlns:a16="http://schemas.microsoft.com/office/drawing/2014/main" id="{0F39D9C5-2C97-7C9B-FDE3-362A8A0F12EC}"/>
              </a:ext>
            </a:extLst>
          </p:cNvPr>
          <p:cNvSpPr/>
          <p:nvPr/>
        </p:nvSpPr>
        <p:spPr>
          <a:xfrm rot="10800000">
            <a:off x="6719263" y="2069529"/>
            <a:ext cx="242884" cy="209383"/>
          </a:xfrm>
          <a:prstGeom prst="triangl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333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57335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883F06F4-22CB-2978-7B36-D62BE3E6A496}"/>
              </a:ext>
            </a:extLst>
          </p:cNvPr>
          <p:cNvSpPr/>
          <p:nvPr/>
        </p:nvSpPr>
        <p:spPr>
          <a:xfrm>
            <a:off x="950095" y="4381624"/>
            <a:ext cx="6515443" cy="211650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1D5B98-0340-D67C-A667-E675255EF5A4}"/>
              </a:ext>
            </a:extLst>
          </p:cNvPr>
          <p:cNvSpPr txBox="1"/>
          <p:nvPr/>
        </p:nvSpPr>
        <p:spPr>
          <a:xfrm>
            <a:off x="1228835" y="4601847"/>
            <a:ext cx="3083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dirty="0" err="1">
                <a:solidFill>
                  <a:srgbClr val="1DD4FC"/>
                </a:solidFill>
              </a:rPr>
              <a:t>비커스</a:t>
            </a:r>
            <a:r>
              <a:rPr lang="en-US" altLang="ko-KR" sz="2400" b="1" dirty="0">
                <a:solidFill>
                  <a:srgbClr val="1DD4FC"/>
                </a:solidFill>
              </a:rPr>
              <a:t>(</a:t>
            </a:r>
            <a:r>
              <a:rPr lang="en-US" altLang="ko-KR" sz="2400" b="1" dirty="0" err="1">
                <a:solidFill>
                  <a:srgbClr val="1DD4FC"/>
                </a:solidFill>
              </a:rPr>
              <a:t>bicus</a:t>
            </a:r>
            <a:r>
              <a:rPr lang="en-US" altLang="ko-KR" sz="2400" b="1" dirty="0">
                <a:solidFill>
                  <a:srgbClr val="1DD4FC"/>
                </a:solidFill>
              </a:rPr>
              <a:t>)</a:t>
            </a:r>
            <a:endParaRPr lang="ko-KR" altLang="en-US" sz="2400" b="1" dirty="0">
              <a:solidFill>
                <a:srgbClr val="1DD4F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E7A2A8-2672-E2C5-4971-C2F337AD0FAB}"/>
              </a:ext>
            </a:extLst>
          </p:cNvPr>
          <p:cNvSpPr txBox="1"/>
          <p:nvPr/>
        </p:nvSpPr>
        <p:spPr>
          <a:xfrm>
            <a:off x="1159061" y="5154822"/>
            <a:ext cx="3987339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>
              <a:spcBef>
                <a:spcPts val="500"/>
              </a:spcBef>
              <a:defRPr/>
            </a:pPr>
            <a:r>
              <a:rPr lang="ko-KR" altLang="en-US" sz="1100" dirty="0">
                <a:solidFill>
                  <a:schemeClr val="bg1"/>
                </a:solidFill>
                <a:cs typeface="Arial"/>
              </a:rPr>
              <a:t>내가 원하는 공간을 선택하여 만들고</a:t>
            </a:r>
            <a:r>
              <a:rPr lang="en-US" altLang="ko-KR" sz="1100" dirty="0">
                <a:solidFill>
                  <a:schemeClr val="bg1"/>
                </a:solidFill>
                <a:cs typeface="Arial"/>
              </a:rPr>
              <a:t>, 400</a:t>
            </a:r>
            <a:r>
              <a:rPr lang="ko-KR" altLang="en-US" sz="1100" dirty="0">
                <a:solidFill>
                  <a:schemeClr val="bg1"/>
                </a:solidFill>
                <a:cs typeface="Arial"/>
              </a:rPr>
              <a:t>여개의 다양한 </a:t>
            </a:r>
            <a:endParaRPr lang="en-US" altLang="ko-KR" sz="1100" dirty="0">
              <a:solidFill>
                <a:schemeClr val="bg1"/>
              </a:solidFill>
              <a:cs typeface="Arial"/>
            </a:endParaRPr>
          </a:p>
          <a:p>
            <a:pPr algn="just" latinLnBrk="0">
              <a:spcBef>
                <a:spcPts val="500"/>
              </a:spcBef>
              <a:defRPr/>
            </a:pPr>
            <a:r>
              <a:rPr lang="ko-KR" altLang="en-US" sz="1100" dirty="0">
                <a:solidFill>
                  <a:schemeClr val="bg1"/>
                </a:solidFill>
                <a:cs typeface="Arial"/>
              </a:rPr>
              <a:t>오브제로 꾸미고</a:t>
            </a:r>
            <a:r>
              <a:rPr lang="en-US" altLang="ko-KR" sz="1100" dirty="0">
                <a:solidFill>
                  <a:schemeClr val="bg1"/>
                </a:solidFill>
                <a:cs typeface="Arial"/>
              </a:rPr>
              <a:t>, </a:t>
            </a:r>
            <a:r>
              <a:rPr lang="ko-KR" altLang="en-US" sz="1100" dirty="0">
                <a:solidFill>
                  <a:schemeClr val="bg1"/>
                </a:solidFill>
                <a:cs typeface="Arial"/>
              </a:rPr>
              <a:t>친구들을 초대하여 실시간으로 소통해봐요</a:t>
            </a:r>
            <a:r>
              <a:rPr lang="en-US" altLang="ko-KR" sz="1100" dirty="0">
                <a:solidFill>
                  <a:schemeClr val="bg1"/>
                </a:solidFill>
                <a:cs typeface="Arial"/>
              </a:rPr>
              <a:t>!</a:t>
            </a:r>
          </a:p>
          <a:p>
            <a:pPr algn="just" latinLnBrk="0">
              <a:spcBef>
                <a:spcPts val="500"/>
              </a:spcBef>
              <a:defRPr/>
            </a:pPr>
            <a:r>
              <a:rPr lang="ko-KR" altLang="en-US" sz="1100" dirty="0">
                <a:solidFill>
                  <a:schemeClr val="bg1"/>
                </a:solidFill>
                <a:cs typeface="Arial"/>
              </a:rPr>
              <a:t>다양한 전시와 나만의 개성을 담은 </a:t>
            </a:r>
            <a:r>
              <a:rPr lang="ko-KR" altLang="en-US" sz="1100" dirty="0" err="1">
                <a:solidFill>
                  <a:schemeClr val="bg1"/>
                </a:solidFill>
                <a:cs typeface="Arial"/>
              </a:rPr>
              <a:t>플레이스를</a:t>
            </a:r>
            <a:r>
              <a:rPr lang="ko-KR" altLang="en-US" sz="1100" dirty="0">
                <a:solidFill>
                  <a:schemeClr val="bg1"/>
                </a:solidFill>
                <a:cs typeface="Arial"/>
              </a:rPr>
              <a:t> 구경해보세요</a:t>
            </a:r>
            <a:r>
              <a:rPr lang="en-US" altLang="ko-KR" sz="1100" dirty="0">
                <a:solidFill>
                  <a:schemeClr val="bg1"/>
                </a:solidFill>
                <a:cs typeface="Arial"/>
              </a:rPr>
              <a:t>.</a:t>
            </a:r>
          </a:p>
          <a:p>
            <a:pPr algn="just" latinLnBrk="0">
              <a:spcBef>
                <a:spcPts val="500"/>
              </a:spcBef>
              <a:defRPr/>
            </a:pPr>
            <a:endParaRPr lang="en-US" altLang="ko-KR" sz="11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1D201253-1774-F017-531D-C85ADE3A3F34}"/>
              </a:ext>
            </a:extLst>
          </p:cNvPr>
          <p:cNvSpPr/>
          <p:nvPr/>
        </p:nvSpPr>
        <p:spPr>
          <a:xfrm>
            <a:off x="5045980" y="5317249"/>
            <a:ext cx="2096863" cy="434635"/>
          </a:xfrm>
          <a:prstGeom prst="rect">
            <a:avLst/>
          </a:prstGeom>
          <a:solidFill>
            <a:srgbClr val="36B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이용사례 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05937D6-0764-2F25-2571-2015A892F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95" y="794059"/>
            <a:ext cx="6515443" cy="366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44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39849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E7C0202-E836-6DD8-0EC2-497693CA9173}"/>
              </a:ext>
            </a:extLst>
          </p:cNvPr>
          <p:cNvSpPr/>
          <p:nvPr/>
        </p:nvSpPr>
        <p:spPr>
          <a:xfrm>
            <a:off x="737118" y="1041293"/>
            <a:ext cx="6979298" cy="1819889"/>
          </a:xfrm>
          <a:prstGeom prst="rect">
            <a:avLst/>
          </a:prstGeom>
          <a:solidFill>
            <a:srgbClr val="27C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8DDD56F-9485-4EBE-36E3-5E12B7B844DD}"/>
              </a:ext>
            </a:extLst>
          </p:cNvPr>
          <p:cNvSpPr/>
          <p:nvPr/>
        </p:nvSpPr>
        <p:spPr>
          <a:xfrm>
            <a:off x="3741576" y="1298964"/>
            <a:ext cx="2687216" cy="1240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CCA81-9ED1-ED06-7B21-7A9D2C4D85D6}"/>
              </a:ext>
            </a:extLst>
          </p:cNvPr>
          <p:cNvSpPr txBox="1"/>
          <p:nvPr/>
        </p:nvSpPr>
        <p:spPr>
          <a:xfrm>
            <a:off x="3931699" y="1501196"/>
            <a:ext cx="3618506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 err="1"/>
              <a:t>비빔블</a:t>
            </a:r>
            <a:endParaRPr lang="en-US" altLang="ko-KR" dirty="0"/>
          </a:p>
          <a:p>
            <a:r>
              <a:rPr lang="en-US" altLang="ko-KR" sz="1100" dirty="0" err="1">
                <a:hlinkClick r:id="rId2"/>
              </a:rPr>
              <a:t>info@bicus.land</a:t>
            </a:r>
            <a:endParaRPr lang="en-US" altLang="ko-KR" sz="1100" dirty="0"/>
          </a:p>
          <a:p>
            <a:r>
              <a:rPr lang="en-US" altLang="ko-KR" sz="1100" dirty="0"/>
              <a:t>02-6441-3876</a:t>
            </a:r>
          </a:p>
          <a:p>
            <a:r>
              <a:rPr lang="en-US" altLang="ko-KR" sz="1100" dirty="0">
                <a:hlinkClick r:id="rId3"/>
              </a:rPr>
              <a:t>www.bicus.land</a:t>
            </a:r>
            <a:r>
              <a:rPr lang="en-US" altLang="ko-KR" sz="1100" dirty="0"/>
              <a:t> </a:t>
            </a:r>
          </a:p>
          <a:p>
            <a:r>
              <a:rPr lang="en-US" altLang="ko-KR" sz="1100" dirty="0">
                <a:hlinkClick r:id="rId4"/>
              </a:rPr>
              <a:t>instagram.com/</a:t>
            </a:r>
            <a:r>
              <a:rPr lang="en-US" altLang="ko-KR" sz="1100" dirty="0" err="1">
                <a:hlinkClick r:id="rId4"/>
              </a:rPr>
              <a:t>bicus_land</a:t>
            </a:r>
            <a:r>
              <a:rPr lang="en-US" altLang="ko-KR" sz="1100" dirty="0"/>
              <a:t> </a:t>
            </a:r>
          </a:p>
          <a:p>
            <a:r>
              <a:rPr lang="ko-KR" altLang="en-US" sz="1100" dirty="0"/>
              <a:t>서울 마포구 양화로 </a:t>
            </a:r>
            <a:r>
              <a:rPr lang="en-US" altLang="ko-KR" sz="1100" dirty="0"/>
              <a:t>186, LC</a:t>
            </a:r>
            <a:r>
              <a:rPr lang="ko-KR" altLang="en-US" sz="1100" dirty="0"/>
              <a:t>타워 </a:t>
            </a:r>
            <a:r>
              <a:rPr lang="en-US" altLang="ko-KR" sz="1100" dirty="0"/>
              <a:t>4</a:t>
            </a:r>
            <a:r>
              <a:rPr lang="ko-KR" altLang="en-US" sz="1100" dirty="0"/>
              <a:t>층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3042594-F4DF-1A63-671B-F12F65D79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576" y="1689463"/>
            <a:ext cx="265786" cy="71068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1965861-6EF3-8B20-CDE9-38C41E65A3CC}"/>
              </a:ext>
            </a:extLst>
          </p:cNvPr>
          <p:cNvSpPr/>
          <p:nvPr/>
        </p:nvSpPr>
        <p:spPr>
          <a:xfrm>
            <a:off x="222250" y="3222794"/>
            <a:ext cx="7971136" cy="15394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A1DD5D-2204-5B31-3CF9-CB53857A574E}"/>
              </a:ext>
            </a:extLst>
          </p:cNvPr>
          <p:cNvSpPr txBox="1"/>
          <p:nvPr/>
        </p:nvSpPr>
        <p:spPr>
          <a:xfrm>
            <a:off x="2922343" y="3742667"/>
            <a:ext cx="479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bicus</a:t>
            </a:r>
            <a:r>
              <a:rPr lang="ko-KR" altLang="en-US" sz="2400" dirty="0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 서비스 </a:t>
            </a:r>
            <a:r>
              <a:rPr lang="ko-KR" altLang="en-US" sz="2400" dirty="0" err="1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보러가기</a:t>
            </a:r>
            <a:endParaRPr lang="en-US" altLang="ko-KR" sz="2400" dirty="0">
              <a:solidFill>
                <a:schemeClr val="bg1"/>
              </a:solidFill>
              <a:latin typeface="a타이틀고딕4" panose="02020600000000000000" pitchFamily="18" charset="-127"/>
              <a:ea typeface="a타이틀고딕4" panose="02020600000000000000" pitchFamily="18" charset="-127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904CA26-A067-F443-CE90-EC3CEA99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48" y="3554399"/>
            <a:ext cx="14382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57;p13">
            <a:extLst>
              <a:ext uri="{FF2B5EF4-FFF2-40B4-BE49-F238E27FC236}">
                <a16:creationId xmlns:a16="http://schemas.microsoft.com/office/drawing/2014/main" id="{3AC7F359-A89C-7A69-F9B5-F5B7ADD2A30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22320" y="1477266"/>
            <a:ext cx="1575987" cy="99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F6D92C1-7061-BFA5-376F-8D6A5B799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8196" y="3742667"/>
            <a:ext cx="1089773" cy="3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3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a타이틀고딕5"/>
        <a:ea typeface="a타이틀고딕5"/>
        <a:cs typeface=""/>
      </a:majorFont>
      <a:minorFont>
        <a:latin typeface="a타이틀고딕2"/>
        <a:ea typeface="a타이틀고딕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335</Words>
  <Application>Microsoft Office PowerPoint</Application>
  <PresentationFormat>와이드스크린</PresentationFormat>
  <Paragraphs>58</Paragraphs>
  <Slides>6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3" baseType="lpstr">
      <vt:lpstr>a타이틀고딕2</vt:lpstr>
      <vt:lpstr>a타이틀고딕4</vt:lpstr>
      <vt:lpstr>a타이틀고딕5</vt:lpstr>
      <vt:lpstr>Arial</vt:lpstr>
      <vt:lpstr>나눔바른고딕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 혜원</dc:creator>
  <cp:lastModifiedBy>안 은영</cp:lastModifiedBy>
  <cp:revision>124</cp:revision>
  <dcterms:created xsi:type="dcterms:W3CDTF">2023-11-09T02:02:26Z</dcterms:created>
  <dcterms:modified xsi:type="dcterms:W3CDTF">2023-11-16T09:27:07Z</dcterms:modified>
</cp:coreProperties>
</file>