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21.xml" ContentType="application/inkml+xml"/>
  <Override PartName="/ppt/ink/ink2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showSpecialPlsOnTitleSld="0" strictFirstAndLastChars="0" saveSubsetFonts="1" autoCompressPictures="0">
  <p:sldMasterIdLst>
    <p:sldMasterId id="2147483670" r:id="rId14"/>
  </p:sldMasterIdLst>
  <p:notesMasterIdLst>
    <p:notesMasterId r:id="rId16"/>
  </p:notesMasterIdLst>
  <p:sldIdLst>
    <p:sldId id="256" r:id="rId18"/>
    <p:sldId id="258" r:id="rId20"/>
    <p:sldId id="647" r:id="rId21"/>
    <p:sldId id="327" r:id="rId22"/>
    <p:sldId id="739" r:id="rId23"/>
    <p:sldId id="654" r:id="rId24"/>
    <p:sldId id="655" r:id="rId25"/>
    <p:sldId id="656" r:id="rId26"/>
    <p:sldId id="657" r:id="rId27"/>
    <p:sldId id="658" r:id="rId28"/>
    <p:sldId id="659" r:id="rId29"/>
    <p:sldId id="662" r:id="rId30"/>
    <p:sldId id="660" r:id="rId31"/>
    <p:sldId id="663" r:id="rId32"/>
    <p:sldId id="664" r:id="rId33"/>
    <p:sldId id="665" r:id="rId34"/>
    <p:sldId id="666" r:id="rId35"/>
    <p:sldId id="661" r:id="rId36"/>
    <p:sldId id="667" r:id="rId37"/>
    <p:sldId id="668" r:id="rId38"/>
    <p:sldId id="669" r:id="rId39"/>
    <p:sldId id="670" r:id="rId40"/>
    <p:sldId id="671" r:id="rId41"/>
    <p:sldId id="672" r:id="rId42"/>
    <p:sldId id="673" r:id="rId43"/>
    <p:sldId id="674" r:id="rId44"/>
    <p:sldId id="675" r:id="rId45"/>
    <p:sldId id="676" r:id="rId46"/>
    <p:sldId id="677" r:id="rId47"/>
    <p:sldId id="678" r:id="rId48"/>
    <p:sldId id="679" r:id="rId49"/>
    <p:sldId id="680" r:id="rId50"/>
    <p:sldId id="681" r:id="rId51"/>
    <p:sldId id="682" r:id="rId52"/>
    <p:sldId id="683" r:id="rId53"/>
    <p:sldId id="684" r:id="rId54"/>
    <p:sldId id="685" r:id="rId55"/>
    <p:sldId id="686" r:id="rId56"/>
    <p:sldId id="687" r:id="rId57"/>
    <p:sldId id="738" r:id="rId58"/>
    <p:sldId id="688" r:id="rId59"/>
    <p:sldId id="689" r:id="rId60"/>
    <p:sldId id="690" r:id="rId61"/>
    <p:sldId id="691" r:id="rId62"/>
    <p:sldId id="692" r:id="rId63"/>
    <p:sldId id="694" r:id="rId64"/>
    <p:sldId id="695" r:id="rId65"/>
    <p:sldId id="696" r:id="rId66"/>
    <p:sldId id="697" r:id="rId67"/>
    <p:sldId id="698" r:id="rId68"/>
    <p:sldId id="699" r:id="rId69"/>
    <p:sldId id="700" r:id="rId70"/>
    <p:sldId id="701" r:id="rId71"/>
    <p:sldId id="702" r:id="rId72"/>
    <p:sldId id="703" r:id="rId73"/>
    <p:sldId id="704" r:id="rId74"/>
    <p:sldId id="705" r:id="rId75"/>
    <p:sldId id="706" r:id="rId76"/>
    <p:sldId id="707" r:id="rId77"/>
    <p:sldId id="708" r:id="rId78"/>
    <p:sldId id="709" r:id="rId79"/>
    <p:sldId id="710" r:id="rId80"/>
    <p:sldId id="711" r:id="rId81"/>
    <p:sldId id="712" r:id="rId82"/>
    <p:sldId id="713" r:id="rId83"/>
    <p:sldId id="714" r:id="rId84"/>
    <p:sldId id="737" r:id="rId85"/>
    <p:sldId id="715" r:id="rId86"/>
    <p:sldId id="716" r:id="rId87"/>
    <p:sldId id="717" r:id="rId88"/>
    <p:sldId id="718" r:id="rId89"/>
    <p:sldId id="719" r:id="rId90"/>
    <p:sldId id="720" r:id="rId91"/>
    <p:sldId id="721" r:id="rId92"/>
    <p:sldId id="722" r:id="rId93"/>
    <p:sldId id="723" r:id="rId94"/>
    <p:sldId id="724" r:id="rId95"/>
    <p:sldId id="725" r:id="rId96"/>
    <p:sldId id="726" r:id="rId97"/>
    <p:sldId id="727" r:id="rId98"/>
    <p:sldId id="728" r:id="rId99"/>
    <p:sldId id="729" r:id="rId100"/>
    <p:sldId id="730" r:id="rId101"/>
    <p:sldId id="731" r:id="rId102"/>
    <p:sldId id="732" r:id="rId103"/>
    <p:sldId id="733" r:id="rId104"/>
    <p:sldId id="734" r:id="rId105"/>
    <p:sldId id="735" r:id="rId106"/>
    <p:sldId id="736" r:id="rId107"/>
    <p:sldId id="652" r:id="rId108"/>
  </p:sldIdLst>
  <p:sldSz cx="9906000" cy="6858000"/>
  <p:notesSz cx="6797675" cy="992695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4" roundtripDataSignature="AMtx7mg9YkWGxqJo6JO5e6zDtOHZVF5u6g=="/>
    </p:ex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26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CDF3A2-7248-35EA-B32F-500C70F37EE9}" name="soo.planite@gmail.com" initials="s" userId="cd844d6ade4a334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800080"/>
    <a:srgbClr val="1F45C4"/>
    <a:srgbClr val="FFC000"/>
    <a:srgbClr val="E71224"/>
    <a:srgbClr val="CACBA3"/>
    <a:srgbClr val="6BADDA"/>
    <a:srgbClr val="FFE699"/>
    <a:srgbClr val="FFFFFF"/>
    <a:srgbClr val="C7C9A4"/>
    <a:srgbClr val="8CAA7E"/>
  </p:clrMru>
</p:presentationPr>
</file>

<file path=ppt/tableStyles.xml><?xml version="1.0" encoding="utf-8"?>
<a:tblStyleLst xmlns:a="http://schemas.openxmlformats.org/drawingml/2006/main" def="{B8DB67B3-F928-4A28-AA26-B8DB14C23604}">
  <a:tblStyle styleId="{B8DB67B3-F928-4A28-AA26-B8DB14C236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B008AC-62A8-4839-8C4B-D501A2FE5985}" styleName="Table_1">
    <a:wholeTbl>
      <a:tcTxStyle b="off" i="off">
        <a:font>
          <a:latin typeface="나눔고딕"/>
          <a:ea typeface="나눔고딕"/>
          <a:cs typeface="나눔고딕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나눔고딕"/>
          <a:ea typeface="나눔고딕"/>
          <a:cs typeface="나눔고딕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나눔고딕"/>
          <a:ea typeface="나눔고딕"/>
          <a:cs typeface="나눔고딕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나눔고딕"/>
          <a:ea typeface="나눔고딕"/>
          <a:cs typeface="나눔고딕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나눔고딕"/>
          <a:ea typeface="나눔고딕"/>
          <a:cs typeface="나눔고딕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7355" autoAdjust="0"/>
  </p:normalViewPr>
  <p:slideViewPr>
    <p:cSldViewPr snapToGrid="0" snapToObjects="1">
      <p:cViewPr varScale="1">
        <p:scale>
          <a:sx n="94" d="100"/>
          <a:sy n="94" d="100"/>
        </p:scale>
        <p:origin x="80" y="344"/>
      </p:cViewPr>
      <p:guideLst>
        <p:guide orient="horz" pos="2204"/>
        <p:guide pos="2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?>
<Relationships xmlns="http://schemas.openxmlformats.org/package/2006/relationships"><Relationship Id="rId1" Type="http://customschemas.google.com/relationships/presentationmetadata" Target="metadata"></Relationship><Relationship Id="rId2" Type="http://schemas.openxmlformats.org/officeDocument/2006/relationships/tableStyles" Target="tableStyles.xml"></Relationship><Relationship Id="rId3" Type="http://schemas.microsoft.com/office/2018/10/relationships/authors" Target="authors.xml"></Relationship><Relationship Id="rId14" Type="http://schemas.openxmlformats.org/officeDocument/2006/relationships/slideMaster" Target="slideMasters/slideMaster1.xml"></Relationship><Relationship Id="rId15" Type="http://schemas.openxmlformats.org/officeDocument/2006/relationships/theme" Target="theme/theme1.xml"></Relationship><Relationship Id="rId16" Type="http://schemas.openxmlformats.org/officeDocument/2006/relationships/notesMaster" Target="notesMasters/notesMaster1.xml"></Relationship><Relationship Id="rId18" Type="http://schemas.openxmlformats.org/officeDocument/2006/relationships/slide" Target="slides/slide1.xml"></Relationship><Relationship Id="rId20" Type="http://schemas.openxmlformats.org/officeDocument/2006/relationships/slide" Target="slides/slide2.xml"></Relationship><Relationship Id="rId21" Type="http://schemas.openxmlformats.org/officeDocument/2006/relationships/slide" Target="slides/slide3.xml"></Relationship><Relationship Id="rId22" Type="http://schemas.openxmlformats.org/officeDocument/2006/relationships/slide" Target="slides/slide4.xml"></Relationship><Relationship Id="rId23" Type="http://schemas.openxmlformats.org/officeDocument/2006/relationships/slide" Target="slides/slide5.xml"></Relationship><Relationship Id="rId24" Type="http://schemas.openxmlformats.org/officeDocument/2006/relationships/slide" Target="slides/slide6.xml"></Relationship><Relationship Id="rId25" Type="http://schemas.openxmlformats.org/officeDocument/2006/relationships/slide" Target="slides/slide7.xml"></Relationship><Relationship Id="rId26" Type="http://schemas.openxmlformats.org/officeDocument/2006/relationships/slide" Target="slides/slide8.xml"></Relationship><Relationship Id="rId27" Type="http://schemas.openxmlformats.org/officeDocument/2006/relationships/slide" Target="slides/slide9.xml"></Relationship><Relationship Id="rId28" Type="http://schemas.openxmlformats.org/officeDocument/2006/relationships/slide" Target="slides/slide10.xml"></Relationship><Relationship Id="rId29" Type="http://schemas.openxmlformats.org/officeDocument/2006/relationships/slide" Target="slides/slide11.xml"></Relationship><Relationship Id="rId30" Type="http://schemas.openxmlformats.org/officeDocument/2006/relationships/slide" Target="slides/slide12.xml"></Relationship><Relationship Id="rId31" Type="http://schemas.openxmlformats.org/officeDocument/2006/relationships/slide" Target="slides/slide13.xml"></Relationship><Relationship Id="rId32" Type="http://schemas.openxmlformats.org/officeDocument/2006/relationships/slide" Target="slides/slide14.xml"></Relationship><Relationship Id="rId33" Type="http://schemas.openxmlformats.org/officeDocument/2006/relationships/slide" Target="slides/slide15.xml"></Relationship><Relationship Id="rId34" Type="http://schemas.openxmlformats.org/officeDocument/2006/relationships/slide" Target="slides/slide16.xml"></Relationship><Relationship Id="rId35" Type="http://schemas.openxmlformats.org/officeDocument/2006/relationships/slide" Target="slides/slide17.xml"></Relationship><Relationship Id="rId36" Type="http://schemas.openxmlformats.org/officeDocument/2006/relationships/slide" Target="slides/slide18.xml"></Relationship><Relationship Id="rId37" Type="http://schemas.openxmlformats.org/officeDocument/2006/relationships/slide" Target="slides/slide19.xml"></Relationship><Relationship Id="rId38" Type="http://schemas.openxmlformats.org/officeDocument/2006/relationships/slide" Target="slides/slide20.xml"></Relationship><Relationship Id="rId39" Type="http://schemas.openxmlformats.org/officeDocument/2006/relationships/slide" Target="slides/slide21.xml"></Relationship><Relationship Id="rId40" Type="http://schemas.openxmlformats.org/officeDocument/2006/relationships/slide" Target="slides/slide22.xml"></Relationship><Relationship Id="rId41" Type="http://schemas.openxmlformats.org/officeDocument/2006/relationships/slide" Target="slides/slide23.xml"></Relationship><Relationship Id="rId42" Type="http://schemas.openxmlformats.org/officeDocument/2006/relationships/slide" Target="slides/slide24.xml"></Relationship><Relationship Id="rId43" Type="http://schemas.openxmlformats.org/officeDocument/2006/relationships/slide" Target="slides/slide25.xml"></Relationship><Relationship Id="rId44" Type="http://schemas.openxmlformats.org/officeDocument/2006/relationships/slide" Target="slides/slide26.xml"></Relationship><Relationship Id="rId45" Type="http://schemas.openxmlformats.org/officeDocument/2006/relationships/slide" Target="slides/slide27.xml"></Relationship><Relationship Id="rId46" Type="http://schemas.openxmlformats.org/officeDocument/2006/relationships/slide" Target="slides/slide28.xml"></Relationship><Relationship Id="rId47" Type="http://schemas.openxmlformats.org/officeDocument/2006/relationships/slide" Target="slides/slide29.xml"></Relationship><Relationship Id="rId48" Type="http://schemas.openxmlformats.org/officeDocument/2006/relationships/slide" Target="slides/slide30.xml"></Relationship><Relationship Id="rId49" Type="http://schemas.openxmlformats.org/officeDocument/2006/relationships/slide" Target="slides/slide31.xml"></Relationship><Relationship Id="rId50" Type="http://schemas.openxmlformats.org/officeDocument/2006/relationships/slide" Target="slides/slide32.xml"></Relationship><Relationship Id="rId51" Type="http://schemas.openxmlformats.org/officeDocument/2006/relationships/slide" Target="slides/slide33.xml"></Relationship><Relationship Id="rId52" Type="http://schemas.openxmlformats.org/officeDocument/2006/relationships/slide" Target="slides/slide34.xml"></Relationship><Relationship Id="rId53" Type="http://schemas.openxmlformats.org/officeDocument/2006/relationships/slide" Target="slides/slide35.xml"></Relationship><Relationship Id="rId54" Type="http://schemas.openxmlformats.org/officeDocument/2006/relationships/slide" Target="slides/slide36.xml"></Relationship><Relationship Id="rId55" Type="http://schemas.openxmlformats.org/officeDocument/2006/relationships/slide" Target="slides/slide37.xml"></Relationship><Relationship Id="rId56" Type="http://schemas.openxmlformats.org/officeDocument/2006/relationships/slide" Target="slides/slide38.xml"></Relationship><Relationship Id="rId57" Type="http://schemas.openxmlformats.org/officeDocument/2006/relationships/slide" Target="slides/slide39.xml"></Relationship><Relationship Id="rId58" Type="http://schemas.openxmlformats.org/officeDocument/2006/relationships/slide" Target="slides/slide40.xml"></Relationship><Relationship Id="rId59" Type="http://schemas.openxmlformats.org/officeDocument/2006/relationships/slide" Target="slides/slide41.xml"></Relationship><Relationship Id="rId60" Type="http://schemas.openxmlformats.org/officeDocument/2006/relationships/slide" Target="slides/slide42.xml"></Relationship><Relationship Id="rId61" Type="http://schemas.openxmlformats.org/officeDocument/2006/relationships/slide" Target="slides/slide43.xml"></Relationship><Relationship Id="rId62" Type="http://schemas.openxmlformats.org/officeDocument/2006/relationships/slide" Target="slides/slide44.xml"></Relationship><Relationship Id="rId63" Type="http://schemas.openxmlformats.org/officeDocument/2006/relationships/slide" Target="slides/slide45.xml"></Relationship><Relationship Id="rId64" Type="http://schemas.openxmlformats.org/officeDocument/2006/relationships/slide" Target="slides/slide46.xml"></Relationship><Relationship Id="rId65" Type="http://schemas.openxmlformats.org/officeDocument/2006/relationships/slide" Target="slides/slide47.xml"></Relationship><Relationship Id="rId66" Type="http://schemas.openxmlformats.org/officeDocument/2006/relationships/slide" Target="slides/slide48.xml"></Relationship><Relationship Id="rId67" Type="http://schemas.openxmlformats.org/officeDocument/2006/relationships/slide" Target="slides/slide49.xml"></Relationship><Relationship Id="rId68" Type="http://schemas.openxmlformats.org/officeDocument/2006/relationships/slide" Target="slides/slide50.xml"></Relationship><Relationship Id="rId69" Type="http://schemas.openxmlformats.org/officeDocument/2006/relationships/slide" Target="slides/slide51.xml"></Relationship><Relationship Id="rId70" Type="http://schemas.openxmlformats.org/officeDocument/2006/relationships/slide" Target="slides/slide52.xml"></Relationship><Relationship Id="rId71" Type="http://schemas.openxmlformats.org/officeDocument/2006/relationships/slide" Target="slides/slide53.xml"></Relationship><Relationship Id="rId72" Type="http://schemas.openxmlformats.org/officeDocument/2006/relationships/slide" Target="slides/slide54.xml"></Relationship><Relationship Id="rId73" Type="http://schemas.openxmlformats.org/officeDocument/2006/relationships/slide" Target="slides/slide55.xml"></Relationship><Relationship Id="rId74" Type="http://schemas.openxmlformats.org/officeDocument/2006/relationships/slide" Target="slides/slide56.xml"></Relationship><Relationship Id="rId75" Type="http://schemas.openxmlformats.org/officeDocument/2006/relationships/slide" Target="slides/slide57.xml"></Relationship><Relationship Id="rId76" Type="http://schemas.openxmlformats.org/officeDocument/2006/relationships/slide" Target="slides/slide58.xml"></Relationship><Relationship Id="rId77" Type="http://schemas.openxmlformats.org/officeDocument/2006/relationships/slide" Target="slides/slide59.xml"></Relationship><Relationship Id="rId78" Type="http://schemas.openxmlformats.org/officeDocument/2006/relationships/slide" Target="slides/slide60.xml"></Relationship><Relationship Id="rId79" Type="http://schemas.openxmlformats.org/officeDocument/2006/relationships/slide" Target="slides/slide61.xml"></Relationship><Relationship Id="rId80" Type="http://schemas.openxmlformats.org/officeDocument/2006/relationships/slide" Target="slides/slide62.xml"></Relationship><Relationship Id="rId81" Type="http://schemas.openxmlformats.org/officeDocument/2006/relationships/slide" Target="slides/slide63.xml"></Relationship><Relationship Id="rId82" Type="http://schemas.openxmlformats.org/officeDocument/2006/relationships/slide" Target="slides/slide64.xml"></Relationship><Relationship Id="rId83" Type="http://schemas.openxmlformats.org/officeDocument/2006/relationships/slide" Target="slides/slide65.xml"></Relationship><Relationship Id="rId84" Type="http://schemas.openxmlformats.org/officeDocument/2006/relationships/slide" Target="slides/slide66.xml"></Relationship><Relationship Id="rId85" Type="http://schemas.openxmlformats.org/officeDocument/2006/relationships/slide" Target="slides/slide67.xml"></Relationship><Relationship Id="rId86" Type="http://schemas.openxmlformats.org/officeDocument/2006/relationships/slide" Target="slides/slide68.xml"></Relationship><Relationship Id="rId87" Type="http://schemas.openxmlformats.org/officeDocument/2006/relationships/slide" Target="slides/slide69.xml"></Relationship><Relationship Id="rId88" Type="http://schemas.openxmlformats.org/officeDocument/2006/relationships/slide" Target="slides/slide70.xml"></Relationship><Relationship Id="rId89" Type="http://schemas.openxmlformats.org/officeDocument/2006/relationships/slide" Target="slides/slide71.xml"></Relationship><Relationship Id="rId90" Type="http://schemas.openxmlformats.org/officeDocument/2006/relationships/slide" Target="slides/slide72.xml"></Relationship><Relationship Id="rId91" Type="http://schemas.openxmlformats.org/officeDocument/2006/relationships/slide" Target="slides/slide73.xml"></Relationship><Relationship Id="rId92" Type="http://schemas.openxmlformats.org/officeDocument/2006/relationships/slide" Target="slides/slide74.xml"></Relationship><Relationship Id="rId93" Type="http://schemas.openxmlformats.org/officeDocument/2006/relationships/slide" Target="slides/slide75.xml"></Relationship><Relationship Id="rId94" Type="http://schemas.openxmlformats.org/officeDocument/2006/relationships/slide" Target="slides/slide76.xml"></Relationship><Relationship Id="rId95" Type="http://schemas.openxmlformats.org/officeDocument/2006/relationships/slide" Target="slides/slide77.xml"></Relationship><Relationship Id="rId96" Type="http://schemas.openxmlformats.org/officeDocument/2006/relationships/slide" Target="slides/slide78.xml"></Relationship><Relationship Id="rId97" Type="http://schemas.openxmlformats.org/officeDocument/2006/relationships/slide" Target="slides/slide79.xml"></Relationship><Relationship Id="rId98" Type="http://schemas.openxmlformats.org/officeDocument/2006/relationships/slide" Target="slides/slide80.xml"></Relationship><Relationship Id="rId99" Type="http://schemas.openxmlformats.org/officeDocument/2006/relationships/slide" Target="slides/slide81.xml"></Relationship><Relationship Id="rId100" Type="http://schemas.openxmlformats.org/officeDocument/2006/relationships/slide" Target="slides/slide82.xml"></Relationship><Relationship Id="rId101" Type="http://schemas.openxmlformats.org/officeDocument/2006/relationships/slide" Target="slides/slide83.xml"></Relationship><Relationship Id="rId102" Type="http://schemas.openxmlformats.org/officeDocument/2006/relationships/slide" Target="slides/slide84.xml"></Relationship><Relationship Id="rId103" Type="http://schemas.openxmlformats.org/officeDocument/2006/relationships/slide" Target="slides/slide85.xml"></Relationship><Relationship Id="rId104" Type="http://schemas.openxmlformats.org/officeDocument/2006/relationships/slide" Target="slides/slide86.xml"></Relationship><Relationship Id="rId105" Type="http://schemas.openxmlformats.org/officeDocument/2006/relationships/slide" Target="slides/slide87.xml"></Relationship><Relationship Id="rId106" Type="http://schemas.openxmlformats.org/officeDocument/2006/relationships/slide" Target="slides/slide88.xml"></Relationship><Relationship Id="rId107" Type="http://schemas.openxmlformats.org/officeDocument/2006/relationships/slide" Target="slides/slide89.xml"></Relationship><Relationship Id="rId108" Type="http://schemas.openxmlformats.org/officeDocument/2006/relationships/slide" Target="slides/slide90.xml"></Relationship><Relationship Id="rId109" Type="http://schemas.openxmlformats.org/officeDocument/2006/relationships/viewProps" Target="viewProps.xml"></Relationship><Relationship Id="rId110" Type="http://schemas.openxmlformats.org/officeDocument/2006/relationships/presProps" Target="presProps.xml"></Relationship></Relationships>
</file>

<file path=ppt/charts/_rels/chart1.xml.rels><?xml version="1.0" encoding="UTF-8"?>
<Relationships xmlns="http://schemas.openxmlformats.org/package/2006/relationships"><Relationship Id="rId3" Type="http://schemas.openxmlformats.org/officeDocument/2006/relationships/package" Target="../embeddings/Polaris_Office_Excel_____105149384.xlsx"></Relationship><Relationship Id="rId2" Type="http://schemas.microsoft.com/office/2011/relationships/chartColorStyle" Target="colors1.xml"></Relationship><Relationship Id="rId1" Type="http://schemas.microsoft.com/office/2011/relationships/chartStyle" Target="style1.xml"></Relationship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875-494A-85C5-60D3C982ED9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75-494A-85C5-60D3C982ED96}"/>
              </c:ext>
            </c:extLst>
          </c:dPt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48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75-494A-85C5-60D3C982E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0T23:14:18.21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 24575,'-2'129'0,"5"143"0,-2-261 0,1 1 0,1-1 0,0 0 0,0 0 0,1 0 0,0 0 0,1 0 0,0-1 0,1 0 0,0 0 0,1 0 0,0-1 0,15 16 0,7 2 0,1-1 0,58 38 0,-52-38 0,-8-10 0,1 0 0,1-2 0,0-1 0,0-2 0,64 15 0,42 17 0,-129-39 0,0-1 0,0 0 0,0-1 0,1 0 0,-1 0 0,1 0 0,-1-1 0,1 0 0,-1-1 0,1 0 0,0 0 0,-1 0 0,1-1 0,-1 0 0,1 0 0,-1-1 0,1 0 0,-1-1 0,0 0 0,13-6 0,46-34-1365,-49 29-5461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36:12.36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85 1 24575,'1'8'0,"-1"0"0,1-1 0,0 1 0,1 0 0,0 0 0,0-1 0,1 0 0,0 1 0,0-1 0,0 0 0,9 12 0,2 0 0,1-1 0,27 26 0,-22-24 0,-17-18 0,-1 0 0,1 1 0,-1-1 0,0 1 0,1-1 0,-1 1 0,-1 0 0,1 0 0,0 0 0,-1 0 0,1 0 0,-1 1 0,0-1 0,0 0 0,0 0 0,-1 1 0,1-1 0,-1 1 0,0-1 0,0 1 0,0-1 0,0 0 0,0 1 0,-1-1 0,0 1 0,0-1 0,0 0 0,0 0 0,0 1 0,0-1 0,-3 4 0,-2 1 0,0-1 0,0 0 0,-1 0 0,0 0 0,0-1 0,0 0 0,-1-1 0,0 1 0,0-2 0,-11 6 0,-4 2-273,-1 0 0,2 2 0,-1 0 0,-23 22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3:26:01.61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1252 24575,'0'-656'0,"0"644"0,1 1 0,0-1 0,1 1 0,1 0 0,-1 0 0,2 0 0,0 0 0,5-10 0,7-11 0,26-36 0,-1 1 0,54-76 0,-72 105-2,43-51-1,-29 42-1357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3:26:04.6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37 24575,'84'2'0,"94"-4"0,-170 0 0,0 1 0,0-1 0,0-1 0,-1 1 0,13-7 0,-13 6 0,0 0 0,0 0 0,0 0 0,1 1 0,9-1 0,-16 3 0,1 0 0,0 0 0,-1 0 0,1 0 0,0 0 0,-1 1 0,1-1 0,0 1 0,-1-1 0,1 1 0,-1-1 0,1 1 0,-1 0 0,1 0 0,-1 0 0,1 0 0,-1 0 0,0 0 0,0 0 0,0 0 0,1 1 0,-1-1 0,0 0 0,0 1 0,-1-1 0,1 1 0,0-1 0,0 1 0,-1-1 0,1 1 0,-1 0 0,1-1 0,-1 3 0,3 8 0,-1 1 0,0 0 0,-1 20 0,2 0 0,2 2 0,2-1 0,1 0 0,22 57 0,-25-79-227,-1 0-1,-1 1 1,0-1-1,0 1 1,0 22-1,-1-13-6598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3:37:39.4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162 0 24575,'-1'13'0,"1"0"0,-1 0 0,-1-1 0,-1 1 0,1 0 0,-2-1 0,0 0 0,0 0 0,-1 0 0,-1 0 0,0-1 0,0 0 0,-2 0 0,-12 16 0,8-4 0,0 0 0,2 1 0,0 1 0,2 0 0,1 0 0,-6 33 0,9-38 0,-2 16 0,2 1 0,1-1 0,4 72 0,1-37 0,-2-63 0,0-1 0,1 0 0,-1 0 0,2 1 0,-1-1 0,1 0 0,0 0 0,0-1 0,1 1 0,0 0 0,0-1 0,0 1 0,1-1 0,7 8 0,-1-3 0,1-1 0,0 0 0,1 0 0,0-2 0,0 1 0,15 6 0,148 97 0,-164-107-96,0-2-1,0 1 1,0-1 0,0-1-1,1 0 1,-1-1-1,1 0 1,-1-1-1,18-1 1,-22 1-305,16-1-6425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3:37:40.2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132 1 24575,'1'0'0,"0"1"0,1 0 0,-1-1 0,0 1 0,0 0 0,0-1 0,0 1 0,0 0 0,0 0 0,0 0 0,0 0 0,0 0 0,-1 0 0,1 0 0,0 0 0,-1 0 0,1 1 0,-1-1 0,2 2 0,11 32 0,-9-25 0,40 87 0,-25-57 0,17 49 0,-27-66 0,-7-20 0,0 1 0,-1-1 0,0 1 0,1-1 0,-1 1 0,-1 0 0,2 7 0,-2-9 0,-1-1 0,1 1 0,-1 0 0,1-1 0,-1 1 0,1-1 0,-1 1 0,0-1 0,0 1 0,0-1 0,0 0 0,0 1 0,0-1 0,0 0 0,0 0 0,0 0 0,-1 0 0,1 0 0,0 0 0,-1 0 0,1 0 0,-3 1 0,-242 156-886,229-146 407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21:33.8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 1 24575,'-1'8'0,"0"1"0,0-1 0,-1 0 0,-5 16 0,-4 23 0,8-24 0,2 0 0,0 1 0,1-1 0,7 41 0,-5-52 0,1 0 0,1 0 0,0 0 0,1 0 0,0-1 0,1 0 0,0 0 0,0 0 0,1-1 0,13 15 0,10 6 0,2-2 0,0-1 0,2-2 0,1-1 0,70 37 0,-88-53 10,0-1-1,1-1 1,0-1 0,1 0-1,-1-2 1,1 0-1,21 2 1,133-2-582,-119-5-298,-31 1-5956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21:34.5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460 1 24575,'0'18'0,"1"1"0,0-1 0,2 1 0,0-1 0,1 0 0,1 0 0,0 0 0,1-1 0,1 0 0,1 0 0,1-1 0,10 17 0,20 18 0,-29-41 0,-2 1 0,1 0 0,-2 0 0,12 22 0,-18-30 0,0 0 0,-1 0 0,1 0 0,-1 1 0,0-1 0,0 0 0,0 0 0,0 0 0,0 0 0,-1 0 0,1 0 0,-1 1 0,0-1 0,0 0 0,0-1 0,-1 1 0,1 0 0,0 0 0,-1 0 0,0-1 0,0 1 0,0-1 0,0 1 0,0-1 0,0 0 0,-4 2 0,-9 10 0,0-2 0,-1 0 0,-19 10 0,16-10 0,-77 51 0,0-2 0,-141 119 0,230-174-195,0 0 0,-1 0 0,1-1 0,-1 0 0,0 0 0,-15 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21:33.8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 1 24575,'-1'8'0,"0"1"0,0-1 0,-1 0 0,-5 16 0,-4 23 0,8-24 0,2 0 0,0 1 0,1-1 0,7 41 0,-5-52 0,1 0 0,1 0 0,0 0 0,1 0 0,0-1 0,1 0 0,0 0 0,0 0 0,1-1 0,13 15 0,10 6 0,2-2 0,0-1 0,2-2 0,1-1 0,70 37 0,-88-53 10,0-1-1,1-1 1,0-1 0,1 0-1,-1-2 1,1 0-1,21 2 1,133-2-582,-119-5-298,-31 1-5956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21:34.5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460 1 24575,'0'18'0,"1"1"0,0-1 0,2 1 0,0-1 0,1 0 0,1 0 0,0 0 0,1-1 0,1 0 0,1 0 0,1-1 0,10 17 0,20 18 0,-29-41 0,-2 1 0,1 0 0,-2 0 0,12 22 0,-18-30 0,0 0 0,-1 0 0,1 0 0,-1 1 0,0-1 0,0 0 0,0 0 0,0 0 0,0 0 0,-1 0 0,1 0 0,-1 1 0,0-1 0,0 0 0,0-1 0,-1 1 0,1 0 0,0 0 0,-1 0 0,0-1 0,0 1 0,0-1 0,0 1 0,0-1 0,0 0 0,-4 2 0,-9 10 0,0-2 0,-1 0 0,-19 10 0,16-10 0,-77 51 0,0-2 0,-141 119 0,230-174-195,0 0 0,-1 0 0,1-1 0,-1 0 0,0 0 0,-15 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31:47.32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 0 24575,'-2'94'0,"5"102"0,-2-186 0,0 0 0,1 1 0,1-1 0,0 0 0,0-1 0,1 1 0,0 0 0,1-1 0,0 0 0,10 14 0,-4-9 0,0-2 0,1 1 0,0-2 0,1 1 0,27 18 0,-4-9 0,1-1 0,1-2 0,1-1 0,59 17 0,-70-28 22,0-1 0,1-1-1,-1-2 1,1 0-1,50-5 1,-47 1-321,0 1 0,-1 2 0,1 1 0,39 8 0,-49-4-6527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0T23:14:19.14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 1 24575,'2'6'0,"0"0"0,0 0 0,1 0 0,0 0 0,0 0 0,1-1 0,-1 1 0,8 7 0,0 3 0,22 37 0,3-2 0,1-1 0,59 59 0,-92-106 0,-1 0 0,0 0 0,0 1 0,0-1 0,0 1 0,-1 0 0,0 0 0,1 0 0,-1 0 0,-1 0 0,1 0 0,0 1 0,-1-1 0,0 0 0,0 1 0,0-1 0,-1 1 0,0-1 0,0 1 0,0-1 0,0 1 0,0-1 0,-1 1 0,0-1 0,0 1 0,0-1 0,-1 1 0,1-1 0,-1 0 0,0 0 0,-1 0 0,1 0 0,-3 3 0,-11 14 0,0-1 0,-1-1 0,-1-1 0,-38 30 0,11-9 0,16-11-682,-27 36-1,37-40-6143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31:48.0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63 0 24575,'2'4'0,"-1"1"0,1-1 0,0 0 0,0 0 0,0 0 0,1-1 0,-1 1 0,1 0 0,0-1 0,0 0 0,0 0 0,7 6 0,3 4 0,5 7 0,0-2 0,1 0 0,1-1 0,0-1 0,44 25 0,-61-39 0,1-1 0,-1 1 0,0 0 0,0 0 0,0 0 0,0 1 0,0-1 0,0 1 0,-1-1 0,1 1 0,-1 0 0,0 0 0,0 0 0,0 0 0,0 0 0,0 1 0,-1-1 0,1 0 0,-1 1 0,0 0 0,0-1 0,0 1 0,-1-1 0,1 1 0,-1 0 0,0 5 0,-1-2 0,-1-1 0,0 1 0,0-1 0,0 1 0,-1-1 0,0 0 0,0 0 0,0 0 0,-1 0 0,0-1 0,0 1 0,0-1 0,-9 7 0,-56 54 0,31-32 0,2 1 0,2 2 0,-36 49 0,54-64-1365,3-5-5461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35:35.8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1 708 24575,'0'-20'0,"0"-7"0,1 0 0,6-42 0,-5 59 0,0 0 0,1 0 0,1 1 0,0-1 0,0 1 0,0 0 0,1 0 0,1 0 0,0 1 0,8-10 0,37-46 0,-29 36 0,1 0 0,39-37 0,-28 35 0,-22 18 0,1 0 0,-1 1 0,2 0 0,-1 1 0,1 1 0,1 0 0,0 1 0,0 1 0,28-10 0,181-41 0,-106 24 103,17-3-1571,-114 33-5358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35:36.85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24575,'8'2'0,"1"0"0,-1 1 0,0 0 0,0 0 0,0 0 0,0 1 0,-1 1 0,0-1 0,1 1 0,-1 0 0,9 9 0,10 6 0,152 102 0,-174-118 0,0 1 0,0-1 0,0 1 0,-1 0 0,0 0 0,0 0 0,0 0 0,-1 0 0,0 1 0,0-1 0,0 1 0,0 0 0,-1-1 0,0 1 0,0 0 0,-1 0 0,0 10 0,0 6 0,0-1 0,-2 0 0,-7 35 0,-14 16 0,16-55 0,1 1 0,-8 33 0,-6 52-1365,17-81-5461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02:00.0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612 1 24575,'2'104'0,"-5"118"0,1-210 0,0 1 0,-1-1 0,0 1 0,-1-1 0,-1 0 0,0 0 0,0-1 0,-14 21 0,-6 4 0,-38 41 0,-13 21 0,70-88 0,-5 7 0,0 0 0,-27 29 0,32-41 0,1 0 0,-1 0 0,0-1 0,-1 0 0,1 0 0,-1 0 0,0-1 0,0 0 0,0 0 0,0-1 0,-10 3 0,-31 6-455,-2-3 0,-65 4 0,83-11-6371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02:01.42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213 0 24575,'-1'13'0,"-1"-1"0,-1 0 0,0 1 0,0-1 0,-2-1 0,1 1 0,-1-1 0,-1 1 0,0-2 0,-1 1 0,0-1 0,-12 14 0,8-9 0,1 0 0,0 1 0,0 0 0,-10 28 0,9-16 0,-1 0 0,-23 40 0,32-62 0,-1 0 0,1 1 0,1-1 0,-1 1 0,1 0 0,1-1 0,-1 1 0,1 0 0,0 0 0,1 0 0,-1 0 0,1 0 0,1 0 0,-1 0 0,1 0 0,1 0 0,-1 0 0,1 0 0,5 11 0,3 4 0,2-1 0,1 0 0,0 0 0,23 24 0,8 14 0,65 119-1365,-96-159-5461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21:19.59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84 1 24575,'-2'34'0,"-2"-1"0,-1 1 0,-11 39 0,8-38 0,0 0 0,-3 63 0,11-84 0,0 16 0,-2 1 0,0-1 0,-8 32 0,3-16 0,1 0 0,3 0 0,6 93 0,0-34 0,-1-78 16,2 0 0,0-1-1,2 1 1,1-1 0,1-1-1,15 32 1,19 67-1491,-37-102-5351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21:20.93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24575,'5'1'0,"0"-1"0,0 1 0,0 0 0,0 1 0,-1-1 0,1 1 0,0 0 0,-1 0 0,1 0 0,-1 1 0,0-1 0,8 7 0,49 49 0,-20-18 0,-22-21 0,-1 0 0,0 2 0,-1 0 0,14 24 0,38 46 0,-68-89 0,1-1 0,-1 1 0,0-1 0,1 0 0,-1 1 0,0-1 0,1 0 0,0 0 0,-1 0 0,1 0 0,0 0 0,-1 0 0,1 0 0,0-1 0,0 1 0,0-1 0,0 1 0,0-1 0,0 0 0,-1 1 0,1-1 0,0 0 0,0 0 0,0-1 0,0 1 0,0 0 0,0-1 0,0 1 0,0-1 0,-1 1 0,1-1 0,0 0 0,0 0 0,-1 0 0,1 0 0,0 0 0,-1 0 0,3-3 0,5-5 0,0-1 0,0 0 0,-1-1 0,13-21 0,1-1 0,-9 18-151,0 1-1,0 0 0,1 1 0,1 1 1,1 0-1,-1 1 0,2 1 1,24-12-1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26:16.60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837 1 24575,'-11'0'0,"-17"0"0,0 1 0,-28 4 0,46-3 0,-1 0 0,2 1 0,-1 0 0,0 1 0,1 0 0,-1 1 0,1-1 0,1 2 0,-10 6 0,-48 31 0,49-33 0,0 0 0,1 2 0,0-1 0,1 2 0,-24 25 0,-10 28 0,-50 87 0,10-13 0,77-122 0,-81 126 0,82-124 0,1 1 0,1 0 0,0 0 0,2 1 0,-7 32 0,7-19 0,2-14 0,2 1 0,0-1 0,1 1 0,1 30 0,1-45 0,1 0 0,1 0 0,-1 0 0,1 0 0,0 0 0,1-1 0,0 1 0,0-1 0,0 1 0,1-1 0,-1 0 0,2 0 0,-1-1 0,1 1 0,-1-1 0,1 0 0,10 7 0,11 6 0,0-1 0,47 23 0,8 3 0,-72-38 0,1 0 0,0 0 0,0-1 0,1 0 0,-1-1 0,1 0 0,0-1 0,-1 0 0,1 0 0,0-1 0,0-1 0,0 0 0,0 0 0,0-1 0,0-1 0,14-3 0,-22 3 0,0 0 0,0-1 0,-1 1 0,1-1 0,0 0 0,-1 1 0,0-1 0,0 0 0,1 0 0,-2-1 0,1 1 0,0 0 0,-1-1 0,1 1 0,-1-1 0,0 0 0,0 1 0,-1-1 0,1 0 0,-1 1 0,0-1 0,0-7 0,0-12 0,0 1 0,-6-30 0,6 51 0,0-3 0,-1 0 0,1 0 0,-1 1 0,0-1 0,-1 0 0,1 1 0,0-1 0,-1 1 0,0 0 0,0-1 0,0 1 0,0 0 0,0 0 0,-1 0 0,1 1 0,-1-1 0,0 1 0,-5-5 0,3 4 0,0 1 0,-1 0 0,1 0 0,0 0 0,-1 0 0,0 1 0,1 0 0,-1 0 0,0 0 0,0 1 0,-6 0 0,-7 2 0,-1 0 0,1 1 0,-1 1 0,1 1 0,1 1 0,-21 9 0,17-7 0,0 2 0,1 0 0,0 1 0,-27 20 0,41-25 0,1-1 0,0 1 0,0 0 0,1 1 0,0 0 0,0-1 0,0 2 0,1-1 0,0 0 0,1 1 0,-1 0 0,2 0 0,-1 0 0,1 0 0,0 0 0,-1 9 0,2-6 0,-1 0 0,2 0 0,-1 0 0,2 1 0,-1-1 0,2 0 0,-1 0 0,1 0 0,1 0 0,4 11 0,-1-8 0,2 0 0,-1 0 0,2-1 0,-1 0 0,2 0 0,17 18 0,12 6 0,1-2 0,1-1 0,2-3 0,71 40 0,-49-30 0,-46-31 0,0-2 0,0 1 0,1-2 0,0-1 0,0 0 0,0-2 0,1 0 0,-1-1 0,1-1 0,0-1 0,35-3 0,-51 1-124,0 1 0,0-1 0,0 0 0,0 0 0,-1-1 0,1 0-1,-1 1 1,1-1 0,-1-1 0,8-4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26:17.4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85 1 24575,'1'8'0,"-1"0"0,1-1 0,0 1 0,1 0 0,0 0 0,0-1 0,1 0 0,0 1 0,0-1 0,0 0 0,9 12 0,2 0 0,1-1 0,27 26 0,-22-24 0,-17-18 0,-1 0 0,1 1 0,-1-1 0,0 1 0,1-1 0,-1 1 0,-1 0 0,1 0 0,0 0 0,-1 0 0,1 0 0,-1 1 0,0-1 0,0 0 0,0 0 0,-1 1 0,1-1 0,-1 1 0,0-1 0,0 1 0,0-1 0,0 0 0,0 1 0,-1-1 0,0 1 0,0-1 0,0 0 0,0 0 0,0 1 0,0-1 0,-3 4 0,-2 1 0,0-1 0,0 0 0,-1 0 0,0 0 0,0-1 0,0 0 0,-1-1 0,0 1 0,0-2 0,-11 6 0,-4 2-273,-1 0 0,2 2 0,-1 0 0,-23 22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36:12.36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837 1 24575,'-11'0'0,"-17"0"0,0 1 0,-28 4 0,46-3 0,-1 0 0,2 1 0,-1 0 0,0 1 0,1 0 0,-1 1 0,1-1 0,1 2 0,-10 6 0,-48 31 0,49-33 0,0 0 0,1 2 0,0-1 0,1 2 0,-24 25 0,-10 28 0,-50 87 0,10-13 0,77-122 0,-81 126 0,82-124 0,1 1 0,1 0 0,0 0 0,2 1 0,-7 32 0,7-19 0,2-14 0,2 1 0,0-1 0,1 1 0,1 30 0,1-45 0,1 0 0,1 0 0,-1 0 0,1 0 0,0 0 0,1-1 0,0 1 0,0-1 0,0 1 0,1-1 0,-1 0 0,2 0 0,-1-1 0,1 1 0,-1-1 0,1 0 0,10 7 0,11 6 0,0-1 0,47 23 0,8 3 0,-72-38 0,1 0 0,0 0 0,0-1 0,1 0 0,-1-1 0,1 0 0,0-1 0,-1 0 0,1 0 0,0-1 0,0-1 0,0 0 0,0 0 0,0-1 0,0-1 0,14-3 0,-22 3 0,0 0 0,0-1 0,-1 1 0,1-1 0,0 0 0,-1 1 0,0-1 0,0 0 0,1 0 0,-2-1 0,1 1 0,0 0 0,-1-1 0,1 1 0,-1-1 0,0 0 0,0 1 0,-1-1 0,1 0 0,-1 1 0,0-1 0,0-7 0,0-12 0,0 1 0,-6-30 0,6 51 0,0-3 0,-1 0 0,1 0 0,-1 1 0,0-1 0,-1 0 0,1 1 0,0-1 0,-1 1 0,0 0 0,0-1 0,0 1 0,0 0 0,0 0 0,-1 0 0,1 1 0,-1-1 0,0 1 0,-5-5 0,3 4 0,0 1 0,-1 0 0,1 0 0,0 0 0,-1 0 0,0 1 0,1 0 0,-1 0 0,0 0 0,0 1 0,-6 0 0,-7 2 0,-1 0 0,1 1 0,-1 1 0,1 1 0,1 1 0,-21 9 0,17-7 0,0 2 0,1 0 0,0 1 0,-27 20 0,41-25 0,1-1 0,0 1 0,0 0 0,1 1 0,0 0 0,0-1 0,0 2 0,1-1 0,0 0 0,1 1 0,-1 0 0,2 0 0,-1 0 0,1 0 0,0 0 0,-1 9 0,2-6 0,-1 0 0,2 0 0,-1 0 0,2 1 0,-1-1 0,2 0 0,-1 0 0,1 0 0,1 0 0,4 11 0,-1-8 0,2 0 0,-1 0 0,2-1 0,-1 0 0,2 0 0,17 18 0,12 6 0,1-2 0,1-1 0,2-3 0,71 40 0,-49-30 0,-46-31 0,0-2 0,0 1 0,1-2 0,0-1 0,0 0 0,0-2 0,1 0 0,-1-1 0,1-1 0,0-1 0,35-3 0,-51 1-124,0 1 0,0-1 0,0 0 0,0 0 0,-1-1 0,1 0-1,-1 1 1,1-1 0,-1-1 0,8-4 0</inkml:trace>
</inkml:ink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2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81075" y="1241425"/>
            <a:ext cx="48355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1" Type="http://schemas.openxmlformats.org/officeDocument/2006/relationships/notesMaster" Target="../notesMasters/notesMaster1.xml"></Relationship><Relationship Id="rId2" Type="http://schemas.openxmlformats.org/officeDocument/2006/relationships/slide" Target="../slides/slide1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사용자 지정 레이아웃">
  <p:cSld name="사용자 지정 레이아웃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764832" y="2445081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대판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6233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간지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3CF6536-70D6-77E4-BC8C-A2A7E754BCC6}"/>
              </a:ext>
            </a:extLst>
          </p:cNvPr>
          <p:cNvSpPr/>
          <p:nvPr userDrawn="1"/>
        </p:nvSpPr>
        <p:spPr>
          <a:xfrm>
            <a:off x="53788" y="393068"/>
            <a:ext cx="8113749" cy="45554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939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userDrawn="1">
  <p:cSld name="정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6" name="그림 5" descr="의류, 사람, 벽, 인간의 얼굴이(가) 표시된 사진&#10;&#10;자동 생성된 설명">
            <a:extLst>
              <a:ext uri="{FF2B5EF4-FFF2-40B4-BE49-F238E27FC236}">
                <a16:creationId xmlns:a16="http://schemas.microsoft.com/office/drawing/2014/main" id="{9B7F1BF3-35D8-F55D-F0FC-F4404C157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5" y="407805"/>
            <a:ext cx="8112034" cy="45630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우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사람, 벽, 인간의 얼굴, 정장 차림이(가) 표시된 사진&#10;&#10;자동 생성된 설명">
            <a:extLst>
              <a:ext uri="{FF2B5EF4-FFF2-40B4-BE49-F238E27FC236}">
                <a16:creationId xmlns:a16="http://schemas.microsoft.com/office/drawing/2014/main" id="{2D5EE15A-B56A-1CEF-332A-8E335B1DC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" y="407806"/>
            <a:ext cx="8112035" cy="4563020"/>
          </a:xfrm>
          <a:prstGeom prst="rect">
            <a:avLst/>
          </a:prstGeom>
        </p:spPr>
      </p:pic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B7ACDA8-F56C-4DE6-1EB9-149A28DEB5E3}"/>
              </a:ext>
            </a:extLst>
          </p:cNvPr>
          <p:cNvSpPr/>
          <p:nvPr userDrawn="1"/>
        </p:nvSpPr>
        <p:spPr>
          <a:xfrm>
            <a:off x="65109" y="384838"/>
            <a:ext cx="4488608" cy="4624784"/>
          </a:xfrm>
          <a:prstGeom prst="rect">
            <a:avLst/>
          </a:prstGeom>
          <a:gradFill>
            <a:gsLst>
              <a:gs pos="40000">
                <a:srgbClr val="F3F7FC">
                  <a:alpha val="64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우클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인간의 얼굴, 사람, 벽, 정장 차림이(가) 표시된 사진&#10;&#10;자동 생성된 설명">
            <a:extLst>
              <a:ext uri="{FF2B5EF4-FFF2-40B4-BE49-F238E27FC236}">
                <a16:creationId xmlns:a16="http://schemas.microsoft.com/office/drawing/2014/main" id="{3A787D5C-7882-BA41-6174-C9BA9C4568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" y="394743"/>
            <a:ext cx="8112035" cy="4563020"/>
          </a:xfrm>
          <a:prstGeom prst="rect">
            <a:avLst/>
          </a:prstGeom>
        </p:spPr>
      </p:pic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B7ACDA8-F56C-4DE6-1EB9-149A28DEB5E3}"/>
              </a:ext>
            </a:extLst>
          </p:cNvPr>
          <p:cNvSpPr/>
          <p:nvPr userDrawn="1"/>
        </p:nvSpPr>
        <p:spPr>
          <a:xfrm>
            <a:off x="65109" y="384838"/>
            <a:ext cx="4488608" cy="4624784"/>
          </a:xfrm>
          <a:prstGeom prst="rect">
            <a:avLst/>
          </a:prstGeom>
          <a:gradFill>
            <a:gsLst>
              <a:gs pos="40000">
                <a:srgbClr val="F3F7FC">
                  <a:alpha val="64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03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좌클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" name="그림 4" descr="인간의 얼굴, 사람, 넥타이, 정장 차림이(가) 표시된 사진&#10;&#10;자동 생성된 설명">
            <a:extLst>
              <a:ext uri="{FF2B5EF4-FFF2-40B4-BE49-F238E27FC236}">
                <a16:creationId xmlns:a16="http://schemas.microsoft.com/office/drawing/2014/main" id="{F3DBFF2E-EBBA-BCCB-314A-D8862596F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" y="407807"/>
            <a:ext cx="8112035" cy="45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7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좌부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의류, 벽, 사람, 실내이(가) 표시된 사진&#10;&#10;자동 생성된 설명">
            <a:extLst>
              <a:ext uri="{FF2B5EF4-FFF2-40B4-BE49-F238E27FC236}">
                <a16:creationId xmlns:a16="http://schemas.microsoft.com/office/drawing/2014/main" id="{162776DB-27BF-C487-D75B-6F8AAE330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" y="407806"/>
            <a:ext cx="8112035" cy="4563020"/>
          </a:xfrm>
          <a:prstGeom prst="rect">
            <a:avLst/>
          </a:prstGeom>
        </p:spPr>
      </p:pic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FAAF1BB-CD6F-C7C4-1AA0-DAC1A4FF38C3}"/>
              </a:ext>
            </a:extLst>
          </p:cNvPr>
          <p:cNvSpPr/>
          <p:nvPr userDrawn="1"/>
        </p:nvSpPr>
        <p:spPr>
          <a:xfrm rot="10800000">
            <a:off x="3229947" y="384838"/>
            <a:ext cx="4953000" cy="4624784"/>
          </a:xfrm>
          <a:prstGeom prst="rect">
            <a:avLst/>
          </a:prstGeom>
          <a:gradFill>
            <a:gsLst>
              <a:gs pos="40000">
                <a:srgbClr val="F3F7FC">
                  <a:alpha val="64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5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우측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의류, 사람, 벽, 정장 차림이(가) 표시된 사진&#10;&#10;자동 생성된 설명">
            <a:extLst>
              <a:ext uri="{FF2B5EF4-FFF2-40B4-BE49-F238E27FC236}">
                <a16:creationId xmlns:a16="http://schemas.microsoft.com/office/drawing/2014/main" id="{D1F45825-E874-E07D-19B3-9C85AB88D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" y="407806"/>
            <a:ext cx="8112035" cy="4563020"/>
          </a:xfrm>
          <a:prstGeom prst="rect">
            <a:avLst/>
          </a:prstGeom>
        </p:spPr>
      </p:pic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FCFE75B-73F9-C577-C033-9F028E50FEBD}"/>
              </a:ext>
            </a:extLst>
          </p:cNvPr>
          <p:cNvSpPr/>
          <p:nvPr userDrawn="1"/>
        </p:nvSpPr>
        <p:spPr>
          <a:xfrm>
            <a:off x="65109" y="384838"/>
            <a:ext cx="4488608" cy="4624784"/>
          </a:xfrm>
          <a:prstGeom prst="rect">
            <a:avLst/>
          </a:prstGeom>
          <a:gradFill>
            <a:gsLst>
              <a:gs pos="40000">
                <a:srgbClr val="F3F7FC">
                  <a:alpha val="64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8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우로우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벽, 의류, 사람, 실내이(가) 표시된 사진&#10;&#10;자동 생성된 설명">
            <a:extLst>
              <a:ext uri="{FF2B5EF4-FFF2-40B4-BE49-F238E27FC236}">
                <a16:creationId xmlns:a16="http://schemas.microsoft.com/office/drawing/2014/main" id="{B5BC00AD-599C-8146-8617-84AD71E4E5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" y="394744"/>
            <a:ext cx="8112035" cy="4563020"/>
          </a:xfrm>
          <a:prstGeom prst="rect">
            <a:avLst/>
          </a:prstGeom>
        </p:spPr>
      </p:pic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3C17C68-B469-DC5D-B6FA-66B1530BB159}"/>
              </a:ext>
            </a:extLst>
          </p:cNvPr>
          <p:cNvSpPr/>
          <p:nvPr userDrawn="1"/>
        </p:nvSpPr>
        <p:spPr>
          <a:xfrm rot="10800000" flipH="1">
            <a:off x="57150" y="384838"/>
            <a:ext cx="4895850" cy="4624784"/>
          </a:xfrm>
          <a:prstGeom prst="rect">
            <a:avLst/>
          </a:prstGeom>
          <a:gradFill>
            <a:gsLst>
              <a:gs pos="40000">
                <a:srgbClr val="F3F7FC">
                  <a:alpha val="64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8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/>
          <p:nvPr/>
        </p:nvSpPr>
        <p:spPr>
          <a:xfrm>
            <a:off x="8234115" y="656389"/>
            <a:ext cx="1614939" cy="4296610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51725" rIns="103475" bIns="517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1"/>
          <p:cNvSpPr/>
          <p:nvPr/>
        </p:nvSpPr>
        <p:spPr>
          <a:xfrm>
            <a:off x="364067" y="5012213"/>
            <a:ext cx="9485450" cy="1752653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51725" rIns="103475" bIns="517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1"/>
          <p:cNvSpPr/>
          <p:nvPr/>
        </p:nvSpPr>
        <p:spPr>
          <a:xfrm>
            <a:off x="53574" y="389412"/>
            <a:ext cx="8126931" cy="456358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51725" rIns="103475" bIns="51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1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" name="Google Shape;14;p31"/>
          <p:cNvSpPr/>
          <p:nvPr/>
        </p:nvSpPr>
        <p:spPr>
          <a:xfrm>
            <a:off x="3970638" y="4624258"/>
            <a:ext cx="2438582" cy="2607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1"/>
          <p:cNvSpPr/>
          <p:nvPr/>
        </p:nvSpPr>
        <p:spPr>
          <a:xfrm>
            <a:off x="5593492" y="4670855"/>
            <a:ext cx="757881" cy="2141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1"/>
          <p:cNvSpPr/>
          <p:nvPr/>
        </p:nvSpPr>
        <p:spPr>
          <a:xfrm>
            <a:off x="1985319" y="4624258"/>
            <a:ext cx="1589903" cy="26077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1"/>
          <p:cNvSpPr/>
          <p:nvPr/>
        </p:nvSpPr>
        <p:spPr>
          <a:xfrm>
            <a:off x="3286897" y="1631092"/>
            <a:ext cx="428368" cy="140867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1"/>
          <p:cNvSpPr txBox="1"/>
          <p:nvPr/>
        </p:nvSpPr>
        <p:spPr>
          <a:xfrm>
            <a:off x="53574" y="5012212"/>
            <a:ext cx="310493" cy="1752654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1"/>
          <p:cNvSpPr/>
          <p:nvPr/>
        </p:nvSpPr>
        <p:spPr>
          <a:xfrm>
            <a:off x="53574" y="5012212"/>
            <a:ext cx="310493" cy="1752654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3475" tIns="51725" rIns="103475" bIns="517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내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레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이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션</a:t>
            </a:r>
            <a:endParaRPr/>
          </a:p>
        </p:txBody>
      </p:sp>
      <p:sp>
        <p:nvSpPr>
          <p:cNvPr id="20" name="Google Shape;20;p31"/>
          <p:cNvSpPr txBox="1"/>
          <p:nvPr/>
        </p:nvSpPr>
        <p:spPr>
          <a:xfrm>
            <a:off x="8234115" y="391060"/>
            <a:ext cx="1615401" cy="265328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화면 설명</a:t>
            </a:r>
            <a:endParaRPr/>
          </a:p>
        </p:txBody>
      </p:sp>
      <p:sp>
        <p:nvSpPr>
          <p:cNvPr id="21" name="Google Shape;21;p31"/>
          <p:cNvSpPr/>
          <p:nvPr/>
        </p:nvSpPr>
        <p:spPr>
          <a:xfrm>
            <a:off x="53575" y="73294"/>
            <a:ext cx="704305" cy="256905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과정명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1"/>
          <p:cNvSpPr/>
          <p:nvPr/>
        </p:nvSpPr>
        <p:spPr>
          <a:xfrm>
            <a:off x="757881" y="73294"/>
            <a:ext cx="947352" cy="25690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000" b="0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괴롭힘</a:t>
            </a:r>
            <a:endParaRPr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Google Shape;23;p31"/>
          <p:cNvSpPr/>
          <p:nvPr/>
        </p:nvSpPr>
        <p:spPr>
          <a:xfrm>
            <a:off x="4781460" y="68593"/>
            <a:ext cx="666839" cy="256905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단계</a:t>
            </a:r>
            <a:endParaRPr/>
          </a:p>
        </p:txBody>
      </p:sp>
      <p:sp>
        <p:nvSpPr>
          <p:cNvPr id="24" name="Google Shape;24;p31"/>
          <p:cNvSpPr/>
          <p:nvPr/>
        </p:nvSpPr>
        <p:spPr>
          <a:xfrm>
            <a:off x="1762896" y="68593"/>
            <a:ext cx="704305" cy="256905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차시명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1"/>
          <p:cNvSpPr/>
          <p:nvPr/>
        </p:nvSpPr>
        <p:spPr>
          <a:xfrm>
            <a:off x="2467201" y="68593"/>
            <a:ext cx="2276792" cy="25690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0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01. </a:t>
            </a:r>
            <a:r>
              <a:rPr lang="ko-KR" altLang="en-US" sz="1000" b="0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직장 내 괴롭힘의 개념과 문제점</a:t>
            </a:r>
            <a:endParaRPr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Google Shape;26;p31"/>
          <p:cNvSpPr/>
          <p:nvPr/>
        </p:nvSpPr>
        <p:spPr>
          <a:xfrm>
            <a:off x="8234116" y="68593"/>
            <a:ext cx="424110" cy="256905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No.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1"/>
          <p:cNvSpPr/>
          <p:nvPr/>
        </p:nvSpPr>
        <p:spPr>
          <a:xfrm>
            <a:off x="8658227" y="68593"/>
            <a:ext cx="1190828" cy="25690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1"/>
          <p:cNvSpPr/>
          <p:nvPr/>
        </p:nvSpPr>
        <p:spPr>
          <a:xfrm>
            <a:off x="5448300" y="68593"/>
            <a:ext cx="2733676" cy="25690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0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01　　　 | 　　　02　　　 |　　　 03　　　</a:t>
            </a:r>
            <a:endParaRPr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Google Shape;29;p31"/>
          <p:cNvSpPr txBox="1"/>
          <p:nvPr/>
        </p:nvSpPr>
        <p:spPr>
          <a:xfrm>
            <a:off x="8658226" y="71630"/>
            <a:ext cx="1099533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ko-KR" altLang="en-US" sz="1000" b="0" i="0" u="none" strike="noStrike" cap="none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괴롭힘</a:t>
            </a:r>
            <a:r>
              <a:rPr lang="ko-KR" sz="1000" b="0" i="0" u="none" strike="noStrike" cap="none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0</a:t>
            </a:r>
            <a:r>
              <a:rPr lang="en-US" altLang="ko-KR" sz="1000" b="0" i="0" u="none" strike="noStrike" cap="none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1</a:t>
            </a:r>
            <a:r>
              <a:rPr lang="ko-KR" sz="1000" b="0" i="0" u="none" strike="noStrike" cap="none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_</a:t>
            </a:r>
            <a:endParaRPr sz="1000" b="0" i="0" u="none" strike="noStrike" cap="none" dirty="0">
              <a:solidFill>
                <a:srgbClr val="000000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3" r:id="rId3"/>
    <p:sldLayoutId id="2147483665" r:id="rId4"/>
    <p:sldLayoutId id="2147483666" r:id="rId5"/>
    <p:sldLayoutId id="2147483667" r:id="rId6"/>
    <p:sldLayoutId id="2147483654" r:id="rId7"/>
    <p:sldLayoutId id="2147483658" r:id="rId8"/>
    <p:sldLayoutId id="2147483661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120">
          <p15:clr>
            <a:srgbClr val="F26B43"/>
          </p15:clr>
        </p15:guide>
      </p15:sldGuideLst>
    </p:ext>
  </p:extLst>
</p:sldMaster>
</file>

<file path=ppt/slides/_rels/slide1.xml.rels><?xml version="1.0" encoding="UTF-8"?>
<Relationships xmlns="http://schemas.openxmlformats.org/package/2006/relationships"><Relationship Id="rId2" Type="http://schemas.openxmlformats.org/officeDocument/2006/relationships/notesSlide" Target="../notesSlides/notesSlide1.xml"></Relationship><Relationship Id="rId1" Type="http://schemas.openxmlformats.org/officeDocument/2006/relationships/slideLayout" Target="../slideLayouts/slideLayout1.xml"></Relationship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?>
<Relationships xmlns="http://schemas.openxmlformats.org/package/2006/relationships"><Relationship Id="rId3" Type="http://schemas.openxmlformats.org/officeDocument/2006/relationships/image" Target="../media/image11.png"></Relationship><Relationship Id="rId2" Type="http://schemas.openxmlformats.org/officeDocument/2006/relationships/customXml" Target="../ink/ink3.xml"></Relationship><Relationship Id="rId1" Type="http://schemas.openxmlformats.org/officeDocument/2006/relationships/slideLayout" Target="../slideLayouts/slideLayout7.xml"></Relationship><Relationship Id="rId5" Type="http://schemas.openxmlformats.org/officeDocument/2006/relationships/image" Target="../media/image12.png"></Relationship><Relationship Id="rId4" Type="http://schemas.openxmlformats.org/officeDocument/2006/relationships/customXml" Target="../ink/ink4.xml"></Relationship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?>
<Relationships xmlns="http://schemas.openxmlformats.org/package/2006/relationships"><Relationship Id="rId3" Type="http://schemas.openxmlformats.org/officeDocument/2006/relationships/image" Target="../media/image15.png"></Relationship><Relationship Id="rId2" Type="http://schemas.openxmlformats.org/officeDocument/2006/relationships/customXml" Target="../ink/ink5.xml"></Relationship><Relationship Id="rId1" Type="http://schemas.openxmlformats.org/officeDocument/2006/relationships/slideLayout" Target="../slideLayouts/slideLayout8.xml"></Relationship><Relationship Id="rId5" Type="http://schemas.openxmlformats.org/officeDocument/2006/relationships/image" Target="../media/image16.png"></Relationship><Relationship Id="rId4" Type="http://schemas.openxmlformats.org/officeDocument/2006/relationships/customXml" Target="../ink/ink6.xml"></Relationship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?>
<Relationships xmlns="http://schemas.openxmlformats.org/package/2006/relationships"><Relationship Id="rId3" Type="http://schemas.openxmlformats.org/officeDocument/2006/relationships/image" Target="../media/image17.png"></Relationship><Relationship Id="rId2" Type="http://schemas.openxmlformats.org/officeDocument/2006/relationships/customXml" Target="../ink/ink7.xml"></Relationship><Relationship Id="rId1" Type="http://schemas.openxmlformats.org/officeDocument/2006/relationships/slideLayout" Target="../slideLayouts/slideLayout7.xml"></Relationship><Relationship Id="rId5" Type="http://schemas.openxmlformats.org/officeDocument/2006/relationships/image" Target="../media/image18.png"></Relationship><Relationship Id="rId4" Type="http://schemas.openxmlformats.org/officeDocument/2006/relationships/customXml" Target="../ink/ink8.xml"></Relationship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?>
<Relationships xmlns="http://schemas.openxmlformats.org/package/2006/relationships"><Relationship Id="rId3" Type="http://schemas.openxmlformats.org/officeDocument/2006/relationships/image" Target="../media/image17.png"></Relationship><Relationship Id="rId2" Type="http://schemas.openxmlformats.org/officeDocument/2006/relationships/customXml" Target="../ink/ink9.xml"></Relationship><Relationship Id="rId1" Type="http://schemas.openxmlformats.org/officeDocument/2006/relationships/slideLayout" Target="../slideLayouts/slideLayout9.xml"></Relationship><Relationship Id="rId5" Type="http://schemas.openxmlformats.org/officeDocument/2006/relationships/image" Target="../media/image18.png"></Relationship><Relationship Id="rId4" Type="http://schemas.openxmlformats.org/officeDocument/2006/relationships/customXml" Target="../ink/ink10.xml"></Relationship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?>
<Relationships xmlns="http://schemas.openxmlformats.org/package/2006/relationships"><Relationship Id="rId3" Type="http://schemas.openxmlformats.org/officeDocument/2006/relationships/image" Target="../media/image9.png"></Relationship><Relationship Id="rId2" Type="http://schemas.openxmlformats.org/officeDocument/2006/relationships/customXml" Target="../ink/ink1.xml"></Relationship><Relationship Id="rId1" Type="http://schemas.openxmlformats.org/officeDocument/2006/relationships/slideLayout" Target="../slideLayouts/slideLayout5.xml"></Relationship><Relationship Id="rId5" Type="http://schemas.openxmlformats.org/officeDocument/2006/relationships/image" Target="../media/image10.png"></Relationship><Relationship Id="rId4" Type="http://schemas.openxmlformats.org/officeDocument/2006/relationships/customXml" Target="../ink/ink2.xml"></Relationship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?>
<Relationships xmlns="http://schemas.openxmlformats.org/package/2006/relationships"><Relationship Id="rId3" Type="http://schemas.openxmlformats.org/officeDocument/2006/relationships/image" Target="../media/image21.png"></Relationship><Relationship Id="rId2" Type="http://schemas.openxmlformats.org/officeDocument/2006/relationships/customXml" Target="../ink/ink11.xml"></Relationship><Relationship Id="rId1" Type="http://schemas.openxmlformats.org/officeDocument/2006/relationships/slideLayout" Target="../slideLayouts/slideLayout8.xml"></Relationship><Relationship Id="rId5" Type="http://schemas.openxmlformats.org/officeDocument/2006/relationships/image" Target="../media/image22.png"></Relationship><Relationship Id="rId4" Type="http://schemas.openxmlformats.org/officeDocument/2006/relationships/customXml" Target="../ink/ink12.xml"></Relationship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?>
<Relationships xmlns="http://schemas.openxmlformats.org/package/2006/relationships"><Relationship Id="rId3" Type="http://schemas.openxmlformats.org/officeDocument/2006/relationships/image" Target="../media/image23.png"></Relationship><Relationship Id="rId2" Type="http://schemas.openxmlformats.org/officeDocument/2006/relationships/customXml" Target="../ink/ink13.xml"></Relationship><Relationship Id="rId1" Type="http://schemas.openxmlformats.org/officeDocument/2006/relationships/slideLayout" Target="../slideLayouts/slideLayout5.xml"></Relationship><Relationship Id="rId5" Type="http://schemas.openxmlformats.org/officeDocument/2006/relationships/image" Target="../media/image24.png"></Relationship><Relationship Id="rId4" Type="http://schemas.openxmlformats.org/officeDocument/2006/relationships/customXml" Target="../ink/ink14.xml"></Relationship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?>
<Relationships xmlns="http://schemas.openxmlformats.org/package/2006/relationships"><Relationship Id="rId3" Type="http://schemas.openxmlformats.org/officeDocument/2006/relationships/image" Target="../media/image260.png"></Relationship><Relationship Id="rId2" Type="http://schemas.openxmlformats.org/officeDocument/2006/relationships/customXml" Target="../ink/ink15.xml"></Relationship><Relationship Id="rId1" Type="http://schemas.openxmlformats.org/officeDocument/2006/relationships/slideLayout" Target="../slideLayouts/slideLayout7.xml"></Relationship><Relationship Id="rId5" Type="http://schemas.openxmlformats.org/officeDocument/2006/relationships/image" Target="../media/image27.png"></Relationship><Relationship Id="rId4" Type="http://schemas.openxmlformats.org/officeDocument/2006/relationships/customXml" Target="../ink/ink16.xml"></Relationship></Relationships>
</file>

<file path=ppt/slides/_rels/slide72.xml.rels><?xml version="1.0" encoding="UTF-8"?>
<Relationships xmlns="http://schemas.openxmlformats.org/package/2006/relationships"><Relationship Id="rId3" Type="http://schemas.openxmlformats.org/officeDocument/2006/relationships/image" Target="../media/image260.png"></Relationship><Relationship Id="rId2" Type="http://schemas.openxmlformats.org/officeDocument/2006/relationships/customXml" Target="../ink/ink17.xml"></Relationship><Relationship Id="rId1" Type="http://schemas.openxmlformats.org/officeDocument/2006/relationships/slideLayout" Target="../slideLayouts/slideLayout4.xml"></Relationship><Relationship Id="rId5" Type="http://schemas.openxmlformats.org/officeDocument/2006/relationships/image" Target="../media/image27.png"></Relationship><Relationship Id="rId4" Type="http://schemas.openxmlformats.org/officeDocument/2006/relationships/customXml" Target="../ink/ink18.xml"></Relationship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?>
<Relationships xmlns="http://schemas.openxmlformats.org/package/2006/relationships"><Relationship Id="rId3" Type="http://schemas.openxmlformats.org/officeDocument/2006/relationships/image" Target="../media/image28.png"></Relationship><Relationship Id="rId2" Type="http://schemas.openxmlformats.org/officeDocument/2006/relationships/customXml" Target="../ink/ink19.xml"></Relationship><Relationship Id="rId1" Type="http://schemas.openxmlformats.org/officeDocument/2006/relationships/slideLayout" Target="../slideLayouts/slideLayout9.xml"></Relationship><Relationship Id="rId5" Type="http://schemas.openxmlformats.org/officeDocument/2006/relationships/image" Target="../media/image29.png"></Relationship><Relationship Id="rId4" Type="http://schemas.openxmlformats.org/officeDocument/2006/relationships/customXml" Target="../ink/ink20.xml"></Relationship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?>
<Relationships xmlns="http://schemas.openxmlformats.org/package/2006/relationships"><Relationship Id="rId3" Type="http://schemas.openxmlformats.org/officeDocument/2006/relationships/customXml" Target="../ink/ink21.xml"></Relationship><Relationship Id="rId2" Type="http://schemas.openxmlformats.org/officeDocument/2006/relationships/chart" Target="../charts/chart1.xml"></Relationship><Relationship Id="rId1" Type="http://schemas.openxmlformats.org/officeDocument/2006/relationships/slideLayout" Target="../slideLayouts/slideLayout7.xml"></Relationship><Relationship Id="rId6" Type="http://schemas.openxmlformats.org/officeDocument/2006/relationships/image" Target="../media/image31.png"></Relationship><Relationship Id="rId5" Type="http://schemas.openxmlformats.org/officeDocument/2006/relationships/customXml" Target="../ink/ink22.xml"></Relationship><Relationship Id="rId4" Type="http://schemas.openxmlformats.org/officeDocument/2006/relationships/image" Target="../media/image30.png"></Relationship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 txBox="1"/>
          <p:nvPr/>
        </p:nvSpPr>
        <p:spPr>
          <a:xfrm>
            <a:off x="0" y="1211062"/>
            <a:ext cx="9906000" cy="138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75" tIns="51725" rIns="103475" bIns="51725" anchor="ctr" anchorCtr="0">
            <a:noAutofit/>
          </a:bodyPr>
          <a:lstStyle/>
          <a:p>
            <a:pPr marL="123991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3600"/>
              <a:buFont typeface="Georgia"/>
              <a:buNone/>
            </a:pPr>
            <a:r>
              <a:rPr lang="ko-KR" sz="3600" b="1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[</a:t>
            </a:r>
            <a:r>
              <a:rPr lang="ko-KR" altLang="en-US" sz="3600" b="1" i="0" u="none" strike="noStrike" cap="none" dirty="0" err="1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원더풀데이즈</a:t>
            </a:r>
            <a:r>
              <a:rPr lang="ko-KR" sz="3600" b="1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]</a:t>
            </a:r>
            <a:endParaRPr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123991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A04DA3"/>
              </a:buClr>
              <a:buSzPts val="3600"/>
              <a:buFont typeface="Georgia"/>
              <a:buNone/>
            </a:pPr>
            <a:r>
              <a:rPr lang="ko-KR" altLang="en-US" sz="3600" b="1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괴롭힘</a:t>
            </a:r>
            <a:r>
              <a:rPr lang="ko-KR" sz="3600" b="1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0</a:t>
            </a:r>
            <a:r>
              <a:rPr lang="en-US" altLang="ko-KR" sz="3600" b="1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1</a:t>
            </a:r>
            <a:r>
              <a:rPr lang="ko-KR" sz="3600" b="1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_SB</a:t>
            </a:r>
            <a:endParaRPr sz="3200" b="1" i="0" u="none" strike="noStrike" cap="none" dirty="0">
              <a:solidFill>
                <a:schemeClr val="dk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Arial"/>
            </a:endParaRPr>
          </a:p>
        </p:txBody>
      </p:sp>
      <p:graphicFrame>
        <p:nvGraphicFramePr>
          <p:cNvPr id="103" name="Google Shape;103;p1"/>
          <p:cNvGraphicFramePr/>
          <p:nvPr>
            <p:extLst>
              <p:ext uri="{D42A27DB-BD31-4B8C-83A1-F6EECF244321}">
                <p14:modId xmlns:p14="http://schemas.microsoft.com/office/powerpoint/2010/main" val="3270828142"/>
              </p:ext>
            </p:extLst>
          </p:nvPr>
        </p:nvGraphicFramePr>
        <p:xfrm>
          <a:off x="1116322" y="3636882"/>
          <a:ext cx="7673350" cy="1455650"/>
        </p:xfrm>
        <a:graphic>
          <a:graphicData uri="http://schemas.openxmlformats.org/drawingml/2006/table">
            <a:tbl>
              <a:tblPr>
                <a:noFill/>
                <a:tableStyleId>{B8DB67B3-F928-4A28-AA26-B8DB14C23604}</a:tableStyleId>
              </a:tblPr>
              <a:tblGrid>
                <a:gridCol w="146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2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날짜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 i="0" u="none" strike="noStrike" cap="none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버전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 i="0" u="none" strike="noStrike" cap="none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변경 / 추가 내역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202</a:t>
                      </a:r>
                      <a:r>
                        <a:rPr lang="en-US" altLang="ko-KR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4</a:t>
                      </a:r>
                      <a:r>
                        <a:rPr lang="ko-KR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. 0</a:t>
                      </a:r>
                      <a:r>
                        <a:rPr lang="en-US" altLang="ko-KR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7. 21</a:t>
                      </a: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v1.0</a:t>
                      </a: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0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초안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2024. 07. 24</a:t>
                      </a: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V1.2</a:t>
                      </a: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altLang="en-US" sz="1200" b="0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최종본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4" name="Google Shape;104;p1"/>
          <p:cNvSpPr/>
          <p:nvPr/>
        </p:nvSpPr>
        <p:spPr>
          <a:xfrm>
            <a:off x="1144926" y="3305165"/>
            <a:ext cx="27178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100" b="0" i="0" u="none" strike="noStrike" cap="none" dirty="0">
                <a:solidFill>
                  <a:srgbClr val="7F7F7F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- </a:t>
            </a:r>
            <a:r>
              <a:rPr lang="ko-KR" sz="1100" b="0" i="0" u="none" strike="noStrike" cap="none" dirty="0" err="1">
                <a:solidFill>
                  <a:srgbClr val="7F7F7F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Revision</a:t>
            </a:r>
            <a:r>
              <a:rPr lang="ko-KR" sz="1100" b="0" i="0" u="none" strike="noStrike" cap="none" dirty="0">
                <a:solidFill>
                  <a:srgbClr val="7F7F7F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 </a:t>
            </a:r>
            <a:r>
              <a:rPr lang="ko-KR" sz="1100" b="0" i="0" u="none" strike="noStrike" cap="none" dirty="0" err="1">
                <a:solidFill>
                  <a:srgbClr val="7F7F7F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History</a:t>
            </a:r>
            <a:r>
              <a:rPr lang="ko-KR" sz="1100" b="0" i="0" u="none" strike="noStrike" cap="none" dirty="0">
                <a:solidFill>
                  <a:srgbClr val="7F7F7F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 - </a:t>
            </a:r>
            <a:endParaRPr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4100148" y="2844937"/>
            <a:ext cx="1705702" cy="282102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0" i="0" u="none" strike="noStrike" cap="none" dirty="0">
                <a:solidFill>
                  <a:schemeClr val="l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스토리보드</a:t>
            </a:r>
            <a:endParaRPr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0" y="5706354"/>
            <a:ext cx="9906000" cy="8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75" tIns="51725" rIns="103475" bIns="51725" anchor="ctr" anchorCtr="0">
            <a:noAutofit/>
          </a:bodyPr>
          <a:lstStyle/>
          <a:p>
            <a:pPr marL="123991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1600"/>
              <a:buFont typeface="Georgia"/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㈜ 플래니티</a:t>
            </a:r>
            <a:endParaRPr sz="1600" b="1" i="0" u="none" strike="noStrike" cap="none">
              <a:solidFill>
                <a:schemeClr val="dk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D8440-28AC-8D2E-7D99-2992CA80FDB8}"/>
              </a:ext>
            </a:extLst>
          </p:cNvPr>
          <p:cNvSpPr txBox="1"/>
          <p:nvPr/>
        </p:nvSpPr>
        <p:spPr>
          <a:xfrm>
            <a:off x="6189044" y="5657671"/>
            <a:ext cx="3716956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TO. 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디자이너님</a:t>
            </a:r>
            <a:r>
              <a:rPr lang="en-US" altLang="ko-KR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종편 감독님</a:t>
            </a:r>
            <a:endParaRPr lang="en-US" altLang="ko-KR" sz="1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노란색 </a:t>
            </a:r>
            <a:r>
              <a:rPr lang="ko-KR" altLang="en-US" sz="1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형광펜만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형광펜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모션입니다</a:t>
            </a:r>
            <a:r>
              <a:rPr lang="en-US" altLang="ko-KR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l"/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 </a:t>
            </a:r>
            <a:r>
              <a:rPr lang="ko-KR" altLang="en-US" sz="1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형광펜은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글자가 안 보여서 칠한 것 입니다</a:t>
            </a:r>
            <a:r>
              <a:rPr lang="en-US" altLang="ko-KR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169B1-7296-9696-9D63-2EE2D721592E}"/>
              </a:ext>
            </a:extLst>
          </p:cNvPr>
          <p:cNvSpPr txBox="1"/>
          <p:nvPr/>
        </p:nvSpPr>
        <p:spPr>
          <a:xfrm>
            <a:off x="0" y="5934670"/>
            <a:ext cx="4274096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TO. 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디자이너님</a:t>
            </a:r>
            <a:endParaRPr lang="en-US" altLang="ko-KR" sz="1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보드에 넣은 아이콘 및 이미지는 참고만 하시고 </a:t>
            </a:r>
            <a:r>
              <a:rPr lang="ko-KR" altLang="en-US" sz="1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톤앤매너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맞춰서 새롭게 그려주세요</a:t>
            </a:r>
            <a:r>
              <a:rPr lang="en-US" altLang="ko-KR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endParaRPr lang="ko-KR" altLang="en-US" sz="1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우리나라 직장인의 </a:t>
            </a:r>
            <a:r>
              <a:rPr lang="en-US" altLang="ko-KR" dirty="0"/>
              <a:t>70%</a:t>
            </a:r>
            <a:r>
              <a:rPr lang="ko-KR" altLang="en-US" dirty="0"/>
              <a:t>가량이 직장 내 괴롭힘 경험이 있다고 답변할 정도로</a:t>
            </a:r>
            <a:r>
              <a:rPr lang="en-US" altLang="ko-KR" dirty="0"/>
              <a:t>, </a:t>
            </a:r>
            <a:r>
              <a:rPr lang="ko-KR" altLang="en-US" dirty="0"/>
              <a:t>직장 내 괴롭힘은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우리 사회 저변에 광범위하게 </a:t>
            </a:r>
            <a:r>
              <a:rPr lang="ko-KR" altLang="en-US" dirty="0" err="1"/>
              <a:t>퍼져있는</a:t>
            </a:r>
            <a:r>
              <a:rPr lang="ko-KR" altLang="en-US" dirty="0"/>
              <a:t> 사회적 현상이라고 볼 수도 있습니다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C0B770F-3DEC-3CFF-8C3C-7849924DCDE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#1. </a:t>
            </a:r>
            <a:r>
              <a:rPr lang="ko-KR" altLang="en-US" dirty="0"/>
              <a:t>신문 기사가 순차로 쾅쾅 박히는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3951F-1590-4965-4014-3C87C54C2B3F}"/>
              </a:ext>
            </a:extLst>
          </p:cNvPr>
          <p:cNvSpPr txBox="1"/>
          <p:nvPr/>
        </p:nvSpPr>
        <p:spPr>
          <a:xfrm>
            <a:off x="3047739" y="1207884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8C28CBD-7C27-EC50-EF69-CC41E467C938}"/>
              </a:ext>
            </a:extLst>
          </p:cNvPr>
          <p:cNvGrpSpPr/>
          <p:nvPr/>
        </p:nvGrpSpPr>
        <p:grpSpPr>
          <a:xfrm>
            <a:off x="3618411" y="1107858"/>
            <a:ext cx="4297680" cy="744582"/>
            <a:chOff x="3827457" y="1776549"/>
            <a:chExt cx="3879588" cy="744582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FAC5611-65D3-2D35-8DA0-E15AD09CA36E}"/>
                </a:ext>
              </a:extLst>
            </p:cNvPr>
            <p:cNvSpPr/>
            <p:nvPr/>
          </p:nvSpPr>
          <p:spPr>
            <a:xfrm>
              <a:off x="3853543" y="1776549"/>
              <a:ext cx="3827417" cy="7445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CF49A0-5C0B-12E1-B176-6100821FCFB9}"/>
                </a:ext>
              </a:extLst>
            </p:cNvPr>
            <p:cNvSpPr txBox="1"/>
            <p:nvPr/>
          </p:nvSpPr>
          <p:spPr>
            <a:xfrm>
              <a:off x="3827457" y="1864641"/>
              <a:ext cx="38795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국가인권위원회 조사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</a:p>
            <a:p>
              <a:pPr algn="ctr"/>
              <a:r>
                <a:rPr lang="en-US" altLang="ko-KR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73.3% </a:t>
              </a:r>
              <a:r>
                <a:rPr lang="ko-KR" altLang="en-US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직장 내 괴롭힘 경험 있다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고 답변해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…</a:t>
              </a:r>
              <a:endPara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0F35606-9BAC-DBB6-D9FC-3E63AA932C6B}"/>
              </a:ext>
            </a:extLst>
          </p:cNvPr>
          <p:cNvGrpSpPr/>
          <p:nvPr/>
        </p:nvGrpSpPr>
        <p:grpSpPr>
          <a:xfrm rot="21302286">
            <a:off x="3470209" y="1946474"/>
            <a:ext cx="4643952" cy="744582"/>
            <a:chOff x="3671166" y="1776549"/>
            <a:chExt cx="4192173" cy="744582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85A80BA5-8622-160F-40E5-032CECE39F36}"/>
                </a:ext>
              </a:extLst>
            </p:cNvPr>
            <p:cNvSpPr/>
            <p:nvPr/>
          </p:nvSpPr>
          <p:spPr>
            <a:xfrm>
              <a:off x="3853543" y="1776549"/>
              <a:ext cx="3827417" cy="7445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BDF428-90A2-7548-45FD-BE9D490D31CB}"/>
                </a:ext>
              </a:extLst>
            </p:cNvPr>
            <p:cNvSpPr txBox="1"/>
            <p:nvPr/>
          </p:nvSpPr>
          <p:spPr>
            <a:xfrm>
              <a:off x="3671166" y="1864641"/>
              <a:ext cx="41921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한국노동연구원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</a:p>
            <a:p>
              <a:pPr algn="ctr"/>
              <a:r>
                <a:rPr lang="ko-KR" altLang="en-US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직장인 </a:t>
              </a:r>
              <a:r>
                <a:rPr lang="en-US" altLang="ko-KR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66.3%, </a:t>
              </a:r>
              <a:r>
                <a:rPr lang="ko-KR" altLang="en-US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직장 내 괴롭힘 경험 있다고 밝혀</a:t>
              </a:r>
              <a:endPara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8478D0-6947-EAA3-0CEB-153C47DF9449}"/>
              </a:ext>
            </a:extLst>
          </p:cNvPr>
          <p:cNvSpPr txBox="1"/>
          <p:nvPr/>
        </p:nvSpPr>
        <p:spPr>
          <a:xfrm>
            <a:off x="3816321" y="3787105"/>
            <a:ext cx="3951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우리 사회 저변에</a:t>
            </a:r>
            <a:endParaRPr lang="en-US" altLang="ko-KR" sz="20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광범위하게 </a:t>
            </a:r>
            <a:r>
              <a:rPr lang="ko-KR" altLang="en-US" sz="2000" i="1" dirty="0" err="1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퍼져있는</a:t>
            </a:r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95CFE2-B4DC-9A51-B294-1C2CE49E25CC}"/>
              </a:ext>
            </a:extLst>
          </p:cNvPr>
          <p:cNvSpPr txBox="1"/>
          <p:nvPr/>
        </p:nvSpPr>
        <p:spPr>
          <a:xfrm>
            <a:off x="4475531" y="3682913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949A6BAD-FF0C-434E-7980-4555BF9EA61C}"/>
              </a:ext>
            </a:extLst>
          </p:cNvPr>
          <p:cNvGrpSpPr/>
          <p:nvPr/>
        </p:nvGrpSpPr>
        <p:grpSpPr>
          <a:xfrm rot="169105">
            <a:off x="3647309" y="2804907"/>
            <a:ext cx="4239887" cy="744582"/>
            <a:chOff x="3853543" y="1776549"/>
            <a:chExt cx="3827417" cy="744582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FBF0979F-1933-D811-3D09-65F4E6415EF6}"/>
                </a:ext>
              </a:extLst>
            </p:cNvPr>
            <p:cNvSpPr/>
            <p:nvPr/>
          </p:nvSpPr>
          <p:spPr>
            <a:xfrm>
              <a:off x="3853543" y="1776549"/>
              <a:ext cx="3827417" cy="7445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2E43CB7-9B01-AEC9-76A1-2C9157C62452}"/>
                </a:ext>
              </a:extLst>
            </p:cNvPr>
            <p:cNvSpPr txBox="1"/>
            <p:nvPr/>
          </p:nvSpPr>
          <p:spPr>
            <a:xfrm>
              <a:off x="3984335" y="1864641"/>
              <a:ext cx="35658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2023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직장 내 괴롭힘 신고 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만 건 넘어서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…</a:t>
              </a:r>
            </a:p>
            <a:p>
              <a:pPr algn="ctr"/>
              <a:r>
                <a:rPr lang="en-US" altLang="ko-KR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새 </a:t>
              </a:r>
              <a:r>
                <a:rPr lang="en-US" altLang="ko-KR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배 증가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4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그만큼 사회생활을 하는 일반인이라면 쉽게 마주할 수 있는 것이 바로 직장 내 </a:t>
            </a:r>
            <a:r>
              <a:rPr lang="ko-KR" altLang="en-US" dirty="0" err="1"/>
              <a:t>괴롭힘인데요</a:t>
            </a:r>
            <a:r>
              <a:rPr lang="en-US" altLang="ko-KR" dirty="0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C8934190-9C1F-8852-5696-E629E4A471A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일반 하단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8A5C1-0120-6A7D-8E27-33BC89750F61}"/>
              </a:ext>
            </a:extLst>
          </p:cNvPr>
          <p:cNvSpPr txBox="1"/>
          <p:nvPr/>
        </p:nvSpPr>
        <p:spPr>
          <a:xfrm>
            <a:off x="314819" y="399923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BF019B-4693-0B6F-F51B-9CEEEB3E0502}"/>
              </a:ext>
            </a:extLst>
          </p:cNvPr>
          <p:cNvSpPr txBox="1"/>
          <p:nvPr/>
        </p:nvSpPr>
        <p:spPr>
          <a:xfrm>
            <a:off x="771995" y="3999231"/>
            <a:ext cx="67233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사회생활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을 한다면</a:t>
            </a:r>
            <a:endParaRPr lang="en-US" altLang="ko-KR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누구나 쉽게 마주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할 수 있는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4182" y="6474367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구간임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743795C-DA72-8D7A-FE86-F34D5027C57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C788E17-3E55-CA98-941D-38FD50AD418E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9348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정작 그 개념에 대해서 제대로 이해를 하고 있는 분들은 많지 않은 것 같습니다</a:t>
            </a:r>
            <a:r>
              <a:rPr lang="en-US" altLang="ko-KR" dirty="0"/>
              <a:t>.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85F82666-6B4D-CDB4-E0CB-F5ED30EFC08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8A5C1-0120-6A7D-8E27-33BC89750F61}"/>
              </a:ext>
            </a:extLst>
          </p:cNvPr>
          <p:cNvSpPr txBox="1"/>
          <p:nvPr/>
        </p:nvSpPr>
        <p:spPr>
          <a:xfrm>
            <a:off x="309217" y="409235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BF019B-4693-0B6F-F51B-9CEEEB3E0502}"/>
              </a:ext>
            </a:extLst>
          </p:cNvPr>
          <p:cNvSpPr txBox="1"/>
          <p:nvPr/>
        </p:nvSpPr>
        <p:spPr>
          <a:xfrm>
            <a:off x="771995" y="4203917"/>
            <a:ext cx="6492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개념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제대로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이해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</a:t>
            </a:r>
            <a:r>
              <a:rPr lang="ko-KR" altLang="en-US" sz="2400" i="1" dirty="0" err="1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계신가요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4182" y="6456561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구간임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2E31172-3DE6-4EEC-BEC5-CEB43FFD3678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AEE0A7E-A164-BCD2-A7B2-E89FCA047661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76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우선 ‘</a:t>
            </a:r>
            <a:r>
              <a:rPr lang="ko-KR" altLang="en-US" dirty="0" err="1"/>
              <a:t>괴롭힘’이라는</a:t>
            </a:r>
            <a:r>
              <a:rPr lang="ko-KR" altLang="en-US" dirty="0"/>
              <a:t> 단어가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주관적인 시선에 따라 달라질 수 있다는 게 가장 큰 것 같습니다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20BD1376-AD6F-7B38-D008-A242AB441BE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3951F-1590-4965-4014-3C87C54C2B3F}"/>
              </a:ext>
            </a:extLst>
          </p:cNvPr>
          <p:cNvSpPr txBox="1"/>
          <p:nvPr/>
        </p:nvSpPr>
        <p:spPr>
          <a:xfrm>
            <a:off x="4018488" y="1864641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3835DA-0288-D523-7F5E-0768E7103311}"/>
              </a:ext>
            </a:extLst>
          </p:cNvPr>
          <p:cNvSpPr txBox="1"/>
          <p:nvPr/>
        </p:nvSpPr>
        <p:spPr>
          <a:xfrm>
            <a:off x="4247076" y="2220609"/>
            <a:ext cx="3554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4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sz="44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endParaRPr lang="ko-KR" altLang="en-US" sz="4400" dirty="0">
              <a:highlight>
                <a:srgbClr val="FFFF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DCC121-8CD9-CBAF-8135-2DFFCF7A921F}"/>
              </a:ext>
            </a:extLst>
          </p:cNvPr>
          <p:cNvSpPr txBox="1"/>
          <p:nvPr/>
        </p:nvSpPr>
        <p:spPr>
          <a:xfrm>
            <a:off x="6630787" y="3596444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493B2F-D3E8-71A6-2A9A-CFC82F5608A0}"/>
              </a:ext>
            </a:extLst>
          </p:cNvPr>
          <p:cNvSpPr txBox="1"/>
          <p:nvPr/>
        </p:nvSpPr>
        <p:spPr>
          <a:xfrm>
            <a:off x="4901738" y="3131316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8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주관적 시선</a:t>
            </a:r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</a:t>
            </a:r>
            <a:endParaRPr lang="en-US" altLang="ko-KR" sz="18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달라지는 용어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933479A-6BB5-F4F3-DC84-7901EB3BD090}"/>
              </a:ext>
            </a:extLst>
          </p:cNvPr>
          <p:cNvGrpSpPr/>
          <p:nvPr/>
        </p:nvGrpSpPr>
        <p:grpSpPr>
          <a:xfrm>
            <a:off x="6950983" y="3095897"/>
            <a:ext cx="247680" cy="489960"/>
            <a:chOff x="6950983" y="3095897"/>
            <a:chExt cx="247680" cy="48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8D6583B5-0C86-D59C-7726-4A84332B2FD4}"/>
                    </a:ext>
                  </a:extLst>
                </p14:cNvPr>
                <p14:cNvContentPartPr/>
                <p14:nvPr/>
              </p14:nvContentPartPr>
              <p14:xfrm>
                <a:off x="6977263" y="3095897"/>
                <a:ext cx="221400" cy="30096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8D6583B5-0C86-D59C-7726-4A84332B2FD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59263" y="3078257"/>
                  <a:ext cx="25704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355D64E9-65D4-921C-169D-7CC8ABEDC5DD}"/>
                    </a:ext>
                  </a:extLst>
                </p14:cNvPr>
                <p14:cNvContentPartPr/>
                <p14:nvPr/>
              </p14:nvContentPartPr>
              <p14:xfrm>
                <a:off x="6950983" y="3252497"/>
                <a:ext cx="95040" cy="33336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355D64E9-65D4-921C-169D-7CC8ABEDC5D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32983" y="3234497"/>
                  <a:ext cx="130680" cy="36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" name="TextBox 17"/>
          <p:cNvSpPr txBox="1"/>
          <p:nvPr/>
        </p:nvSpPr>
        <p:spPr>
          <a:xfrm>
            <a:off x="7314182" y="6456561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구간임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D261998-CB22-A512-19C9-767F703091D9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CB61851-6EE7-2828-6516-39049457D7ED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7658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자 그럼 누가 봐도 괴롭힘이라고 볼 수 있는 것들</a:t>
            </a:r>
            <a:r>
              <a:rPr lang="en-US" altLang="ko-KR" dirty="0"/>
              <a:t>. </a:t>
            </a:r>
            <a:r>
              <a:rPr lang="ko-KR" altLang="en-US" dirty="0"/>
              <a:t>뭐가 있을까요</a:t>
            </a:r>
            <a:r>
              <a:rPr lang="en-US" altLang="ko-KR" dirty="0"/>
              <a:t>?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BDC97DF8-72D0-8064-CF17-4A2C6E7EBAB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말자막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1D229-B71F-1E58-AF38-DFA4C061E4F7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01C72EC-9A3A-5647-343C-90B3E4779087}"/>
              </a:ext>
            </a:extLst>
          </p:cNvPr>
          <p:cNvSpPr/>
          <p:nvPr/>
        </p:nvSpPr>
        <p:spPr>
          <a:xfrm>
            <a:off x="235670" y="4326903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 그럼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누가 봐도 괴롭힘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이라고 볼 수 있는 것들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뭐가 있을까요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6957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가령</a:t>
            </a:r>
            <a:r>
              <a:rPr lang="en-US" altLang="ko-KR" dirty="0"/>
              <a:t>, </a:t>
            </a:r>
            <a:r>
              <a:rPr lang="ko-KR" altLang="en-US" dirty="0"/>
              <a:t>사용자가 근로자를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 err="1"/>
              <a:t>폭행한다거나</a:t>
            </a:r>
            <a:r>
              <a:rPr lang="ko-KR" altLang="en-US" dirty="0"/>
              <a:t> 모욕 내지 명예훼손을 한다면</a:t>
            </a:r>
            <a:r>
              <a:rPr lang="en-US" altLang="ko-KR" dirty="0"/>
              <a:t>, </a:t>
            </a:r>
            <a:r>
              <a:rPr lang="ko-KR" altLang="en-US" dirty="0"/>
              <a:t>이건 누가 봐도 괴롭힘이라고 볼 수 있겠죠</a:t>
            </a:r>
            <a:r>
              <a:rPr lang="en-US" altLang="ko-KR" dirty="0"/>
              <a:t>. 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A53BE926-151C-1C51-9793-CD13A4A7569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#1. </a:t>
            </a:r>
            <a:r>
              <a:rPr lang="ko-KR" altLang="en-US" dirty="0"/>
              <a:t>싱크에 맞춰 순차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1D229-B71F-1E58-AF38-DFA4C061E4F7}"/>
              </a:ext>
            </a:extLst>
          </p:cNvPr>
          <p:cNvSpPr txBox="1"/>
          <p:nvPr/>
        </p:nvSpPr>
        <p:spPr>
          <a:xfrm>
            <a:off x="4711350" y="136733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A9CB3-1C3F-BCBA-A762-10AD1AB61C4B}"/>
              </a:ext>
            </a:extLst>
          </p:cNvPr>
          <p:cNvSpPr txBox="1"/>
          <p:nvPr/>
        </p:nvSpPr>
        <p:spPr>
          <a:xfrm>
            <a:off x="4160838" y="1782099"/>
            <a:ext cx="348845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사용자가 근로자를</a:t>
            </a:r>
            <a:endParaRPr lang="en-US" altLang="ko-KR" sz="1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폭행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하거나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모욕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명예훼손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한다면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1F047-23BA-E0D5-DB2D-67B1690A5C99}"/>
              </a:ext>
            </a:extLst>
          </p:cNvPr>
          <p:cNvSpPr txBox="1"/>
          <p:nvPr/>
        </p:nvSpPr>
        <p:spPr>
          <a:xfrm rot="21110640">
            <a:off x="6089364" y="3237853"/>
            <a:ext cx="1717137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00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endParaRPr lang="ko-KR" altLang="en-US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0614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그런데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이런 폭행이나 모욕</a:t>
            </a:r>
            <a:r>
              <a:rPr lang="en-US" altLang="ko-KR" dirty="0"/>
              <a:t>, </a:t>
            </a:r>
            <a:r>
              <a:rPr lang="ko-KR" altLang="en-US" dirty="0"/>
              <a:t>명예훼손은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직장 내 괴롭힘이 문제가 아니라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우리 ‘</a:t>
            </a:r>
            <a:r>
              <a:rPr lang="ko-KR" altLang="en-US" dirty="0" err="1"/>
              <a:t>형법’에</a:t>
            </a:r>
            <a:r>
              <a:rPr lang="ko-KR" altLang="en-US" dirty="0"/>
              <a:t> 따라 형사처벌의 대상이 될 수도 있습니다</a:t>
            </a:r>
            <a:r>
              <a:rPr lang="en-US" altLang="ko-KR" dirty="0"/>
              <a:t>. 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A53BE926-151C-1C51-9793-CD13A4A7569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3B327-389B-319A-35A8-2CB9FFC11076}"/>
              </a:ext>
            </a:extLst>
          </p:cNvPr>
          <p:cNvSpPr txBox="1"/>
          <p:nvPr/>
        </p:nvSpPr>
        <p:spPr>
          <a:xfrm>
            <a:off x="598602" y="381041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E5483-837C-1CE8-637D-12503A623C10}"/>
              </a:ext>
            </a:extLst>
          </p:cNvPr>
          <p:cNvSpPr txBox="1"/>
          <p:nvPr/>
        </p:nvSpPr>
        <p:spPr>
          <a:xfrm>
            <a:off x="1049338" y="3753804"/>
            <a:ext cx="61895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폭행</a:t>
            </a:r>
            <a:r>
              <a:rPr lang="en-US" altLang="ko-KR" sz="18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18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모욕</a:t>
            </a:r>
            <a:r>
              <a:rPr lang="en-US" altLang="ko-KR" sz="18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18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명예훼손</a:t>
            </a:r>
            <a:endParaRPr lang="en-US" altLang="ko-KR" sz="18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괴롭힘을 넘어</a:t>
            </a:r>
            <a:endParaRPr lang="en-US" altLang="ko-KR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형사처벌의 대상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이 됨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10D9CD-6676-CECB-64D3-C99AA1A5E523}"/>
              </a:ext>
            </a:extLst>
          </p:cNvPr>
          <p:cNvSpPr txBox="1"/>
          <p:nvPr/>
        </p:nvSpPr>
        <p:spPr>
          <a:xfrm>
            <a:off x="670380" y="422561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683C68-3642-8B4A-4724-4E22AC28A025}"/>
              </a:ext>
            </a:extLst>
          </p:cNvPr>
          <p:cNvSpPr txBox="1"/>
          <p:nvPr/>
        </p:nvSpPr>
        <p:spPr>
          <a:xfrm>
            <a:off x="2394677" y="4494785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1669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협박이나 강요</a:t>
            </a:r>
            <a:r>
              <a:rPr lang="en-US" altLang="ko-KR" dirty="0"/>
              <a:t>, </a:t>
            </a:r>
            <a:r>
              <a:rPr lang="ko-KR" altLang="en-US" dirty="0"/>
              <a:t>성추행 같은 것도 마찬가지겠죠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8D384D4E-392B-0E6B-BB19-6D31903B43F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3B327-389B-319A-35A8-2CB9FFC11076}"/>
              </a:ext>
            </a:extLst>
          </p:cNvPr>
          <p:cNvSpPr txBox="1"/>
          <p:nvPr/>
        </p:nvSpPr>
        <p:spPr>
          <a:xfrm>
            <a:off x="392953" y="188893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501E5-7539-742B-4A74-CCF8E5D51FA2}"/>
              </a:ext>
            </a:extLst>
          </p:cNvPr>
          <p:cNvSpPr txBox="1"/>
          <p:nvPr/>
        </p:nvSpPr>
        <p:spPr>
          <a:xfrm>
            <a:off x="360363" y="2256679"/>
            <a:ext cx="3704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협박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강요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성추행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마찬가지로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대상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6327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타원 24">
            <a:extLst>
              <a:ext uri="{FF2B5EF4-FFF2-40B4-BE49-F238E27FC236}">
                <a16:creationId xmlns:a16="http://schemas.microsoft.com/office/drawing/2014/main" id="{4DE3A64D-3B34-01FB-165A-C9E0A2505426}"/>
              </a:ext>
            </a:extLst>
          </p:cNvPr>
          <p:cNvSpPr/>
          <p:nvPr/>
        </p:nvSpPr>
        <p:spPr>
          <a:xfrm>
            <a:off x="621694" y="1343933"/>
            <a:ext cx="2472090" cy="2472090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CADD6882-3126-E879-8202-29D9067E0955}"/>
              </a:ext>
            </a:extLst>
          </p:cNvPr>
          <p:cNvSpPr/>
          <p:nvPr/>
        </p:nvSpPr>
        <p:spPr>
          <a:xfrm>
            <a:off x="1334502" y="1343933"/>
            <a:ext cx="2472090" cy="247209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다시 말해서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괴롭힘이라고 볼 수 있는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일부 행위들은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형법과 같은 개별 법령에서 구체적인 보호 내용과 그 제재 수단을 규율하고 있습니다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8E125201-9079-F535-0D70-B822E4C256F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CB55DE-EE86-36B0-0726-9102458B057E}"/>
              </a:ext>
            </a:extLst>
          </p:cNvPr>
          <p:cNvSpPr txBox="1"/>
          <p:nvPr/>
        </p:nvSpPr>
        <p:spPr>
          <a:xfrm>
            <a:off x="2139211" y="1689018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폭행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0E059-51EC-8961-D1C3-F00A8214E6BA}"/>
              </a:ext>
            </a:extLst>
          </p:cNvPr>
          <p:cNvSpPr txBox="1"/>
          <p:nvPr/>
        </p:nvSpPr>
        <p:spPr>
          <a:xfrm>
            <a:off x="1624367" y="1976102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모욕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9B709E-D269-68C1-8393-A956909742B5}"/>
              </a:ext>
            </a:extLst>
          </p:cNvPr>
          <p:cNvSpPr txBox="1"/>
          <p:nvPr/>
        </p:nvSpPr>
        <p:spPr>
          <a:xfrm>
            <a:off x="1538896" y="2464257"/>
            <a:ext cx="724614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명예훼손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B2DCE2-ED51-39F5-FC9F-3EFEF6DF6174}"/>
              </a:ext>
            </a:extLst>
          </p:cNvPr>
          <p:cNvSpPr txBox="1"/>
          <p:nvPr/>
        </p:nvSpPr>
        <p:spPr>
          <a:xfrm>
            <a:off x="1975883" y="3127898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협박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14B272-BE30-4CE0-22BF-491B36A73D55}"/>
              </a:ext>
            </a:extLst>
          </p:cNvPr>
          <p:cNvSpPr txBox="1"/>
          <p:nvPr/>
        </p:nvSpPr>
        <p:spPr>
          <a:xfrm>
            <a:off x="2372583" y="2729214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강요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1877C1-45AF-55FE-2F8D-2094670C53CE}"/>
              </a:ext>
            </a:extLst>
          </p:cNvPr>
          <p:cNvSpPr txBox="1"/>
          <p:nvPr/>
        </p:nvSpPr>
        <p:spPr>
          <a:xfrm>
            <a:off x="2372584" y="2114938"/>
            <a:ext cx="596920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성추행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508C3-AAB9-8090-A4A6-719DF38276C3}"/>
              </a:ext>
            </a:extLst>
          </p:cNvPr>
          <p:cNvSpPr txBox="1"/>
          <p:nvPr/>
        </p:nvSpPr>
        <p:spPr>
          <a:xfrm>
            <a:off x="197963" y="1833738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</a:t>
            </a:r>
            <a:r>
              <a:rPr lang="en-US" altLang="ko-KR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내 괴롭힘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662EF-13C5-1D6E-A2AF-EA5856D10F55}"/>
              </a:ext>
            </a:extLst>
          </p:cNvPr>
          <p:cNvSpPr txBox="1"/>
          <p:nvPr/>
        </p:nvSpPr>
        <p:spPr>
          <a:xfrm>
            <a:off x="3435649" y="1902608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CFEA0A-C15D-F36F-0290-BFC8668592BD}"/>
              </a:ext>
            </a:extLst>
          </p:cNvPr>
          <p:cNvSpPr txBox="1"/>
          <p:nvPr/>
        </p:nvSpPr>
        <p:spPr>
          <a:xfrm>
            <a:off x="556953" y="4113088"/>
            <a:ext cx="3413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8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 같은 </a:t>
            </a:r>
            <a:r>
              <a:rPr lang="ko-KR" altLang="en-US" sz="18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개별 법령</a:t>
            </a:r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에서</a:t>
            </a:r>
            <a:endParaRPr lang="en-US" altLang="ko-KR" sz="18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구체적 보호 내용</a:t>
            </a:r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18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제재 수단 규율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D5F1C589-E77E-2310-9CB1-6BBFE3F3DB56}"/>
              </a:ext>
            </a:extLst>
          </p:cNvPr>
          <p:cNvGrpSpPr/>
          <p:nvPr/>
        </p:nvGrpSpPr>
        <p:grpSpPr>
          <a:xfrm>
            <a:off x="2092350" y="3563158"/>
            <a:ext cx="232920" cy="479160"/>
            <a:chOff x="2092350" y="3563158"/>
            <a:chExt cx="232920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2" name="잉크 31">
                  <a:extLst>
                    <a:ext uri="{FF2B5EF4-FFF2-40B4-BE49-F238E27FC236}">
                      <a16:creationId xmlns:a16="http://schemas.microsoft.com/office/drawing/2014/main" id="{8E91DE1F-A547-4625-70DE-63F8DB681C28}"/>
                    </a:ext>
                  </a:extLst>
                </p14:cNvPr>
                <p14:cNvContentPartPr/>
                <p14:nvPr/>
              </p14:nvContentPartPr>
              <p14:xfrm>
                <a:off x="2203950" y="3563158"/>
                <a:ext cx="38520" cy="451440"/>
              </p14:xfrm>
            </p:contentPart>
          </mc:Choice>
          <mc:Fallback xmlns="">
            <p:pic>
              <p:nvPicPr>
                <p:cNvPr id="32" name="잉크 31">
                  <a:extLst>
                    <a:ext uri="{FF2B5EF4-FFF2-40B4-BE49-F238E27FC236}">
                      <a16:creationId xmlns:a16="http://schemas.microsoft.com/office/drawing/2014/main" id="{8E91DE1F-A547-4625-70DE-63F8DB681C2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85950" y="3545518"/>
                  <a:ext cx="74160" cy="48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3" name="잉크 32">
                  <a:extLst>
                    <a:ext uri="{FF2B5EF4-FFF2-40B4-BE49-F238E27FC236}">
                      <a16:creationId xmlns:a16="http://schemas.microsoft.com/office/drawing/2014/main" id="{0A8E57C8-1CAA-3ED7-4DAC-CCA37D5F16E9}"/>
                    </a:ext>
                  </a:extLst>
                </p14:cNvPr>
                <p14:cNvContentPartPr/>
                <p14:nvPr/>
              </p14:nvContentPartPr>
              <p14:xfrm>
                <a:off x="2092350" y="3911998"/>
                <a:ext cx="232920" cy="130320"/>
              </p14:xfrm>
            </p:contentPart>
          </mc:Choice>
          <mc:Fallback xmlns="">
            <p:pic>
              <p:nvPicPr>
                <p:cNvPr id="33" name="잉크 32">
                  <a:extLst>
                    <a:ext uri="{FF2B5EF4-FFF2-40B4-BE49-F238E27FC236}">
                      <a16:creationId xmlns:a16="http://schemas.microsoft.com/office/drawing/2014/main" id="{0A8E57C8-1CAA-3ED7-4DAC-CCA37D5F16E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74710" y="3893998"/>
                  <a:ext cx="268560" cy="165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B8A0AD-D56F-1666-393F-16EEAE82AD66}"/>
              </a:ext>
            </a:extLst>
          </p:cNvPr>
          <p:cNvSpPr txBox="1"/>
          <p:nvPr/>
        </p:nvSpPr>
        <p:spPr>
          <a:xfrm>
            <a:off x="474972" y="149050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BF3497-CD64-F9F6-BABC-D16BCBF2AE74}"/>
              </a:ext>
            </a:extLst>
          </p:cNvPr>
          <p:cNvSpPr txBox="1"/>
          <p:nvPr/>
        </p:nvSpPr>
        <p:spPr>
          <a:xfrm>
            <a:off x="1600157" y="147395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1A4886-0E54-6ECA-A5DC-3B908A0EAA22}"/>
              </a:ext>
            </a:extLst>
          </p:cNvPr>
          <p:cNvSpPr txBox="1"/>
          <p:nvPr/>
        </p:nvSpPr>
        <p:spPr>
          <a:xfrm>
            <a:off x="3361677" y="148832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3565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그렇다면 직장 내 괴롭힘은 왜 별도로 규정되어 있는 걸까요</a:t>
            </a:r>
            <a:r>
              <a:rPr lang="en-US" altLang="ko-KR" dirty="0"/>
              <a:t>?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2CDDF65-0803-0CBE-4237-FD0A86B0DA4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19881-5E66-A08C-7B53-A9C0CD88F4EB}"/>
              </a:ext>
            </a:extLst>
          </p:cNvPr>
          <p:cNvSpPr txBox="1"/>
          <p:nvPr/>
        </p:nvSpPr>
        <p:spPr>
          <a:xfrm>
            <a:off x="309217" y="409235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ECF7C6-FAAC-CCCA-F4F8-637758CD54E0}"/>
              </a:ext>
            </a:extLst>
          </p:cNvPr>
          <p:cNvSpPr txBox="1"/>
          <p:nvPr/>
        </p:nvSpPr>
        <p:spPr>
          <a:xfrm>
            <a:off x="598602" y="4203917"/>
            <a:ext cx="7055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그렇다면 왜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별도로 규정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되어 있을까</a:t>
            </a:r>
            <a:r>
              <a:rPr lang="en-US" altLang="ko-KR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8121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F3BDAF-8C5B-9E67-7F00-3A35DA4678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67B0BD77-B253-F00C-830D-CEC5DA25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1_1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5743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왜냐하면</a:t>
            </a:r>
            <a:r>
              <a:rPr lang="en-US" altLang="ko-KR" dirty="0"/>
              <a:t>, </a:t>
            </a:r>
            <a:r>
              <a:rPr lang="ko-KR" altLang="en-US" dirty="0"/>
              <a:t>개별 법령에서 보호하지 않는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일종의 회색 지대를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‘</a:t>
            </a:r>
            <a:r>
              <a:rPr lang="ko-KR" altLang="en-US" dirty="0" err="1"/>
              <a:t>괴롭힘’이라는</a:t>
            </a:r>
            <a:r>
              <a:rPr lang="ko-KR" altLang="en-US" dirty="0"/>
              <a:t> 단어로 정의해서 근로자의 기본권을 지키고자 하는 게 바로 직장 내 괴롭힘의 규정 취지라고 보시면 되겠습니다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0183D1E-6506-116F-4782-4D38A6B2E41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1292621"/>
          </a:xfrm>
        </p:spPr>
        <p:txBody>
          <a:bodyPr/>
          <a:lstStyle/>
          <a:p>
            <a:r>
              <a:rPr lang="en-US" altLang="ko-KR" dirty="0"/>
              <a:t>#1. </a:t>
            </a:r>
            <a:r>
              <a:rPr lang="ko-KR" altLang="en-US" dirty="0"/>
              <a:t>전체 제시되고</a:t>
            </a:r>
            <a:endParaRPr lang="en-US" altLang="ko-KR" dirty="0"/>
          </a:p>
          <a:p>
            <a:r>
              <a:rPr lang="en-US" altLang="ko-KR" dirty="0"/>
              <a:t>#2. </a:t>
            </a:r>
            <a:r>
              <a:rPr lang="ko-KR" altLang="en-US" dirty="0"/>
              <a:t>노란색 그믐달 부분이 회색으로 변한 뒤</a:t>
            </a:r>
            <a:r>
              <a:rPr lang="en-US" altLang="ko-KR" dirty="0"/>
              <a:t>(</a:t>
            </a:r>
            <a:r>
              <a:rPr lang="ko-KR" altLang="en-US" dirty="0"/>
              <a:t>잘 보이도록 강조컬러 설정해주세요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#3. </a:t>
            </a:r>
            <a:r>
              <a:rPr lang="ko-KR" altLang="en-US" dirty="0"/>
              <a:t>하단 텍스트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19881-5E66-A08C-7B53-A9C0CD88F4EB}"/>
              </a:ext>
            </a:extLst>
          </p:cNvPr>
          <p:cNvSpPr txBox="1"/>
          <p:nvPr/>
        </p:nvSpPr>
        <p:spPr>
          <a:xfrm>
            <a:off x="4421804" y="105200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1C1EF7F9-8B72-124E-957A-793636903983}"/>
              </a:ext>
            </a:extLst>
          </p:cNvPr>
          <p:cNvSpPr/>
          <p:nvPr/>
        </p:nvSpPr>
        <p:spPr>
          <a:xfrm>
            <a:off x="4166172" y="1343933"/>
            <a:ext cx="2472090" cy="2472090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136E6E43-3C21-562D-8DAC-83EFF3E61EA4}"/>
              </a:ext>
            </a:extLst>
          </p:cNvPr>
          <p:cNvSpPr/>
          <p:nvPr/>
        </p:nvSpPr>
        <p:spPr>
          <a:xfrm>
            <a:off x="4878980" y="1343933"/>
            <a:ext cx="2472090" cy="247209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329300-E327-83DF-F4CA-8420E22E4DC1}"/>
              </a:ext>
            </a:extLst>
          </p:cNvPr>
          <p:cNvSpPr txBox="1"/>
          <p:nvPr/>
        </p:nvSpPr>
        <p:spPr>
          <a:xfrm>
            <a:off x="5683689" y="1689018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폭행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816138-8A5E-F9EC-4A1E-4CDF4BC5C0D3}"/>
              </a:ext>
            </a:extLst>
          </p:cNvPr>
          <p:cNvSpPr txBox="1"/>
          <p:nvPr/>
        </p:nvSpPr>
        <p:spPr>
          <a:xfrm>
            <a:off x="5168845" y="1976102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모욕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AF45AC-3BE5-C0DC-9E2B-7C22FF27DD10}"/>
              </a:ext>
            </a:extLst>
          </p:cNvPr>
          <p:cNvSpPr txBox="1"/>
          <p:nvPr/>
        </p:nvSpPr>
        <p:spPr>
          <a:xfrm>
            <a:off x="5083374" y="2464257"/>
            <a:ext cx="724614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명예훼손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45710E-5C83-1A18-2EED-75282EFFE4D8}"/>
              </a:ext>
            </a:extLst>
          </p:cNvPr>
          <p:cNvSpPr txBox="1"/>
          <p:nvPr/>
        </p:nvSpPr>
        <p:spPr>
          <a:xfrm>
            <a:off x="5520361" y="3127898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협박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CAE7EC-0E5A-8D3B-E6F3-CF168FE14B53}"/>
              </a:ext>
            </a:extLst>
          </p:cNvPr>
          <p:cNvSpPr txBox="1"/>
          <p:nvPr/>
        </p:nvSpPr>
        <p:spPr>
          <a:xfrm>
            <a:off x="5917061" y="2729214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강요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6618BA-3DDB-688C-45CF-BD1035703F00}"/>
              </a:ext>
            </a:extLst>
          </p:cNvPr>
          <p:cNvSpPr txBox="1"/>
          <p:nvPr/>
        </p:nvSpPr>
        <p:spPr>
          <a:xfrm>
            <a:off x="5917062" y="2114938"/>
            <a:ext cx="596920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성추행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694F9D-352E-9696-A31B-0A3993368B98}"/>
              </a:ext>
            </a:extLst>
          </p:cNvPr>
          <p:cNvSpPr txBox="1"/>
          <p:nvPr/>
        </p:nvSpPr>
        <p:spPr>
          <a:xfrm>
            <a:off x="3742441" y="1833738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</a:t>
            </a:r>
            <a:r>
              <a:rPr lang="en-US" altLang="ko-KR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내 괴롭힘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E119D-134B-275F-530D-93918B83192E}"/>
              </a:ext>
            </a:extLst>
          </p:cNvPr>
          <p:cNvSpPr txBox="1"/>
          <p:nvPr/>
        </p:nvSpPr>
        <p:spPr>
          <a:xfrm>
            <a:off x="6980127" y="1902608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70D3D6-774C-33BF-6283-5E057311F20D}"/>
              </a:ext>
            </a:extLst>
          </p:cNvPr>
          <p:cNvSpPr txBox="1"/>
          <p:nvPr/>
        </p:nvSpPr>
        <p:spPr>
          <a:xfrm>
            <a:off x="4367268" y="277496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A48892-7081-3AD6-2A0F-EE4038825498}"/>
              </a:ext>
            </a:extLst>
          </p:cNvPr>
          <p:cNvSpPr txBox="1"/>
          <p:nvPr/>
        </p:nvSpPr>
        <p:spPr>
          <a:xfrm>
            <a:off x="4953000" y="4047240"/>
            <a:ext cx="2896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정의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근로자의 기본권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지키고자 규정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AD14116B-5658-F7D7-C04A-5C0C31D348F3}"/>
              </a:ext>
            </a:extLst>
          </p:cNvPr>
          <p:cNvGrpSpPr/>
          <p:nvPr/>
        </p:nvGrpSpPr>
        <p:grpSpPr>
          <a:xfrm>
            <a:off x="4553670" y="3544078"/>
            <a:ext cx="338040" cy="724680"/>
            <a:chOff x="4553670" y="3544078"/>
            <a:chExt cx="338040" cy="72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593BEE52-662C-73D9-FFE9-474FE7878281}"/>
                    </a:ext>
                  </a:extLst>
                </p14:cNvPr>
                <p14:cNvContentPartPr/>
                <p14:nvPr/>
              </p14:nvContentPartPr>
              <p14:xfrm>
                <a:off x="4553670" y="3544078"/>
                <a:ext cx="301320" cy="66132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593BEE52-662C-73D9-FFE9-474FE787828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36030" y="3526438"/>
                  <a:ext cx="336960" cy="69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5D3F6041-3883-C5AC-4680-24AE847C313B}"/>
                    </a:ext>
                  </a:extLst>
                </p14:cNvPr>
                <p14:cNvContentPartPr/>
                <p14:nvPr/>
              </p14:nvContentPartPr>
              <p14:xfrm>
                <a:off x="4805310" y="4100278"/>
                <a:ext cx="86400" cy="16848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5D3F6041-3883-C5AC-4680-24AE847C313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87670" y="4082638"/>
                  <a:ext cx="122040" cy="204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3215313-7518-92CA-7058-D1BF76DA6D2E}"/>
              </a:ext>
            </a:extLst>
          </p:cNvPr>
          <p:cNvSpPr txBox="1"/>
          <p:nvPr/>
        </p:nvSpPr>
        <p:spPr>
          <a:xfrm>
            <a:off x="4224306" y="405754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734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그럼 직장 내 괴롭힘이라고 다 형사처벌을 받는 게 아닌가요</a:t>
            </a:r>
            <a:r>
              <a:rPr lang="en-US" altLang="ko-KR" dirty="0"/>
              <a:t>?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네 그렇습니다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0183D1E-6506-116F-4782-4D38A6B2E41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쾅</a:t>
            </a:r>
            <a:r>
              <a:rPr lang="en-US" altLang="ko-KR" dirty="0"/>
              <a:t> </a:t>
            </a:r>
            <a:r>
              <a:rPr lang="ko-KR" altLang="en-US" dirty="0"/>
              <a:t>박히는 듯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</a:t>
            </a:r>
          </a:p>
        </p:txBody>
      </p:sp>
      <p:sp>
        <p:nvSpPr>
          <p:cNvPr id="9" name="말풍선: 타원형 8">
            <a:extLst>
              <a:ext uri="{FF2B5EF4-FFF2-40B4-BE49-F238E27FC236}">
                <a16:creationId xmlns:a16="http://schemas.microsoft.com/office/drawing/2014/main" id="{1C42690D-C567-C497-D313-97C5D71E61D1}"/>
              </a:ext>
            </a:extLst>
          </p:cNvPr>
          <p:cNvSpPr/>
          <p:nvPr/>
        </p:nvSpPr>
        <p:spPr>
          <a:xfrm>
            <a:off x="4383464" y="1695384"/>
            <a:ext cx="3305915" cy="1486483"/>
          </a:xfrm>
          <a:prstGeom prst="wedgeEllipseCallout">
            <a:avLst>
              <a:gd name="adj1" fmla="val 56234"/>
              <a:gd name="adj2" fmla="val 383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괴롭힘이라고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 형사처벌을 받는 게 아닌가요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24F317-6C22-C76B-9F3B-2B5ECEF2D63D}"/>
              </a:ext>
            </a:extLst>
          </p:cNvPr>
          <p:cNvSpPr txBox="1"/>
          <p:nvPr/>
        </p:nvSpPr>
        <p:spPr>
          <a:xfrm>
            <a:off x="6439450" y="3136612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YES</a:t>
            </a:r>
            <a:endParaRPr lang="ko-KR" altLang="en-US" sz="32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06E0FB-2721-DF18-AAA2-201A55ED9E71}"/>
              </a:ext>
            </a:extLst>
          </p:cNvPr>
          <p:cNvSpPr txBox="1"/>
          <p:nvPr/>
        </p:nvSpPr>
        <p:spPr>
          <a:xfrm>
            <a:off x="4647430" y="152612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294CA0-8F24-8397-32C6-9BF6CC10FEE3}"/>
              </a:ext>
            </a:extLst>
          </p:cNvPr>
          <p:cNvSpPr txBox="1"/>
          <p:nvPr/>
        </p:nvSpPr>
        <p:spPr>
          <a:xfrm>
            <a:off x="6096798" y="327225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4182" y="6456825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구간임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62657F9-353F-37BD-752F-D9239D392A49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F60A7D7-1ACA-F726-A42D-6AA6467C86C7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358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괴롭힘에 해당한다고 해서 바로 형사처벌이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가능한 것이 아닙니다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0183D1E-6506-116F-4782-4D38A6B2E41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쾅</a:t>
            </a:r>
            <a:r>
              <a:rPr lang="en-US" altLang="ko-KR" dirty="0"/>
              <a:t> </a:t>
            </a:r>
            <a:r>
              <a:rPr lang="ko-KR" altLang="en-US" dirty="0"/>
              <a:t>박히는 듯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디자인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07C7B-A784-1417-3238-77EE936853D4}"/>
              </a:ext>
            </a:extLst>
          </p:cNvPr>
          <p:cNvSpPr txBox="1"/>
          <p:nvPr/>
        </p:nvSpPr>
        <p:spPr>
          <a:xfrm>
            <a:off x="662727" y="385934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F91465-9F3E-8A25-1508-E01469C4BE0A}"/>
              </a:ext>
            </a:extLst>
          </p:cNvPr>
          <p:cNvSpPr txBox="1"/>
          <p:nvPr/>
        </p:nvSpPr>
        <p:spPr>
          <a:xfrm>
            <a:off x="662727" y="4203917"/>
            <a:ext cx="6926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에 해당하면 무조건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이다</a:t>
            </a:r>
            <a:r>
              <a:rPr lang="en-US" altLang="ko-KR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? </a:t>
            </a:r>
            <a:r>
              <a:rPr lang="en-US" altLang="ko-KR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NO!</a:t>
            </a:r>
            <a:endParaRPr lang="ko-KR" altLang="en-US" sz="2400" b="1" dirty="0">
              <a:solidFill>
                <a:srgbClr val="FFFF00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BC68B4-B25F-9C05-E47B-3D34AA899232}"/>
              </a:ext>
            </a:extLst>
          </p:cNvPr>
          <p:cNvSpPr txBox="1"/>
          <p:nvPr/>
        </p:nvSpPr>
        <p:spPr>
          <a:xfrm>
            <a:off x="6700114" y="385934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4182" y="6456561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구간임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1C431D4-2DCF-FCA3-407D-FF7B90C0FBF4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4F069CE-703D-AA10-CFB4-EE964AEDC654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8235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많은 분들이 직장 내 괴롭힘을 신고하면 가해자가 처벌을 받는다고 아시는데요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0183D1E-6506-116F-4782-4D38A6B2E41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말자막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1794F-D826-43D3-D49A-707C13820D40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5FA99BF-F562-2F16-1F39-9A1A153FCA26}"/>
              </a:ext>
            </a:extLst>
          </p:cNvPr>
          <p:cNvSpPr/>
          <p:nvPr/>
        </p:nvSpPr>
        <p:spPr>
          <a:xfrm>
            <a:off x="235670" y="4326903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많은 분들이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괴롭힘을 신고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가해자가 처벌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받는다고 아시는데요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4182" y="6456825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구간임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6B25AFD-7299-9848-0736-528346C128D8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EC8660B-F07E-3A3C-50D1-640E651031DF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708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방금 말씀드린 것처럼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형사처벌에 해당하지 않는</a:t>
            </a:r>
            <a:r>
              <a:rPr lang="en-US" altLang="ko-KR" dirty="0"/>
              <a:t>, </a:t>
            </a:r>
            <a:r>
              <a:rPr lang="ko-KR" altLang="en-US" dirty="0"/>
              <a:t>그러나 그대로 </a:t>
            </a:r>
            <a:r>
              <a:rPr lang="ko-KR" altLang="en-US" dirty="0" err="1"/>
              <a:t>방치해두어서는</a:t>
            </a:r>
            <a:r>
              <a:rPr lang="ko-KR" altLang="en-US" dirty="0"/>
              <a:t> 안 될 것 같은</a:t>
            </a:r>
            <a:r>
              <a:rPr lang="en-US" altLang="ko-KR" dirty="0"/>
              <a:t>, </a:t>
            </a:r>
            <a:r>
              <a:rPr lang="ko-KR" altLang="en-US" dirty="0"/>
              <a:t>이처럼 애매한 행동들을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직장 내 괴롭힘으로 두고 있는 것이기 때문에</a:t>
            </a:r>
            <a:endParaRPr lang="en-US" altLang="ko-KR" dirty="0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C301C59A-E711-87A4-E1D6-10132ECE13E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1131038"/>
          </a:xfrm>
        </p:spPr>
        <p:txBody>
          <a:bodyPr/>
          <a:lstStyle/>
          <a:p>
            <a:r>
              <a:rPr lang="en-US" altLang="ko-KR" dirty="0"/>
              <a:t>#1. </a:t>
            </a:r>
            <a:r>
              <a:rPr lang="ko-KR" altLang="en-US" dirty="0"/>
              <a:t>전체 제시</a:t>
            </a:r>
            <a:endParaRPr lang="en-US" altLang="ko-KR" dirty="0"/>
          </a:p>
          <a:p>
            <a:r>
              <a:rPr lang="en-US" altLang="ko-KR" dirty="0"/>
              <a:t>#2. </a:t>
            </a:r>
            <a:r>
              <a:rPr lang="ko-KR" altLang="en-US" dirty="0"/>
              <a:t>그믐달 영역 강조되며 하단 해시태그 싱크에 맞춰 순차 제시</a:t>
            </a:r>
            <a:endParaRPr lang="en-US" altLang="ko-KR" dirty="0"/>
          </a:p>
          <a:p>
            <a:r>
              <a:rPr lang="en-US" altLang="ko-KR" dirty="0"/>
              <a:t>#3. </a:t>
            </a:r>
            <a:r>
              <a:rPr lang="ko-KR" altLang="en-US" dirty="0"/>
              <a:t>강조 효과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1794F-D826-43D3-D49A-707C13820D40}"/>
              </a:ext>
            </a:extLst>
          </p:cNvPr>
          <p:cNvSpPr txBox="1"/>
          <p:nvPr/>
        </p:nvSpPr>
        <p:spPr>
          <a:xfrm>
            <a:off x="1112145" y="103457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7078F52E-1DA1-F386-5471-CCA559604593}"/>
              </a:ext>
            </a:extLst>
          </p:cNvPr>
          <p:cNvSpPr/>
          <p:nvPr/>
        </p:nvSpPr>
        <p:spPr>
          <a:xfrm>
            <a:off x="621694" y="1343933"/>
            <a:ext cx="2472090" cy="2472090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652ECE51-6412-2FDD-F9C3-78FA3D6CB2FA}"/>
              </a:ext>
            </a:extLst>
          </p:cNvPr>
          <p:cNvSpPr/>
          <p:nvPr/>
        </p:nvSpPr>
        <p:spPr>
          <a:xfrm>
            <a:off x="1334502" y="1343933"/>
            <a:ext cx="2472090" cy="247209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DAB51-7B43-6C2C-43E3-BD86E572B5B7}"/>
              </a:ext>
            </a:extLst>
          </p:cNvPr>
          <p:cNvSpPr txBox="1"/>
          <p:nvPr/>
        </p:nvSpPr>
        <p:spPr>
          <a:xfrm>
            <a:off x="2139211" y="1689018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폭행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406AC5-091C-E531-9DDE-DDE447BC720B}"/>
              </a:ext>
            </a:extLst>
          </p:cNvPr>
          <p:cNvSpPr txBox="1"/>
          <p:nvPr/>
        </p:nvSpPr>
        <p:spPr>
          <a:xfrm>
            <a:off x="1624367" y="1976102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모욕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3C7BA9-2B28-726A-57F9-AFCFCF56E80D}"/>
              </a:ext>
            </a:extLst>
          </p:cNvPr>
          <p:cNvSpPr txBox="1"/>
          <p:nvPr/>
        </p:nvSpPr>
        <p:spPr>
          <a:xfrm>
            <a:off x="1538896" y="2464257"/>
            <a:ext cx="724614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명예훼손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036EA-2FA8-E0CB-185C-1482F56CCA79}"/>
              </a:ext>
            </a:extLst>
          </p:cNvPr>
          <p:cNvSpPr txBox="1"/>
          <p:nvPr/>
        </p:nvSpPr>
        <p:spPr>
          <a:xfrm>
            <a:off x="1975883" y="3127898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협박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F6163E-F397-83AA-F4EE-F3D4BA06F4CF}"/>
              </a:ext>
            </a:extLst>
          </p:cNvPr>
          <p:cNvSpPr txBox="1"/>
          <p:nvPr/>
        </p:nvSpPr>
        <p:spPr>
          <a:xfrm>
            <a:off x="2372583" y="2729214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강요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24D69D-A01A-8DC9-7AD9-44A6A84467CB}"/>
              </a:ext>
            </a:extLst>
          </p:cNvPr>
          <p:cNvSpPr txBox="1"/>
          <p:nvPr/>
        </p:nvSpPr>
        <p:spPr>
          <a:xfrm>
            <a:off x="2372584" y="2114938"/>
            <a:ext cx="596920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성추행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3C05B-9024-010E-713B-4EEA7418098E}"/>
              </a:ext>
            </a:extLst>
          </p:cNvPr>
          <p:cNvSpPr txBox="1"/>
          <p:nvPr/>
        </p:nvSpPr>
        <p:spPr>
          <a:xfrm>
            <a:off x="197963" y="1833738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</a:t>
            </a:r>
            <a:r>
              <a:rPr lang="en-US" altLang="ko-KR" b="1" dirty="0">
                <a:highlight>
                  <a:srgbClr val="00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highlight>
                  <a:srgbClr val="00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내 괴롭힘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7B77FA-FA5F-DF11-4447-F3F802C1B90E}"/>
              </a:ext>
            </a:extLst>
          </p:cNvPr>
          <p:cNvSpPr txBox="1"/>
          <p:nvPr/>
        </p:nvSpPr>
        <p:spPr>
          <a:xfrm>
            <a:off x="3435649" y="1902608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638963-CC8D-4004-E802-112132DD450A}"/>
              </a:ext>
            </a:extLst>
          </p:cNvPr>
          <p:cNvSpPr txBox="1"/>
          <p:nvPr/>
        </p:nvSpPr>
        <p:spPr>
          <a:xfrm>
            <a:off x="1334502" y="3964936"/>
            <a:ext cx="24769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</a:t>
            </a:r>
            <a:r>
              <a:rPr lang="ko-KR" altLang="en-US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해당하지 않는</a:t>
            </a:r>
            <a:endParaRPr lang="en-US" altLang="ko-KR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en-US" altLang="ko-KR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그러나 </a:t>
            </a:r>
            <a:r>
              <a:rPr lang="ko-KR" altLang="en-US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방치하면 안 될 것 </a:t>
            </a:r>
            <a:r>
              <a:rPr lang="ko-KR" altLang="en-US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</a:t>
            </a:r>
            <a:endParaRPr lang="en-US" altLang="ko-KR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en-US" altLang="ko-KR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애매한 행동들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6F79A66-2205-4E74-0EFF-69EA13244E38}"/>
              </a:ext>
            </a:extLst>
          </p:cNvPr>
          <p:cNvGrpSpPr/>
          <p:nvPr/>
        </p:nvGrpSpPr>
        <p:grpSpPr>
          <a:xfrm>
            <a:off x="935172" y="3461774"/>
            <a:ext cx="338040" cy="724680"/>
            <a:chOff x="4553670" y="3544078"/>
            <a:chExt cx="338040" cy="72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5A4D4D03-2160-2569-39E1-E6895335A409}"/>
                    </a:ext>
                  </a:extLst>
                </p14:cNvPr>
                <p14:cNvContentPartPr/>
                <p14:nvPr/>
              </p14:nvContentPartPr>
              <p14:xfrm>
                <a:off x="4553670" y="3544078"/>
                <a:ext cx="301320" cy="66132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5A4D4D03-2160-2569-39E1-E6895335A40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36030" y="3526438"/>
                  <a:ext cx="336960" cy="69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B23FE0F8-CC44-37F2-D761-FDB664CC84FC}"/>
                    </a:ext>
                  </a:extLst>
                </p14:cNvPr>
                <p14:cNvContentPartPr/>
                <p14:nvPr/>
              </p14:nvContentPartPr>
              <p14:xfrm>
                <a:off x="4805310" y="4100278"/>
                <a:ext cx="86400" cy="16848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B23FE0F8-CC44-37F2-D761-FDB664CC84F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87670" y="4082638"/>
                  <a:ext cx="122040" cy="204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9EA59A4-A73B-3AF4-7DFE-1435555921F5}"/>
              </a:ext>
            </a:extLst>
          </p:cNvPr>
          <p:cNvSpPr txBox="1"/>
          <p:nvPr/>
        </p:nvSpPr>
        <p:spPr>
          <a:xfrm>
            <a:off x="883557" y="297665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941764-803D-D1B6-7CE9-C18DBD119126}"/>
              </a:ext>
            </a:extLst>
          </p:cNvPr>
          <p:cNvSpPr txBox="1"/>
          <p:nvPr/>
        </p:nvSpPr>
        <p:spPr>
          <a:xfrm>
            <a:off x="213695" y="152476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14182" y="6456561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구간임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7DB390F-19AD-F0CD-02BB-B1CF971D1B3D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D9708ED-3C36-78C4-289F-0D82D5A8B7B9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291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괴롭힘에 해당한다고 해서 가해자가 형벌을 받거나 벌금을 무는 그런 상황은 발생하지 않을 수 있습니다</a:t>
            </a:r>
            <a:r>
              <a:rPr lang="en-US" altLang="ko-KR" dirty="0"/>
              <a:t>.</a:t>
            </a:r>
          </a:p>
        </p:txBody>
      </p:sp>
      <p:sp>
        <p:nvSpPr>
          <p:cNvPr id="30" name="텍스트 개체 틀 29">
            <a:extLst>
              <a:ext uri="{FF2B5EF4-FFF2-40B4-BE49-F238E27FC236}">
                <a16:creationId xmlns:a16="http://schemas.microsoft.com/office/drawing/2014/main" id="{115AEE89-FD58-207F-903F-71E4EBDD8DA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1A8CEA-1BEE-49AB-8F5C-A1617757751D}"/>
              </a:ext>
            </a:extLst>
          </p:cNvPr>
          <p:cNvSpPr txBox="1"/>
          <p:nvPr/>
        </p:nvSpPr>
        <p:spPr>
          <a:xfrm>
            <a:off x="4600280" y="2137927"/>
            <a:ext cx="35654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1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해당한다 해도</a:t>
            </a:r>
            <a:endParaRPr lang="en-US" altLang="ko-KR" sz="18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1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가해자가 형벌을 받거나 벌금을 무는</a:t>
            </a:r>
            <a:endParaRPr lang="en-US" altLang="ko-KR" sz="18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1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상황이 </a:t>
            </a:r>
            <a:r>
              <a:rPr lang="ko-KR" altLang="en-US" sz="1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발생하지 않을</a:t>
            </a:r>
            <a:r>
              <a:rPr lang="ko-KR" altLang="en-US" sz="1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수도</a:t>
            </a:r>
            <a:r>
              <a:rPr lang="en-US" altLang="ko-KR" sz="1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…</a:t>
            </a:r>
            <a:endParaRPr lang="ko-KR" altLang="en-US" sz="18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0AAFCC-1ABC-33D3-DFC7-B0DA24FC5F6C}"/>
              </a:ext>
            </a:extLst>
          </p:cNvPr>
          <p:cNvSpPr txBox="1"/>
          <p:nvPr/>
        </p:nvSpPr>
        <p:spPr>
          <a:xfrm>
            <a:off x="4495824" y="184785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9299" y="6456561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구간임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5E2EFDA-258E-7C86-57ED-62FC4A7B736D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297A3DE-D75D-8124-C932-854C3BAAF302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0597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그렇다면 직장 내 괴롭힘에 해당하면 가해자는 어떤 제재를 받게 될까요</a:t>
            </a:r>
            <a:r>
              <a:rPr lang="en-US" altLang="ko-KR" dirty="0"/>
              <a:t>?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7B8C9A04-0BC3-D351-584E-193B5EF2C46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039EA-6A61-1D6F-BEF4-BFA799F30F9E}"/>
              </a:ext>
            </a:extLst>
          </p:cNvPr>
          <p:cNvSpPr txBox="1"/>
          <p:nvPr/>
        </p:nvSpPr>
        <p:spPr>
          <a:xfrm>
            <a:off x="1103865" y="384696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F15FE-2ECF-D9DC-41A8-75FAFB3F5FC1}"/>
              </a:ext>
            </a:extLst>
          </p:cNvPr>
          <p:cNvSpPr txBox="1"/>
          <p:nvPr/>
        </p:nvSpPr>
        <p:spPr>
          <a:xfrm>
            <a:off x="1198133" y="4203917"/>
            <a:ext cx="5856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제재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받을까</a:t>
            </a:r>
            <a:r>
              <a:rPr lang="en-US" altLang="ko-KR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b="1" dirty="0">
              <a:solidFill>
                <a:srgbClr val="FFFF00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2866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근로기준법에 따르면</a:t>
            </a:r>
            <a:r>
              <a:rPr lang="en-US" altLang="ko-KR" dirty="0"/>
              <a:t>, </a:t>
            </a:r>
            <a:r>
              <a:rPr lang="ko-KR" altLang="en-US" dirty="0"/>
              <a:t>직장 내 괴롭힘은 특별한 사정이 없는 이상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회사가 자체적으로 진상조사를 하여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가해자를 징계하도록 되어 있습니다</a:t>
            </a:r>
            <a:r>
              <a:rPr lang="en-US" altLang="ko-KR" dirty="0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D6AA5025-CCD9-D95A-391D-9B2EA99EEE8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동시에 </a:t>
            </a:r>
            <a:r>
              <a:rPr lang="ko-KR" altLang="en-US" dirty="0" err="1"/>
              <a:t>형광펜</a:t>
            </a:r>
            <a:r>
              <a:rPr lang="ko-KR" altLang="en-US" dirty="0"/>
              <a:t> 쫙 쳐지도록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법률 프레임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2EA6878-AC08-6DBE-88E7-6E922ED0CAF3}"/>
              </a:ext>
            </a:extLst>
          </p:cNvPr>
          <p:cNvSpPr/>
          <p:nvPr/>
        </p:nvSpPr>
        <p:spPr>
          <a:xfrm>
            <a:off x="132402" y="4187207"/>
            <a:ext cx="7993759" cy="728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사각형: 위쪽 모서리의 한쪽은 둥글고 다른 한쪽은 잘림 12">
            <a:extLst>
              <a:ext uri="{FF2B5EF4-FFF2-40B4-BE49-F238E27FC236}">
                <a16:creationId xmlns:a16="http://schemas.microsoft.com/office/drawing/2014/main" id="{E2E9E09A-9C31-9F43-0193-41D33D0948A2}"/>
              </a:ext>
            </a:extLst>
          </p:cNvPr>
          <p:cNvSpPr/>
          <p:nvPr/>
        </p:nvSpPr>
        <p:spPr>
          <a:xfrm>
            <a:off x="132403" y="3924415"/>
            <a:ext cx="1983780" cy="262264"/>
          </a:xfrm>
          <a:prstGeom prst="snipRoundRect">
            <a:avLst>
              <a:gd name="adj1" fmla="val 0"/>
              <a:gd name="adj2" fmla="val 292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5FA7F-0A53-64E7-0F2E-6CBEA88507B0}"/>
              </a:ext>
            </a:extLst>
          </p:cNvPr>
          <p:cNvSpPr txBox="1"/>
          <p:nvPr/>
        </p:nvSpPr>
        <p:spPr>
          <a:xfrm>
            <a:off x="0" y="342900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D35DF8-860D-F053-C2C1-B2583F494AE4}"/>
              </a:ext>
            </a:extLst>
          </p:cNvPr>
          <p:cNvSpPr txBox="1"/>
          <p:nvPr/>
        </p:nvSpPr>
        <p:spPr>
          <a:xfrm>
            <a:off x="194390" y="3905292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근로기준법 제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76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D7DE12-259D-369E-A217-03D61F71322D}"/>
              </a:ext>
            </a:extLst>
          </p:cNvPr>
          <p:cNvSpPr txBox="1"/>
          <p:nvPr/>
        </p:nvSpPr>
        <p:spPr>
          <a:xfrm>
            <a:off x="132402" y="4157459"/>
            <a:ext cx="799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②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제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항에 따른 신고를 접수하거나 직장 내 괴롭힘 발생 사실을 인지한 경우에는 지체 없이 당사자 등을 대상으로 </a:t>
            </a:r>
            <a:b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사실 확인을 위하여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객관적으로 조사를 실시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하여야 한다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l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⑤ 사용자는 제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항에 따른 조사 결과 직장 내 괴롭힘 발생 사실이 확인된 때에는 지체 없이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행위자에 대하여 징계</a:t>
            </a:r>
            <a:r>
              <a:rPr lang="en-US" altLang="ko-KR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근무장소의</a:t>
            </a:r>
            <a:br>
              <a:rPr lang="en-US" altLang="ko-KR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변경 등 필요한 조치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하여야 한다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FCE7EE-EB43-BBE8-B479-EC7ADFE1769B}"/>
              </a:ext>
            </a:extLst>
          </p:cNvPr>
          <p:cNvSpPr txBox="1"/>
          <p:nvPr/>
        </p:nvSpPr>
        <p:spPr>
          <a:xfrm>
            <a:off x="-166212" y="420286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5A3509-42F6-2716-1368-50B2CE7B577D}"/>
              </a:ext>
            </a:extLst>
          </p:cNvPr>
          <p:cNvSpPr txBox="1"/>
          <p:nvPr/>
        </p:nvSpPr>
        <p:spPr>
          <a:xfrm>
            <a:off x="5663165" y="470197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8907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원칙적으로 노동청이 직장 내 괴롭힘을 직접 조사하는 게 아니라는 거죠</a:t>
            </a:r>
            <a:r>
              <a:rPr lang="en-US" altLang="ko-KR" dirty="0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D6AA5025-CCD9-D95A-391D-9B2EA99EEE8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5FA7F-0A53-64E7-0F2E-6CBEA88507B0}"/>
              </a:ext>
            </a:extLst>
          </p:cNvPr>
          <p:cNvSpPr txBox="1"/>
          <p:nvPr/>
        </p:nvSpPr>
        <p:spPr>
          <a:xfrm>
            <a:off x="141426" y="181926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D89E0-A6F7-DF08-9E9A-CD1DFFB253A7}"/>
              </a:ext>
            </a:extLst>
          </p:cNvPr>
          <p:cNvSpPr txBox="1"/>
          <p:nvPr/>
        </p:nvSpPr>
        <p:spPr>
          <a:xfrm>
            <a:off x="360363" y="2149300"/>
            <a:ext cx="3643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__________</a:t>
            </a:r>
          </a:p>
          <a:p>
            <a:pPr algn="l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원칙적으로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노동청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직접 조사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하는 것이 아니다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0141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따라서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가해자가 형사처벌 수준의 괴롭힘을 한 것이 아니라면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회사 내부의 징계를 받는 경우가 대다수일 것입니다</a:t>
            </a:r>
            <a:r>
              <a:rPr lang="en-US" altLang="ko-KR" dirty="0"/>
              <a:t>.</a:t>
            </a:r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8DE00521-E14E-8D2B-E3C3-06DF565B650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2CE61-E19A-481A-CF27-2B372AEE0965}"/>
              </a:ext>
            </a:extLst>
          </p:cNvPr>
          <p:cNvSpPr txBox="1"/>
          <p:nvPr/>
        </p:nvSpPr>
        <p:spPr>
          <a:xfrm>
            <a:off x="360363" y="362574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8069C-1FCC-81F7-54AD-763E71394BC7}"/>
              </a:ext>
            </a:extLst>
          </p:cNvPr>
          <p:cNvSpPr txBox="1"/>
          <p:nvPr/>
        </p:nvSpPr>
        <p:spPr>
          <a:xfrm>
            <a:off x="595599" y="3981867"/>
            <a:ext cx="7130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 수준의 괴롭힘을 한 것이 아니라면</a:t>
            </a:r>
            <a:endParaRPr lang="en-US" altLang="ko-KR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2400" i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대부분의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내부 징계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받는 수준</a:t>
            </a:r>
            <a:endParaRPr lang="ko-KR" altLang="en-US" sz="2400" b="1" i="1" dirty="0">
              <a:solidFill>
                <a:srgbClr val="FFFF00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6E844A-81A3-717E-F873-2EFD537FAEE3}"/>
              </a:ext>
            </a:extLst>
          </p:cNvPr>
          <p:cNvSpPr txBox="1"/>
          <p:nvPr/>
        </p:nvSpPr>
        <p:spPr>
          <a:xfrm>
            <a:off x="1345101" y="454217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03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F02EC5-4E59-9E98-5568-C6FE85C7D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164D418-B3F1-4297-7D0D-84DDDF206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6A84193-2063-DA6A-8141-7002F158FA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E0E1913-A542-567C-5A02-9AA2D344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4C53F-9690-5863-C259-255313AD69BB}"/>
              </a:ext>
            </a:extLst>
          </p:cNvPr>
          <p:cNvSpPr txBox="1"/>
          <p:nvPr/>
        </p:nvSpPr>
        <p:spPr>
          <a:xfrm>
            <a:off x="1465231" y="2205317"/>
            <a:ext cx="53912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트랜지션</a:t>
            </a:r>
            <a:endParaRPr lang="en-US" altLang="ko-KR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꽁트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트랜지션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학습하기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)</a:t>
            </a:r>
            <a:endParaRPr lang="ko-KR" altLang="en-US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674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물론 이러한 징계만으로도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가해자는 승진이나 고과에 불이익이 생기게 될 것이므로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직장 내 괴롭힘 신고가 무의미한 것만은 절대 아닙니다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A4FB5C35-ABDE-20A1-E621-BCB4925E248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2CE61-E19A-481A-CF27-2B372AEE0965}"/>
              </a:ext>
            </a:extLst>
          </p:cNvPr>
          <p:cNvSpPr txBox="1"/>
          <p:nvPr/>
        </p:nvSpPr>
        <p:spPr>
          <a:xfrm>
            <a:off x="722970" y="111236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말풍선: 타원형 12">
            <a:extLst>
              <a:ext uri="{FF2B5EF4-FFF2-40B4-BE49-F238E27FC236}">
                <a16:creationId xmlns:a16="http://schemas.microsoft.com/office/drawing/2014/main" id="{643540C7-BE08-156F-ED90-0B7AE91C47C9}"/>
              </a:ext>
            </a:extLst>
          </p:cNvPr>
          <p:cNvSpPr/>
          <p:nvPr/>
        </p:nvSpPr>
        <p:spPr>
          <a:xfrm>
            <a:off x="722970" y="1359599"/>
            <a:ext cx="3283422" cy="1125280"/>
          </a:xfrm>
          <a:prstGeom prst="wedgeEllipseCallout">
            <a:avLst>
              <a:gd name="adj1" fmla="val -53537"/>
              <a:gd name="adj2" fmla="val 4258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징계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  <a:p>
            <a:pPr algn="ctr"/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너무 약한 것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아닌가요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D4BA91-4959-D62A-6F55-92B8301079F2}"/>
              </a:ext>
            </a:extLst>
          </p:cNvPr>
          <p:cNvSpPr txBox="1"/>
          <p:nvPr/>
        </p:nvSpPr>
        <p:spPr>
          <a:xfrm>
            <a:off x="893765" y="3656763"/>
            <a:ext cx="2941831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승진</a:t>
            </a:r>
            <a:r>
              <a:rPr lang="en-US" altLang="ko-KR" sz="24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고과 불이익</a:t>
            </a:r>
            <a:endParaRPr lang="en-US" altLang="ko-KR" sz="24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endParaRPr lang="en-US" altLang="ko-KR" sz="700" i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신고가</a:t>
            </a:r>
            <a:endParaRPr lang="en-US" altLang="ko-KR" sz="18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무의미한 것은 </a:t>
            </a:r>
            <a:r>
              <a:rPr lang="ko-KR" altLang="en-US" sz="18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절대 </a:t>
            </a:r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아닙니다</a:t>
            </a:r>
            <a:r>
              <a:rPr lang="en-US" altLang="ko-KR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18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2114EF-8296-80D2-A25C-72EACA9EF2A3}"/>
              </a:ext>
            </a:extLst>
          </p:cNvPr>
          <p:cNvSpPr txBox="1"/>
          <p:nvPr/>
        </p:nvSpPr>
        <p:spPr>
          <a:xfrm>
            <a:off x="1467607" y="307270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056B12-D94D-93BE-D06B-300E4431395B}"/>
              </a:ext>
            </a:extLst>
          </p:cNvPr>
          <p:cNvSpPr txBox="1"/>
          <p:nvPr/>
        </p:nvSpPr>
        <p:spPr>
          <a:xfrm>
            <a:off x="665177" y="407320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CDE295B-63EC-98A8-7938-271E6E63E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8" b="92147" l="9783" r="90217">
                        <a14:foregroundMark x1="35870" y1="72251" x2="86413" y2="76963"/>
                        <a14:foregroundMark x1="31522" y1="80105" x2="65217" y2="92147"/>
                        <a14:foregroundMark x1="90217" y1="82199" x2="90217" y2="869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070" y="2528477"/>
            <a:ext cx="876300" cy="9096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644C0E-E77C-398A-C356-E9F30FBD0E98}"/>
              </a:ext>
            </a:extLst>
          </p:cNvPr>
          <p:cNvSpPr txBox="1"/>
          <p:nvPr/>
        </p:nvSpPr>
        <p:spPr>
          <a:xfrm>
            <a:off x="2045526" y="3392610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6928A7-92F8-EB66-0D70-8F1A5B65933A}"/>
              </a:ext>
            </a:extLst>
          </p:cNvPr>
          <p:cNvSpPr txBox="1"/>
          <p:nvPr/>
        </p:nvSpPr>
        <p:spPr>
          <a:xfrm>
            <a:off x="2558219" y="2968834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b="1" dirty="0" err="1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톤앤매너</a:t>
            </a:r>
            <a:r>
              <a:rPr lang="ko-KR" altLang="en-US" sz="11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맞춰서 새로 디자인 해주세요</a:t>
            </a:r>
            <a:endParaRPr lang="en-US" altLang="ko-KR" sz="1100" b="1" dirty="0">
              <a:solidFill>
                <a:srgbClr val="FF0000"/>
              </a:solidFill>
              <a:highlight>
                <a:srgbClr val="FFFF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1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1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가해자처럼 보이게 표정 험악하게 해주세요</a:t>
            </a:r>
            <a:r>
              <a:rPr lang="en-US" altLang="ko-KR" sz="11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1100" b="1" dirty="0">
              <a:solidFill>
                <a:srgbClr val="FF0000"/>
              </a:solidFill>
              <a:highlight>
                <a:srgbClr val="FFFF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E1EB5D-98A2-8ABF-40E8-1718D41FCB44}"/>
              </a:ext>
            </a:extLst>
          </p:cNvPr>
          <p:cNvSpPr txBox="1"/>
          <p:nvPr/>
        </p:nvSpPr>
        <p:spPr>
          <a:xfrm>
            <a:off x="8248590" y="3869283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1592512744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981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오히려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근로기준법은 직장 내 괴롭힘을 예방하고</a:t>
            </a:r>
            <a:r>
              <a:rPr lang="en-US" altLang="ko-KR" dirty="0"/>
              <a:t>, </a:t>
            </a:r>
            <a:r>
              <a:rPr lang="ko-KR" altLang="en-US" dirty="0"/>
              <a:t>근절해야 할 의무를 회사에 부여하고 있습니다</a:t>
            </a:r>
            <a:r>
              <a:rPr lang="en-US" altLang="ko-KR" dirty="0"/>
              <a:t>.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3372D28A-C5E2-DB78-E53E-7CAD72E6005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일반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5DB8BB-BE44-1735-F684-E710272870A8}"/>
              </a:ext>
            </a:extLst>
          </p:cNvPr>
          <p:cNvSpPr txBox="1"/>
          <p:nvPr/>
        </p:nvSpPr>
        <p:spPr>
          <a:xfrm>
            <a:off x="1019171" y="3853744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근로기준법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CFCA6E-BE08-1985-633B-944A937B8121}"/>
              </a:ext>
            </a:extLst>
          </p:cNvPr>
          <p:cNvSpPr txBox="1"/>
          <p:nvPr/>
        </p:nvSpPr>
        <p:spPr>
          <a:xfrm>
            <a:off x="999241" y="4104398"/>
            <a:ext cx="6096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예방</a:t>
            </a:r>
            <a:r>
              <a:rPr lang="en-US" altLang="ko-KR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근절 의무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회사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에 부여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E36BDF-C25C-3666-7BA9-E5F8E34D3E09}"/>
              </a:ext>
            </a:extLst>
          </p:cNvPr>
          <p:cNvSpPr txBox="1"/>
          <p:nvPr/>
        </p:nvSpPr>
        <p:spPr>
          <a:xfrm>
            <a:off x="598602" y="375448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4475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팀장이나 과장이 아닌</a:t>
            </a:r>
            <a:r>
              <a:rPr lang="en-US" altLang="ko-KR" dirty="0"/>
              <a:t>, </a:t>
            </a:r>
            <a:r>
              <a:rPr lang="ko-KR" altLang="en-US" dirty="0"/>
              <a:t>대표이사 등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사용자에게 그 의무를 부담시키고 있는 것이죠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CBAE5212-35C4-0371-2A99-5FA3D5A9187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 err="1"/>
              <a:t>형광펜</a:t>
            </a:r>
            <a:r>
              <a:rPr lang="ko-KR" altLang="en-US" dirty="0"/>
              <a:t> 전부 한번에 쫙 쳐지도록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법률 프레임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751729-5090-BC77-3C91-90EC0F271AB4}"/>
              </a:ext>
            </a:extLst>
          </p:cNvPr>
          <p:cNvSpPr/>
          <p:nvPr/>
        </p:nvSpPr>
        <p:spPr>
          <a:xfrm>
            <a:off x="132402" y="4187207"/>
            <a:ext cx="7993759" cy="728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사각형: 위쪽 모서리의 한쪽은 둥글고 다른 한쪽은 잘림 8">
            <a:extLst>
              <a:ext uri="{FF2B5EF4-FFF2-40B4-BE49-F238E27FC236}">
                <a16:creationId xmlns:a16="http://schemas.microsoft.com/office/drawing/2014/main" id="{A9427475-7695-DD07-57BC-16211618946A}"/>
              </a:ext>
            </a:extLst>
          </p:cNvPr>
          <p:cNvSpPr/>
          <p:nvPr/>
        </p:nvSpPr>
        <p:spPr>
          <a:xfrm>
            <a:off x="132403" y="3924415"/>
            <a:ext cx="1983780" cy="262264"/>
          </a:xfrm>
          <a:prstGeom prst="snipRoundRect">
            <a:avLst>
              <a:gd name="adj1" fmla="val 0"/>
              <a:gd name="adj2" fmla="val 292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F45C30-B380-5D2E-7028-8B0650CB5A21}"/>
              </a:ext>
            </a:extLst>
          </p:cNvPr>
          <p:cNvSpPr txBox="1"/>
          <p:nvPr/>
        </p:nvSpPr>
        <p:spPr>
          <a:xfrm>
            <a:off x="0" y="342900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4D720-90C7-FD4F-EFD4-8F71FAB6ED6E}"/>
              </a:ext>
            </a:extLst>
          </p:cNvPr>
          <p:cNvSpPr txBox="1"/>
          <p:nvPr/>
        </p:nvSpPr>
        <p:spPr>
          <a:xfrm>
            <a:off x="194390" y="3905292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근로기준법 제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76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B3322A-7DB5-3B0A-B9F7-186F0A6AB6D9}"/>
              </a:ext>
            </a:extLst>
          </p:cNvPr>
          <p:cNvSpPr txBox="1"/>
          <p:nvPr/>
        </p:nvSpPr>
        <p:spPr>
          <a:xfrm>
            <a:off x="132402" y="4202336"/>
            <a:ext cx="799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① 누구든지 직장 내 괴롭힘 발생 사실을 알게 된 경우 그 사실을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사용자에게 신고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수 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l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②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제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항에 따른 신고를 접수하거나 직장 내 괴롭힘 발생 사실을 인지한 경우에는 지체 없이 당사자 등을 대상으로 </a:t>
            </a:r>
            <a:b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사실 확인을 위하여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객관적으로 조사를 실시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하여야 한다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171CF-429B-01F8-5163-5A379084DCAA}"/>
              </a:ext>
            </a:extLst>
          </p:cNvPr>
          <p:cNvSpPr txBox="1"/>
          <p:nvPr/>
        </p:nvSpPr>
        <p:spPr>
          <a:xfrm>
            <a:off x="4157561" y="390458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2746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회사나 대표이사가 이러한 의무를 위반하면 오히려 이들이 형사처벌을 받거나 과태료를 물게 됩니다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CBAE5212-35C4-0371-2A99-5FA3D5A9187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도장 쾅 효과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A6494-ACE0-4624-637C-E37046E6119B}"/>
              </a:ext>
            </a:extLst>
          </p:cNvPr>
          <p:cNvSpPr txBox="1"/>
          <p:nvPr/>
        </p:nvSpPr>
        <p:spPr>
          <a:xfrm>
            <a:off x="598602" y="1967467"/>
            <a:ext cx="3381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회사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대표이사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한다면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4A9494-6093-67ED-C41C-0A1FED51DCDC}"/>
              </a:ext>
            </a:extLst>
          </p:cNvPr>
          <p:cNvSpPr txBox="1"/>
          <p:nvPr/>
        </p:nvSpPr>
        <p:spPr>
          <a:xfrm rot="21110640">
            <a:off x="1767073" y="2917499"/>
            <a:ext cx="2419252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000"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 또는 과태료</a:t>
            </a:r>
            <a:endParaRPr lang="ko-KR" altLang="en-US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3EFE14-6740-0156-677F-7B191C421D4F}"/>
              </a:ext>
            </a:extLst>
          </p:cNvPr>
          <p:cNvSpPr txBox="1"/>
          <p:nvPr/>
        </p:nvSpPr>
        <p:spPr>
          <a:xfrm>
            <a:off x="404066" y="169538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377EF1-4F68-5E39-DE0D-9DC2836476C1}"/>
              </a:ext>
            </a:extLst>
          </p:cNvPr>
          <p:cNvSpPr txBox="1"/>
          <p:nvPr/>
        </p:nvSpPr>
        <p:spPr>
          <a:xfrm>
            <a:off x="1293750" y="307054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6428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즉 간단히 설명하자면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임직원이 다른 임직원을 괴롭혔다면 그 수위에 따라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형사처벌이 되거나</a:t>
            </a:r>
            <a:r>
              <a:rPr lang="en-US" altLang="ko-KR" dirty="0"/>
              <a:t> </a:t>
            </a:r>
            <a:r>
              <a:rPr lang="ko-KR" altLang="en-US" dirty="0"/>
              <a:t>사내 징계에서 그칠 수 있겠지만</a:t>
            </a:r>
            <a:endParaRPr lang="en-US" altLang="ko-KR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CBAE5212-35C4-0371-2A99-5FA3D5A9187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4FE5F8E-3EB6-BE98-FFA3-3C28F2FAA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61" b="98734" l="9722" r="88889">
                        <a14:foregroundMark x1="33333" y1="82278" x2="58333" y2="98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2" y="1799184"/>
            <a:ext cx="886118" cy="97227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702836D-89AE-552D-139B-F3F40517B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61" b="94937" l="7692" r="89744">
                        <a14:foregroundMark x1="29487" y1="79747" x2="52564" y2="93671"/>
                        <a14:foregroundMark x1="73077" y1="77215" x2="76923" y2="94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4256" y="1825108"/>
            <a:ext cx="890841" cy="9022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DA7EBA-5393-A8E3-86CE-D419F371028B}"/>
              </a:ext>
            </a:extLst>
          </p:cNvPr>
          <p:cNvSpPr txBox="1"/>
          <p:nvPr/>
        </p:nvSpPr>
        <p:spPr>
          <a:xfrm>
            <a:off x="4677468" y="2771454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임직원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7E29C-19BF-46B8-C665-9D820F581441}"/>
              </a:ext>
            </a:extLst>
          </p:cNvPr>
          <p:cNvSpPr txBox="1"/>
          <p:nvPr/>
        </p:nvSpPr>
        <p:spPr>
          <a:xfrm>
            <a:off x="6742083" y="2771454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임직원</a:t>
            </a:r>
          </a:p>
        </p:txBody>
      </p:sp>
      <p:sp>
        <p:nvSpPr>
          <p:cNvPr id="19" name="화살표: 오른쪽 18">
            <a:extLst>
              <a:ext uri="{FF2B5EF4-FFF2-40B4-BE49-F238E27FC236}">
                <a16:creationId xmlns:a16="http://schemas.microsoft.com/office/drawing/2014/main" id="{BB69EFF6-F206-9BA7-2C48-DB1E79D2FB6E}"/>
              </a:ext>
            </a:extLst>
          </p:cNvPr>
          <p:cNvSpPr/>
          <p:nvPr/>
        </p:nvSpPr>
        <p:spPr>
          <a:xfrm>
            <a:off x="5458120" y="2270206"/>
            <a:ext cx="1176136" cy="257445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24178C-7D16-B108-E60D-32C0F72AAF30}"/>
              </a:ext>
            </a:extLst>
          </p:cNvPr>
          <p:cNvSpPr txBox="1"/>
          <p:nvPr/>
        </p:nvSpPr>
        <p:spPr>
          <a:xfrm>
            <a:off x="5418452" y="2495664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endParaRPr lang="ko-KR" altLang="en-US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D31397-40C7-6E94-4783-EB2285C6AD67}"/>
              </a:ext>
            </a:extLst>
          </p:cNvPr>
          <p:cNvSpPr txBox="1"/>
          <p:nvPr/>
        </p:nvSpPr>
        <p:spPr>
          <a:xfrm>
            <a:off x="4730645" y="3286606"/>
            <a:ext cx="2717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</a:t>
            </a:r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또는 </a:t>
            </a:r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사내 징계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ECFE95-AF31-A66A-7B77-CF0324BA5EA9}"/>
              </a:ext>
            </a:extLst>
          </p:cNvPr>
          <p:cNvSpPr txBox="1"/>
          <p:nvPr/>
        </p:nvSpPr>
        <p:spPr>
          <a:xfrm>
            <a:off x="4273469" y="177588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8E3405-9514-577E-5996-05F9BC8F9F0F}"/>
              </a:ext>
            </a:extLst>
          </p:cNvPr>
          <p:cNvSpPr txBox="1"/>
          <p:nvPr/>
        </p:nvSpPr>
        <p:spPr>
          <a:xfrm>
            <a:off x="4273469" y="322624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464304-5D83-281C-0E2A-294C00749372}"/>
              </a:ext>
            </a:extLst>
          </p:cNvPr>
          <p:cNvSpPr txBox="1"/>
          <p:nvPr/>
        </p:nvSpPr>
        <p:spPr>
          <a:xfrm>
            <a:off x="8258175" y="3886768"/>
            <a:ext cx="1199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1328347594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F68BFC-1383-C260-B449-7F9CA60CC5A8}"/>
              </a:ext>
            </a:extLst>
          </p:cNvPr>
          <p:cNvSpPr txBox="1"/>
          <p:nvPr/>
        </p:nvSpPr>
        <p:spPr>
          <a:xfrm>
            <a:off x="4823619" y="1582183"/>
            <a:ext cx="2531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톤앤매너</a:t>
            </a:r>
            <a:r>
              <a:rPr lang="ko-KR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맞춰서 새로 디자인해주세요</a:t>
            </a:r>
          </a:p>
        </p:txBody>
      </p:sp>
    </p:spTree>
    <p:extLst>
      <p:ext uri="{BB962C8B-B14F-4D97-AF65-F5344CB8AC3E}">
        <p14:creationId xmlns:p14="http://schemas.microsoft.com/office/powerpoint/2010/main" val="3234623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이러한 괴롭힘을 방치하고 있거나 적절한 조치를 취하지 않았다면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회사나 대표이사는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곧장 처벌을 받게 된다는 것입니다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CBAE5212-35C4-0371-2A99-5FA3D5A9187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569346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도장 쾅 효과</a:t>
            </a:r>
            <a:endParaRPr lang="en-US" altLang="ko-KR" dirty="0"/>
          </a:p>
          <a:p>
            <a:r>
              <a:rPr lang="en-US" altLang="ko-KR" dirty="0"/>
              <a:t>#3.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D31397-40C7-6E94-4783-EB2285C6AD67}"/>
              </a:ext>
            </a:extLst>
          </p:cNvPr>
          <p:cNvSpPr txBox="1"/>
          <p:nvPr/>
        </p:nvSpPr>
        <p:spPr>
          <a:xfrm>
            <a:off x="598602" y="2929769"/>
            <a:ext cx="326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회사</a:t>
            </a:r>
            <a:r>
              <a:rPr lang="en-US" altLang="ko-KR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대표이사 </a:t>
            </a:r>
            <a:r>
              <a:rPr lang="ko-KR" altLang="en-US" sz="2400" b="1" i="1" dirty="0">
                <a:solidFill>
                  <a:srgbClr val="7030A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처벌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8E3405-9514-577E-5996-05F9BC8F9F0F}"/>
              </a:ext>
            </a:extLst>
          </p:cNvPr>
          <p:cNvSpPr txBox="1"/>
          <p:nvPr/>
        </p:nvSpPr>
        <p:spPr>
          <a:xfrm>
            <a:off x="141426" y="302210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CA50AB-34DC-AF8A-7508-1FFCA35FC37D}"/>
              </a:ext>
            </a:extLst>
          </p:cNvPr>
          <p:cNvSpPr txBox="1"/>
          <p:nvPr/>
        </p:nvSpPr>
        <p:spPr>
          <a:xfrm>
            <a:off x="598602" y="2114344"/>
            <a:ext cx="3552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괴롭힘을 방치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하거나</a:t>
            </a:r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적절한 조치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취하지 않았다면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4196CE-C40B-272E-3052-8286916BA094}"/>
              </a:ext>
            </a:extLst>
          </p:cNvPr>
          <p:cNvSpPr txBox="1"/>
          <p:nvPr/>
        </p:nvSpPr>
        <p:spPr>
          <a:xfrm>
            <a:off x="141426" y="189888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6EFE4-9BE4-62F3-071F-7270F2BEA42E}"/>
              </a:ext>
            </a:extLst>
          </p:cNvPr>
          <p:cNvSpPr txBox="1"/>
          <p:nvPr/>
        </p:nvSpPr>
        <p:spPr>
          <a:xfrm>
            <a:off x="2230619" y="339143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7175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자</a:t>
            </a:r>
            <a:r>
              <a:rPr lang="en-US" altLang="ko-KR" dirty="0"/>
              <a:t>, </a:t>
            </a:r>
            <a:r>
              <a:rPr lang="ko-KR" altLang="en-US" dirty="0"/>
              <a:t>정리하면 직장 내 괴롭힘과 형법은 다릅니다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FEA35F8-5EA5-34CA-137F-176555F3C66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A64FD0-415D-2892-B099-ECE862FC690C}"/>
              </a:ext>
            </a:extLst>
          </p:cNvPr>
          <p:cNvSpPr txBox="1"/>
          <p:nvPr/>
        </p:nvSpPr>
        <p:spPr>
          <a:xfrm>
            <a:off x="1977876" y="4104398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은 다르다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66B7C-DBFA-9927-1E95-FB789F3E251E}"/>
              </a:ext>
            </a:extLst>
          </p:cNvPr>
          <p:cNvSpPr txBox="1"/>
          <p:nvPr/>
        </p:nvSpPr>
        <p:spPr>
          <a:xfrm>
            <a:off x="1629569" y="395460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0466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형사처벌 대상인 행동이 있고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형사처벌에 이르지는 않지만 문제가 될 수 있는 행동이 있다면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직장 내 괴롭힘은 후자에 해당합니다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CBAE5212-35C4-0371-2A99-5FA3D5A9187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1454204"/>
          </a:xfrm>
        </p:spPr>
        <p:txBody>
          <a:bodyPr/>
          <a:lstStyle/>
          <a:p>
            <a:r>
              <a:rPr lang="en-US" altLang="ko-KR" dirty="0"/>
              <a:t>#1. </a:t>
            </a:r>
            <a:r>
              <a:rPr lang="ko-KR" altLang="en-US" dirty="0"/>
              <a:t>형법 동그라미 그려지고</a:t>
            </a:r>
            <a:endParaRPr lang="en-US" altLang="ko-KR" dirty="0"/>
          </a:p>
          <a:p>
            <a:r>
              <a:rPr lang="en-US" altLang="ko-KR" dirty="0"/>
              <a:t>#2. </a:t>
            </a:r>
            <a:r>
              <a:rPr lang="ko-KR" altLang="en-US" dirty="0"/>
              <a:t>노란색 동그라미 그려지고</a:t>
            </a:r>
            <a:endParaRPr lang="en-US" altLang="ko-KR" dirty="0"/>
          </a:p>
          <a:p>
            <a:r>
              <a:rPr lang="en-US" altLang="ko-KR" dirty="0"/>
              <a:t>#3. </a:t>
            </a:r>
            <a:r>
              <a:rPr lang="ko-KR" altLang="en-US" dirty="0"/>
              <a:t>직장 내 괴롭힘 텍스트 등장하며 그믐달 부분 강조되는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5C5865-3D9C-8AA4-3115-2AD3E108C3C8}"/>
              </a:ext>
            </a:extLst>
          </p:cNvPr>
          <p:cNvSpPr txBox="1"/>
          <p:nvPr/>
        </p:nvSpPr>
        <p:spPr>
          <a:xfrm>
            <a:off x="3648372" y="186464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7E575A84-DAD3-541F-FC43-F268B46CCED4}"/>
              </a:ext>
            </a:extLst>
          </p:cNvPr>
          <p:cNvSpPr/>
          <p:nvPr/>
        </p:nvSpPr>
        <p:spPr>
          <a:xfrm>
            <a:off x="621694" y="1670532"/>
            <a:ext cx="2472090" cy="2472090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B3FBDC8E-50B9-C1E7-3626-06868DC4E965}"/>
              </a:ext>
            </a:extLst>
          </p:cNvPr>
          <p:cNvSpPr/>
          <p:nvPr/>
        </p:nvSpPr>
        <p:spPr>
          <a:xfrm>
            <a:off x="1334502" y="1670532"/>
            <a:ext cx="2472090" cy="247209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8F3AFA-4065-A559-94D6-A308C1C2A58B}"/>
              </a:ext>
            </a:extLst>
          </p:cNvPr>
          <p:cNvSpPr txBox="1"/>
          <p:nvPr/>
        </p:nvSpPr>
        <p:spPr>
          <a:xfrm>
            <a:off x="197963" y="2160337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</a:t>
            </a:r>
            <a:r>
              <a:rPr lang="en-US" altLang="ko-KR" b="1" dirty="0">
                <a:highlight>
                  <a:srgbClr val="00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highlight>
                  <a:srgbClr val="00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내 괴롭힘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885A4F-F46D-C0AA-72E8-82AC8EE39976}"/>
              </a:ext>
            </a:extLst>
          </p:cNvPr>
          <p:cNvSpPr txBox="1"/>
          <p:nvPr/>
        </p:nvSpPr>
        <p:spPr>
          <a:xfrm>
            <a:off x="3435649" y="2229207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CF19EE-61C2-4F1B-845B-67A7F33F9C4E}"/>
              </a:ext>
            </a:extLst>
          </p:cNvPr>
          <p:cNvSpPr txBox="1"/>
          <p:nvPr/>
        </p:nvSpPr>
        <p:spPr>
          <a:xfrm>
            <a:off x="1629151" y="130067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D346CE-0F73-8074-E51F-7CB37B72BB8B}"/>
              </a:ext>
            </a:extLst>
          </p:cNvPr>
          <p:cNvSpPr txBox="1"/>
          <p:nvPr/>
        </p:nvSpPr>
        <p:spPr>
          <a:xfrm>
            <a:off x="682968" y="255702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7044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또한 직장 내 괴롭힘에 해당하면 가해자는 근로기준법에 따라</a:t>
            </a:r>
            <a:r>
              <a:rPr lang="en-US" altLang="ko-KR" dirty="0"/>
              <a:t>, </a:t>
            </a:r>
            <a:r>
              <a:rPr lang="ko-KR" altLang="en-US" dirty="0"/>
              <a:t>회사의 자체적 진상조사를 통해 내부 징계를 받게 되며</a:t>
            </a:r>
            <a:endParaRPr lang="en-US" altLang="ko-KR" dirty="0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AD0479F6-1BE7-EB7C-21FE-7718672577E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일반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6B27F-E2D1-3632-B861-CFDC4317DFF5}"/>
              </a:ext>
            </a:extLst>
          </p:cNvPr>
          <p:cNvSpPr txBox="1"/>
          <p:nvPr/>
        </p:nvSpPr>
        <p:spPr>
          <a:xfrm>
            <a:off x="618532" y="3629511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8E8B3-06DA-83AE-B2A6-A7DCD4BE1EF8}"/>
              </a:ext>
            </a:extLst>
          </p:cNvPr>
          <p:cNvSpPr txBox="1"/>
          <p:nvPr/>
        </p:nvSpPr>
        <p:spPr>
          <a:xfrm>
            <a:off x="598602" y="3892303"/>
            <a:ext cx="7157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근로기준법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</a:t>
            </a:r>
            <a:endParaRPr lang="en-US" altLang="ko-KR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자체 진상 조사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통해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내부 징계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받음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7B0DF2-5D7B-4788-C950-CD89E5D9865F}"/>
              </a:ext>
            </a:extLst>
          </p:cNvPr>
          <p:cNvSpPr txBox="1"/>
          <p:nvPr/>
        </p:nvSpPr>
        <p:spPr>
          <a:xfrm>
            <a:off x="197963" y="353024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188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괴롭힘을 방치하면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회사나 대표이사는 처벌을 받게 됩니다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0AF7964A-D6CA-1AC3-6A40-9004F9B76CD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메시지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8E8B3-06DA-83AE-B2A6-A7DCD4BE1EF8}"/>
              </a:ext>
            </a:extLst>
          </p:cNvPr>
          <p:cNvSpPr txBox="1"/>
          <p:nvPr/>
        </p:nvSpPr>
        <p:spPr>
          <a:xfrm>
            <a:off x="999241" y="3892303"/>
            <a:ext cx="6215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방치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하면</a:t>
            </a:r>
            <a:endParaRPr lang="en-US" altLang="ko-KR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en-US" altLang="ko-KR" sz="2400" b="1" i="1" dirty="0">
                <a:solidFill>
                  <a:srgbClr val="FFFF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회사</a:t>
            </a:r>
            <a:r>
              <a:rPr lang="en-US" altLang="ko-KR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대표이사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처벌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받게 됩니다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7B0DF2-5D7B-4788-C950-CD89E5D9865F}"/>
              </a:ext>
            </a:extLst>
          </p:cNvPr>
          <p:cNvSpPr txBox="1"/>
          <p:nvPr/>
        </p:nvSpPr>
        <p:spPr>
          <a:xfrm>
            <a:off x="598602" y="362951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D5E4B-A454-D754-89D6-A1E91F40B53A}"/>
              </a:ext>
            </a:extLst>
          </p:cNvPr>
          <p:cNvSpPr txBox="1"/>
          <p:nvPr/>
        </p:nvSpPr>
        <p:spPr>
          <a:xfrm>
            <a:off x="1984343" y="444353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7559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괴롭힘이라는 말</a:t>
            </a:r>
            <a:r>
              <a:rPr lang="en-US" altLang="ko-KR" dirty="0"/>
              <a:t>, </a:t>
            </a:r>
            <a:r>
              <a:rPr lang="ko-KR" altLang="en-US" dirty="0"/>
              <a:t>아마 많이 </a:t>
            </a:r>
            <a:r>
              <a:rPr lang="ko-KR" altLang="en-US" dirty="0" err="1"/>
              <a:t>들어보셨을</a:t>
            </a:r>
            <a:r>
              <a:rPr lang="ko-KR" altLang="en-US" dirty="0"/>
              <a:t> 겁니다</a:t>
            </a:r>
            <a:r>
              <a:rPr lang="en-US" altLang="ko-KR" dirty="0"/>
              <a:t>. 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63073715-0BDA-6354-19E2-E42553BCFCF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강사명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DF065A-B139-FD94-D9CC-A5F08B67A6DA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49478-7A43-282F-E323-0787C159CF62}"/>
              </a:ext>
            </a:extLst>
          </p:cNvPr>
          <p:cNvSpPr txBox="1"/>
          <p:nvPr/>
        </p:nvSpPr>
        <p:spPr>
          <a:xfrm>
            <a:off x="360363" y="4171485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황성준</a:t>
            </a:r>
            <a:r>
              <a:rPr lang="ko-KR" altLang="en-US" sz="180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변호사</a:t>
            </a:r>
            <a:endParaRPr lang="ko-KR" altLang="en-US" sz="18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4314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F02EC5-4E59-9E98-5568-C6FE85C7D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164D418-B3F1-4297-7D0D-84DDDF206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6A84193-2063-DA6A-8141-7002F158FA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E0E1913-A542-567C-5A02-9AA2D344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4C53F-9690-5863-C259-255313AD69BB}"/>
              </a:ext>
            </a:extLst>
          </p:cNvPr>
          <p:cNvSpPr txBox="1"/>
          <p:nvPr/>
        </p:nvSpPr>
        <p:spPr>
          <a:xfrm>
            <a:off x="2948013" y="2205317"/>
            <a:ext cx="242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원더풀데이즈</a:t>
            </a:r>
            <a:endParaRPr lang="en-US" altLang="ko-KR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로고 간지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2412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F3BDAF-8C5B-9E67-7F00-3A35DA4678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67B0BD77-B253-F00C-830D-CEC5DA25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1_2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918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F02EC5-4E59-9E98-5568-C6FE85C7D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164D418-B3F1-4297-7D0D-84DDDF206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6A84193-2063-DA6A-8141-7002F158FA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E0E1913-A542-567C-5A02-9AA2D344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4C53F-9690-5863-C259-255313AD69BB}"/>
              </a:ext>
            </a:extLst>
          </p:cNvPr>
          <p:cNvSpPr txBox="1"/>
          <p:nvPr/>
        </p:nvSpPr>
        <p:spPr>
          <a:xfrm>
            <a:off x="1465233" y="2205317"/>
            <a:ext cx="53912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트랜지션</a:t>
            </a:r>
            <a:endParaRPr lang="en-US" altLang="ko-KR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꽁트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트랜지션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학습하기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)</a:t>
            </a:r>
            <a:endParaRPr lang="ko-KR" altLang="en-US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6414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 </a:t>
            </a:r>
            <a:r>
              <a:rPr lang="ko-KR" altLang="en-US" dirty="0"/>
              <a:t>사례 어떠셨나요</a:t>
            </a:r>
            <a:r>
              <a:rPr lang="en-US" altLang="ko-KR" dirty="0"/>
              <a:t>. </a:t>
            </a:r>
            <a:r>
              <a:rPr lang="ko-KR" altLang="en-US" dirty="0"/>
              <a:t>누가 봐도 괴롭힘이라고 </a:t>
            </a:r>
            <a:r>
              <a:rPr lang="ko-KR" altLang="en-US" dirty="0" err="1"/>
              <a:t>느껴지시겠죠</a:t>
            </a:r>
            <a:r>
              <a:rPr lang="en-US" altLang="ko-KR" dirty="0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9924E661-EC67-79EF-8658-DDDCDB9E1B2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말자막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2D2157-FBEF-CF14-74A7-640CAA510F97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446587D-8E58-594A-775A-B64D36C4623A}"/>
              </a:ext>
            </a:extLst>
          </p:cNvPr>
          <p:cNvSpPr/>
          <p:nvPr/>
        </p:nvSpPr>
        <p:spPr>
          <a:xfrm>
            <a:off x="235670" y="4326903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사례 어떠셨나요</a:t>
            </a:r>
            <a:r>
              <a:rPr lang="en-US" altLang="ko-KR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7EE0CE-BF19-B334-9688-64035746E8C5}"/>
              </a:ext>
            </a:extLst>
          </p:cNvPr>
          <p:cNvSpPr txBox="1"/>
          <p:nvPr/>
        </p:nvSpPr>
        <p:spPr>
          <a:xfrm>
            <a:off x="373514" y="548053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87E285A-8E0D-EE3E-615E-B2954423683F}"/>
              </a:ext>
            </a:extLst>
          </p:cNvPr>
          <p:cNvSpPr/>
          <p:nvPr/>
        </p:nvSpPr>
        <p:spPr>
          <a:xfrm>
            <a:off x="922613" y="5491950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누가 봐도 괴롭힘이라고 </a:t>
            </a:r>
            <a:r>
              <a:rPr lang="ko-KR" altLang="en-US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느껴지시겠죠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9921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사례는 다른 사람도 아닌 바로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회사의 ‘</a:t>
            </a:r>
            <a:r>
              <a:rPr lang="ko-KR" altLang="en-US" dirty="0" err="1"/>
              <a:t>대표’가</a:t>
            </a:r>
            <a:r>
              <a:rPr lang="ko-KR" altLang="en-US" dirty="0"/>
              <a:t> 직접 괴롭힘을 가한 사안입니다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246D8DD-ACE8-B3C7-FC76-0C472FF9F9F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강조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2D2157-FBEF-CF14-74A7-640CAA510F97}"/>
              </a:ext>
            </a:extLst>
          </p:cNvPr>
          <p:cNvSpPr txBox="1"/>
          <p:nvPr/>
        </p:nvSpPr>
        <p:spPr>
          <a:xfrm>
            <a:off x="370014" y="180234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0E62F-CE5C-5B24-51E1-57A189018E13}"/>
              </a:ext>
            </a:extLst>
          </p:cNvPr>
          <p:cNvSpPr txBox="1"/>
          <p:nvPr/>
        </p:nvSpPr>
        <p:spPr>
          <a:xfrm>
            <a:off x="360363" y="2137042"/>
            <a:ext cx="37240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대표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직접 괴롭힘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가한 사안</a:t>
            </a:r>
          </a:p>
        </p:txBody>
      </p:sp>
    </p:spTree>
    <p:extLst>
      <p:ext uri="{BB962C8B-B14F-4D97-AF65-F5344CB8AC3E}">
        <p14:creationId xmlns:p14="http://schemas.microsoft.com/office/powerpoint/2010/main" val="4100683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말풍선: 타원형 16">
            <a:extLst>
              <a:ext uri="{FF2B5EF4-FFF2-40B4-BE49-F238E27FC236}">
                <a16:creationId xmlns:a16="http://schemas.microsoft.com/office/drawing/2014/main" id="{083D7EE5-26BC-CB7E-9D48-BA2891C5CC62}"/>
              </a:ext>
            </a:extLst>
          </p:cNvPr>
          <p:cNvSpPr/>
          <p:nvPr/>
        </p:nvSpPr>
        <p:spPr>
          <a:xfrm>
            <a:off x="4558520" y="1065487"/>
            <a:ext cx="3283422" cy="1125280"/>
          </a:xfrm>
          <a:prstGeom prst="wedgeEllipseCallout">
            <a:avLst>
              <a:gd name="adj1" fmla="val 50676"/>
              <a:gd name="adj2" fmla="val 3523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1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가해자가 회사 대표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면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회사가 자체 징계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하기 어렵겠지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…?</a:t>
            </a:r>
            <a:endParaRPr lang="ko-KR" altLang="en-US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이렇게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괴롭힘의 가해자가 회사의 </a:t>
            </a:r>
            <a:r>
              <a:rPr lang="ko-KR" altLang="en-US" dirty="0" err="1"/>
              <a:t>대표라거나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회사 대표와 친인척 관계에 있다면</a:t>
            </a:r>
            <a:r>
              <a:rPr lang="en-US" altLang="ko-KR" dirty="0"/>
              <a:t>, </a:t>
            </a:r>
            <a:r>
              <a:rPr lang="ko-KR" altLang="en-US" dirty="0"/>
              <a:t>아무래도 회사가 자체 징계를 하는 게 어렵겠죠</a:t>
            </a:r>
            <a:r>
              <a:rPr lang="en-US" altLang="ko-KR" dirty="0"/>
              <a:t>?</a:t>
            </a:r>
          </a:p>
          <a:p>
            <a:r>
              <a:rPr lang="ko-KR" altLang="en-US" dirty="0"/>
              <a:t>이런 경우에는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노동청이 직접 회사 대표를 조사하게 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614CF13B-5AA8-CCF6-974F-9ED202E0A3E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쾅 박히듯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+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텍스트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2D2157-FBEF-CF14-74A7-640CAA510F97}"/>
              </a:ext>
            </a:extLst>
          </p:cNvPr>
          <p:cNvSpPr txBox="1"/>
          <p:nvPr/>
        </p:nvSpPr>
        <p:spPr>
          <a:xfrm>
            <a:off x="4406505" y="182163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FB995-39A1-91E8-FDE7-181AC9136A45}"/>
              </a:ext>
            </a:extLst>
          </p:cNvPr>
          <p:cNvSpPr txBox="1"/>
          <p:nvPr/>
        </p:nvSpPr>
        <p:spPr>
          <a:xfrm>
            <a:off x="5051964" y="3693903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노동청</a:t>
            </a:r>
            <a:r>
              <a:rPr lang="ko-KR" altLang="en-US" sz="24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</a:t>
            </a:r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직접 조사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DE58B4-7423-7D26-3A04-C820AFAB503F}"/>
              </a:ext>
            </a:extLst>
          </p:cNvPr>
          <p:cNvSpPr txBox="1"/>
          <p:nvPr/>
        </p:nvSpPr>
        <p:spPr>
          <a:xfrm>
            <a:off x="4253925" y="239175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말풍선: 타원형 20">
            <a:extLst>
              <a:ext uri="{FF2B5EF4-FFF2-40B4-BE49-F238E27FC236}">
                <a16:creationId xmlns:a16="http://schemas.microsoft.com/office/drawing/2014/main" id="{DCB2F96F-1B58-E70B-7E6F-565C121C41EE}"/>
              </a:ext>
            </a:extLst>
          </p:cNvPr>
          <p:cNvSpPr/>
          <p:nvPr/>
        </p:nvSpPr>
        <p:spPr>
          <a:xfrm>
            <a:off x="4558520" y="2345955"/>
            <a:ext cx="3283422" cy="1125280"/>
          </a:xfrm>
          <a:prstGeom prst="wedgeEllipseCallout">
            <a:avLst>
              <a:gd name="adj1" fmla="val 53826"/>
              <a:gd name="adj2" fmla="val -2874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1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가해자가</a:t>
            </a:r>
            <a:endParaRPr lang="en-US" altLang="ko-KR" sz="1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대표와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친인척 관계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라면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…?</a:t>
            </a:r>
            <a:endParaRPr lang="ko-KR" altLang="en-US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DEE723-B5EE-8D0A-E19C-8833B850FBD8}"/>
              </a:ext>
            </a:extLst>
          </p:cNvPr>
          <p:cNvSpPr txBox="1"/>
          <p:nvPr/>
        </p:nvSpPr>
        <p:spPr>
          <a:xfrm>
            <a:off x="4574108" y="365203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1261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또한 회사 대표가 직장 내 괴롭힘을 저질렀다면 회사 대표는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그 자체만으로도 형사처벌을 받을 수 있습니다</a:t>
            </a:r>
            <a:r>
              <a:rPr lang="en-US" altLang="ko-KR" dirty="0"/>
              <a:t>.</a:t>
            </a:r>
          </a:p>
        </p:txBody>
      </p:sp>
      <p:sp>
        <p:nvSpPr>
          <p:cNvPr id="17" name="텍스트 개체 틀 16">
            <a:extLst>
              <a:ext uri="{FF2B5EF4-FFF2-40B4-BE49-F238E27FC236}">
                <a16:creationId xmlns:a16="http://schemas.microsoft.com/office/drawing/2014/main" id="{92C79124-E4B1-E5E5-6580-23322700A57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569346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쾅 박히듯 제시</a:t>
            </a:r>
            <a:endParaRPr lang="en-US" altLang="ko-KR" dirty="0"/>
          </a:p>
          <a:p>
            <a:r>
              <a:rPr lang="en-US" altLang="ko-KR" dirty="0"/>
              <a:t>#3.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DB8B9-3EBD-91DE-E521-80A32F9CD26D}"/>
              </a:ext>
            </a:extLst>
          </p:cNvPr>
          <p:cNvSpPr txBox="1"/>
          <p:nvPr/>
        </p:nvSpPr>
        <p:spPr>
          <a:xfrm>
            <a:off x="445204" y="2098863"/>
            <a:ext cx="3942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대표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저질렀다면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82816-A90F-168B-BAC4-D8507399F495}"/>
              </a:ext>
            </a:extLst>
          </p:cNvPr>
          <p:cNvSpPr txBox="1"/>
          <p:nvPr/>
        </p:nvSpPr>
        <p:spPr>
          <a:xfrm>
            <a:off x="439790" y="179739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33071B-662B-4BD4-2A8B-FF0F475E2780}"/>
              </a:ext>
            </a:extLst>
          </p:cNvPr>
          <p:cNvSpPr txBox="1"/>
          <p:nvPr/>
        </p:nvSpPr>
        <p:spPr>
          <a:xfrm>
            <a:off x="439790" y="2938024"/>
            <a:ext cx="386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 자체만으로 </a:t>
            </a:r>
            <a:r>
              <a:rPr lang="ko-KR" altLang="en-US" sz="2400" b="1" i="1" dirty="0">
                <a:solidFill>
                  <a:srgbClr val="7030A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 가능</a:t>
            </a:r>
            <a:r>
              <a:rPr lang="en-US" altLang="ko-KR" sz="2400" b="1" i="1" dirty="0">
                <a:solidFill>
                  <a:srgbClr val="7030A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b="1" i="1" dirty="0">
              <a:solidFill>
                <a:srgbClr val="7030A0"/>
              </a:solidFill>
              <a:highlight>
                <a:srgbClr val="FFFF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F68DA6-ED0D-6C5F-A3C7-01AAC7EE6576}"/>
              </a:ext>
            </a:extLst>
          </p:cNvPr>
          <p:cNvSpPr txBox="1"/>
          <p:nvPr/>
        </p:nvSpPr>
        <p:spPr>
          <a:xfrm>
            <a:off x="131775" y="333041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9C232A-9638-2BB1-4772-0B60E9C2B467}"/>
              </a:ext>
            </a:extLst>
          </p:cNvPr>
          <p:cNvSpPr txBox="1"/>
          <p:nvPr/>
        </p:nvSpPr>
        <p:spPr>
          <a:xfrm>
            <a:off x="2052008" y="3399689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8375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괴롭힘의 가해자가 </a:t>
            </a:r>
            <a:r>
              <a:rPr lang="ko-KR" altLang="en-US" dirty="0" err="1"/>
              <a:t>누구냐에</a:t>
            </a:r>
            <a:r>
              <a:rPr lang="ko-KR" altLang="en-US" dirty="0"/>
              <a:t> 따라 약간의 차이가 발생하는 거죠</a:t>
            </a:r>
            <a:r>
              <a:rPr lang="en-US" altLang="ko-KR" dirty="0"/>
              <a:t>.</a:t>
            </a:r>
          </a:p>
        </p:txBody>
      </p:sp>
      <p:sp>
        <p:nvSpPr>
          <p:cNvPr id="17" name="텍스트 개체 틀 16">
            <a:extLst>
              <a:ext uri="{FF2B5EF4-FFF2-40B4-BE49-F238E27FC236}">
                <a16:creationId xmlns:a16="http://schemas.microsoft.com/office/drawing/2014/main" id="{92C79124-E4B1-E5E5-6580-23322700A57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말자막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FED405-E1A7-2D22-B0D4-43F75FB24E4C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0119C1-A323-8620-25C0-C458FA0DE35C}"/>
              </a:ext>
            </a:extLst>
          </p:cNvPr>
          <p:cNvSpPr/>
          <p:nvPr/>
        </p:nvSpPr>
        <p:spPr>
          <a:xfrm>
            <a:off x="235670" y="4326903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가해자가 </a:t>
            </a:r>
            <a:r>
              <a:rPr lang="ko-KR" altLang="en-US" b="1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누구냐</a:t>
            </a:r>
            <a:r>
              <a:rPr lang="ko-KR" altLang="en-US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따라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약간의 차이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 발생하는 거죠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508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일반 임직원이라면 자체 조사에 내부 징계로 끝날 수도 있지만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대표급이라면 노동청 조사에 형사처벌까지도 갈 수 있다고 보시면 되겠습니다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D7355472-6513-C3B4-CA16-8234CE1223F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0532B-C2CB-D115-7622-BC0F626646B9}"/>
              </a:ext>
            </a:extLst>
          </p:cNvPr>
          <p:cNvSpPr txBox="1"/>
          <p:nvPr/>
        </p:nvSpPr>
        <p:spPr>
          <a:xfrm>
            <a:off x="598602" y="3892303"/>
            <a:ext cx="6984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일반 임직원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일 경우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자체 조사</a:t>
            </a:r>
            <a:r>
              <a:rPr lang="en-US" altLang="ko-KR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내부 징계</a:t>
            </a:r>
            <a:endParaRPr lang="en-US" altLang="ko-KR" sz="2400" b="1" dirty="0">
              <a:solidFill>
                <a:srgbClr val="FFFF00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대표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라면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노동청 조사</a:t>
            </a:r>
            <a:r>
              <a:rPr lang="en-US" altLang="ko-KR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까지</a:t>
            </a:r>
            <a:r>
              <a:rPr lang="en-US" altLang="ko-KR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040B4-63A5-39FF-E969-DE05FB93BF3C}"/>
              </a:ext>
            </a:extLst>
          </p:cNvPr>
          <p:cNvSpPr txBox="1"/>
          <p:nvPr/>
        </p:nvSpPr>
        <p:spPr>
          <a:xfrm>
            <a:off x="141426" y="362951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5150B9-0830-262B-7D00-F73177B67C52}"/>
              </a:ext>
            </a:extLst>
          </p:cNvPr>
          <p:cNvSpPr txBox="1"/>
          <p:nvPr/>
        </p:nvSpPr>
        <p:spPr>
          <a:xfrm>
            <a:off x="598602" y="3629511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b="1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BA4A6-8B34-85FB-C2A9-3958C3D4C51F}"/>
              </a:ext>
            </a:extLst>
          </p:cNvPr>
          <p:cNvSpPr txBox="1"/>
          <p:nvPr/>
        </p:nvSpPr>
        <p:spPr>
          <a:xfrm>
            <a:off x="2454102" y="4401193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4067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이처럼 직장 내 괴롭힘에서는 그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가해자가 누구인지도 중요합니다</a:t>
            </a:r>
            <a:r>
              <a:rPr lang="en-US" altLang="ko-KR" dirty="0"/>
              <a:t>.</a:t>
            </a:r>
          </a:p>
        </p:txBody>
      </p:sp>
      <p:sp>
        <p:nvSpPr>
          <p:cNvPr id="17" name="텍스트 개체 틀 16">
            <a:extLst>
              <a:ext uri="{FF2B5EF4-FFF2-40B4-BE49-F238E27FC236}">
                <a16:creationId xmlns:a16="http://schemas.microsoft.com/office/drawing/2014/main" id="{42FE0BDC-8402-01A6-CA38-1DBA80B5398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98F083-0D8C-58B2-0B3B-46DE732A27D1}"/>
              </a:ext>
            </a:extLst>
          </p:cNvPr>
          <p:cNvSpPr txBox="1"/>
          <p:nvPr/>
        </p:nvSpPr>
        <p:spPr>
          <a:xfrm>
            <a:off x="360363" y="2055043"/>
            <a:ext cx="3488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en-US" altLang="ko-KR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POINT</a:t>
            </a:r>
          </a:p>
          <a:p>
            <a:pPr algn="l"/>
            <a:endParaRPr lang="en-US" altLang="ko-KR" sz="7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3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누구인가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E232A1-13F6-D2F1-B061-364DE21B0E48}"/>
              </a:ext>
            </a:extLst>
          </p:cNvPr>
          <p:cNvSpPr txBox="1"/>
          <p:nvPr/>
        </p:nvSpPr>
        <p:spPr>
          <a:xfrm>
            <a:off x="370014" y="167997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A2A260-17A7-D04A-1DC2-DBAE3B2E1C2C}"/>
              </a:ext>
            </a:extLst>
          </p:cNvPr>
          <p:cNvSpPr txBox="1"/>
          <p:nvPr/>
        </p:nvSpPr>
        <p:spPr>
          <a:xfrm>
            <a:off x="0" y="279370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872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괴롭힘을 규정하는 법은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근로기준법인데요</a:t>
            </a:r>
            <a:r>
              <a:rPr lang="en-US" altLang="ko-KR" dirty="0"/>
              <a:t>.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44FC8A2F-2FA9-30EC-573B-F9ED95C0E39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AE9B2-9D05-C915-1481-53D41194EFDD}"/>
              </a:ext>
            </a:extLst>
          </p:cNvPr>
          <p:cNvSpPr txBox="1"/>
          <p:nvPr/>
        </p:nvSpPr>
        <p:spPr>
          <a:xfrm>
            <a:off x="484973" y="183433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강조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09C9E-1034-11D7-25D4-AE38F3B2F14C}"/>
              </a:ext>
            </a:extLst>
          </p:cNvPr>
          <p:cNvSpPr txBox="1"/>
          <p:nvPr/>
        </p:nvSpPr>
        <p:spPr>
          <a:xfrm>
            <a:off x="484973" y="2220609"/>
            <a:ext cx="3554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4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endParaRPr lang="ko-KR" altLang="en-US" sz="4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77F43-8716-3B90-764B-0A8B1D9C381F}"/>
              </a:ext>
            </a:extLst>
          </p:cNvPr>
          <p:cNvSpPr txBox="1"/>
          <p:nvPr/>
        </p:nvSpPr>
        <p:spPr>
          <a:xfrm>
            <a:off x="1129780" y="3145245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근로기준법</a:t>
            </a: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3C7223CF-DE89-EAA9-805E-6719D6ED4AEC}"/>
              </a:ext>
            </a:extLst>
          </p:cNvPr>
          <p:cNvGrpSpPr/>
          <p:nvPr/>
        </p:nvGrpSpPr>
        <p:grpSpPr>
          <a:xfrm>
            <a:off x="782743" y="3161057"/>
            <a:ext cx="338400" cy="405360"/>
            <a:chOff x="782743" y="3161057"/>
            <a:chExt cx="338400" cy="40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A67A1DB9-C4C2-CC25-84F2-CF4DA3279609}"/>
                    </a:ext>
                  </a:extLst>
                </p14:cNvPr>
                <p14:cNvContentPartPr/>
                <p14:nvPr/>
              </p14:nvContentPartPr>
              <p14:xfrm>
                <a:off x="782743" y="3161057"/>
                <a:ext cx="321480" cy="31248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A67A1DB9-C4C2-CC25-84F2-CF4DA327960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65103" y="3143417"/>
                  <a:ext cx="35712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2E5733DF-DE30-4285-D33F-335F77B1A1F3}"/>
                    </a:ext>
                  </a:extLst>
                </p14:cNvPr>
                <p14:cNvContentPartPr/>
                <p14:nvPr/>
              </p14:nvContentPartPr>
              <p14:xfrm>
                <a:off x="1015303" y="3291377"/>
                <a:ext cx="105840" cy="27504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2E5733DF-DE30-4285-D33F-335F77B1A1F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97303" y="3273737"/>
                  <a:ext cx="141480" cy="310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598571C-46AE-E4D4-9F88-9A07677BF007}"/>
              </a:ext>
            </a:extLst>
          </p:cNvPr>
          <p:cNvSpPr txBox="1"/>
          <p:nvPr/>
        </p:nvSpPr>
        <p:spPr>
          <a:xfrm>
            <a:off x="901756" y="359885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7656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예를 들어볼까요</a:t>
            </a:r>
            <a:r>
              <a:rPr lang="en-US" altLang="ko-KR" dirty="0"/>
              <a:t>?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얼마 전 한 공무원이 악성 민원에 시달리다가 스스로 생을 마감한 안타까운 사건이 있었죠</a:t>
            </a:r>
            <a:r>
              <a:rPr lang="en-US" altLang="ko-KR" dirty="0"/>
              <a:t>. </a:t>
            </a:r>
          </a:p>
        </p:txBody>
      </p:sp>
      <p:sp>
        <p:nvSpPr>
          <p:cNvPr id="17" name="텍스트 개체 틀 16">
            <a:extLst>
              <a:ext uri="{FF2B5EF4-FFF2-40B4-BE49-F238E27FC236}">
                <a16:creationId xmlns:a16="http://schemas.microsoft.com/office/drawing/2014/main" id="{42FE0BDC-8402-01A6-CA38-1DBA80B5398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88952-7245-CC67-EFA4-EE02D2BB4927}"/>
              </a:ext>
            </a:extLst>
          </p:cNvPr>
          <p:cNvSpPr txBox="1"/>
          <p:nvPr/>
        </p:nvSpPr>
        <p:spPr>
          <a:xfrm>
            <a:off x="3620765" y="1864112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B626E82-9F35-FCBB-BE4D-91C34247D08B}"/>
              </a:ext>
            </a:extLst>
          </p:cNvPr>
          <p:cNvGrpSpPr/>
          <p:nvPr/>
        </p:nvGrpSpPr>
        <p:grpSpPr>
          <a:xfrm rot="21256938">
            <a:off x="3647309" y="2073992"/>
            <a:ext cx="4239887" cy="744582"/>
            <a:chOff x="3853543" y="1776549"/>
            <a:chExt cx="3827417" cy="744582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5E0A3DA-45D3-781A-F835-5F1DF13C9240}"/>
                </a:ext>
              </a:extLst>
            </p:cNvPr>
            <p:cNvSpPr/>
            <p:nvPr/>
          </p:nvSpPr>
          <p:spPr>
            <a:xfrm>
              <a:off x="3853543" y="1776549"/>
              <a:ext cx="3827417" cy="7445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617E7B-4DA8-1371-48B9-838ECD132145}"/>
                </a:ext>
              </a:extLst>
            </p:cNvPr>
            <p:cNvSpPr txBox="1"/>
            <p:nvPr/>
          </p:nvSpPr>
          <p:spPr>
            <a:xfrm>
              <a:off x="3950332" y="1864641"/>
              <a:ext cx="36338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A 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시 공무원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</a:p>
            <a:p>
              <a:pPr algn="ctr"/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고객 악성 민원에 시달리다 끝내 목숨을 끊어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…</a:t>
              </a:r>
              <a:endPara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823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말풍선: 타원형 12">
            <a:extLst>
              <a:ext uri="{FF2B5EF4-FFF2-40B4-BE49-F238E27FC236}">
                <a16:creationId xmlns:a16="http://schemas.microsoft.com/office/drawing/2014/main" id="{BA95B31E-B9ED-2E6F-CD18-9B8815FD5421}"/>
              </a:ext>
            </a:extLst>
          </p:cNvPr>
          <p:cNvSpPr/>
          <p:nvPr/>
        </p:nvSpPr>
        <p:spPr>
          <a:xfrm>
            <a:off x="722970" y="1720128"/>
            <a:ext cx="3283422" cy="1125280"/>
          </a:xfrm>
          <a:prstGeom prst="wedgeEllipseCallout">
            <a:avLst>
              <a:gd name="adj1" fmla="val -53537"/>
              <a:gd name="adj2" fmla="val 4258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고객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괴롭힘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ctr"/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해당할까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그런데 이를 두고 ‘직장 내 </a:t>
            </a:r>
            <a:r>
              <a:rPr lang="ko-KR" altLang="en-US" dirty="0" err="1"/>
              <a:t>괴롭힘’이라고</a:t>
            </a:r>
            <a:r>
              <a:rPr lang="ko-KR" altLang="en-US" dirty="0"/>
              <a:t> 할 수 있을까요</a:t>
            </a:r>
            <a:r>
              <a:rPr lang="en-US" altLang="ko-KR" dirty="0"/>
              <a:t>?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그렇지 않습니다</a:t>
            </a:r>
            <a:r>
              <a:rPr lang="en-US" altLang="ko-KR" dirty="0"/>
              <a:t>.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1842E813-E882-E9EB-E773-9B490F6F4B8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쾅</a:t>
            </a:r>
            <a:r>
              <a:rPr lang="en-US" altLang="ko-KR" dirty="0"/>
              <a:t> </a:t>
            </a:r>
            <a:r>
              <a:rPr lang="ko-KR" altLang="en-US" dirty="0"/>
              <a:t>박히듯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88952-7245-CC67-EFA4-EE02D2BB4927}"/>
              </a:ext>
            </a:extLst>
          </p:cNvPr>
          <p:cNvSpPr txBox="1"/>
          <p:nvPr/>
        </p:nvSpPr>
        <p:spPr>
          <a:xfrm>
            <a:off x="3568070" y="1495309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9D279C-795E-87E6-9DD2-CD55943AF5FC}"/>
              </a:ext>
            </a:extLst>
          </p:cNvPr>
          <p:cNvSpPr txBox="1"/>
          <p:nvPr/>
        </p:nvSpPr>
        <p:spPr>
          <a:xfrm>
            <a:off x="3093420" y="2747061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6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NO!</a:t>
            </a:r>
            <a:endParaRPr lang="ko-KR" altLang="en-US" sz="36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2A1D0-ECF2-7FCB-00D7-C5AB1A14E89E}"/>
              </a:ext>
            </a:extLst>
          </p:cNvPr>
          <p:cNvSpPr txBox="1"/>
          <p:nvPr/>
        </p:nvSpPr>
        <p:spPr>
          <a:xfrm>
            <a:off x="3671765" y="3392358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1278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‘직장 </a:t>
            </a:r>
            <a:r>
              <a:rPr lang="ko-KR" altLang="en-US" dirty="0" err="1"/>
              <a:t>내’가</a:t>
            </a:r>
            <a:r>
              <a:rPr lang="ko-KR" altLang="en-US" dirty="0"/>
              <a:t> 아닌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‘직장 </a:t>
            </a:r>
            <a:r>
              <a:rPr lang="ko-KR" altLang="en-US" dirty="0" err="1"/>
              <a:t>밖’에</a:t>
            </a:r>
            <a:r>
              <a:rPr lang="ko-KR" altLang="en-US" dirty="0"/>
              <a:t> 있는 사람</a:t>
            </a:r>
            <a:r>
              <a:rPr lang="en-US" altLang="ko-KR" dirty="0"/>
              <a:t>, </a:t>
            </a:r>
            <a:r>
              <a:rPr lang="ko-KR" altLang="en-US" dirty="0"/>
              <a:t>즉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고객이 괴롭힘을 한 것이기 때문에 </a:t>
            </a:r>
            <a:r>
              <a:rPr lang="en-US" altLang="ko-KR" dirty="0">
                <a:solidFill>
                  <a:srgbClr val="FF0000"/>
                </a:solidFill>
              </a:rPr>
              <a:t>#4</a:t>
            </a:r>
            <a:r>
              <a:rPr lang="en-US" altLang="ko-KR" dirty="0"/>
              <a:t> </a:t>
            </a:r>
            <a:r>
              <a:rPr lang="ko-KR" altLang="en-US" dirty="0"/>
              <a:t>직장 내 괴롭힘이 성립하지 않습니다</a:t>
            </a:r>
            <a:r>
              <a:rPr lang="en-US" altLang="ko-KR" dirty="0"/>
              <a:t>. </a:t>
            </a:r>
            <a:r>
              <a:rPr lang="ko-KR" altLang="en-US" dirty="0"/>
              <a:t>이런 경우에는 </a:t>
            </a:r>
            <a:r>
              <a:rPr lang="en-US" altLang="ko-KR" dirty="0">
                <a:solidFill>
                  <a:srgbClr val="FF0000"/>
                </a:solidFill>
              </a:rPr>
              <a:t>#5</a:t>
            </a:r>
            <a:r>
              <a:rPr lang="en-US" altLang="ko-KR" dirty="0"/>
              <a:t> </a:t>
            </a:r>
            <a:r>
              <a:rPr lang="ko-KR" altLang="en-US" dirty="0"/>
              <a:t>산업안전보건법에 따라 처리가 됩니다</a:t>
            </a:r>
            <a:r>
              <a:rPr lang="en-US" altLang="ko-KR" dirty="0"/>
              <a:t>.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1842E813-E882-E9EB-E773-9B490F6F4B8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#3.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1ECEB4FF-6B04-C0B6-883B-2D4CA486D0DE}"/>
              </a:ext>
            </a:extLst>
          </p:cNvPr>
          <p:cNvGrpSpPr/>
          <p:nvPr/>
        </p:nvGrpSpPr>
        <p:grpSpPr>
          <a:xfrm rot="21256938">
            <a:off x="297709" y="2062820"/>
            <a:ext cx="4025462" cy="744582"/>
            <a:chOff x="3848859" y="1776549"/>
            <a:chExt cx="3836796" cy="744582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E004024B-4DCA-7719-C09F-76D463A982C0}"/>
                </a:ext>
              </a:extLst>
            </p:cNvPr>
            <p:cNvSpPr/>
            <p:nvPr/>
          </p:nvSpPr>
          <p:spPr>
            <a:xfrm>
              <a:off x="3853543" y="1776549"/>
              <a:ext cx="3827417" cy="7445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4795ED-59EE-C771-597C-A5EB65740AB2}"/>
                </a:ext>
              </a:extLst>
            </p:cNvPr>
            <p:cNvSpPr txBox="1"/>
            <p:nvPr/>
          </p:nvSpPr>
          <p:spPr>
            <a:xfrm>
              <a:off x="3848859" y="1864641"/>
              <a:ext cx="38367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A 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시 공무원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</a:p>
            <a:p>
              <a:pPr algn="ctr"/>
              <a:r>
                <a:rPr lang="ko-KR" altLang="en-US" sz="1600" dirty="0">
                  <a:highlight>
                    <a:srgbClr val="FFFF00"/>
                  </a:highlight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고객 악성 민원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에 시달리다 끝내 목숨을 끊어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…</a:t>
              </a:r>
              <a:endPara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105779C-DDD2-4B58-BB01-38D273C73D61}"/>
              </a:ext>
            </a:extLst>
          </p:cNvPr>
          <p:cNvSpPr txBox="1"/>
          <p:nvPr/>
        </p:nvSpPr>
        <p:spPr>
          <a:xfrm>
            <a:off x="3568070" y="1495309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247D28-0889-A0C2-563E-E8D1035089DB}"/>
              </a:ext>
            </a:extLst>
          </p:cNvPr>
          <p:cNvSpPr txBox="1"/>
          <p:nvPr/>
        </p:nvSpPr>
        <p:spPr>
          <a:xfrm>
            <a:off x="572466" y="1432811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7ADA66-C674-48C2-1935-9D6C34CD4CE8}"/>
              </a:ext>
            </a:extLst>
          </p:cNvPr>
          <p:cNvSpPr txBox="1"/>
          <p:nvPr/>
        </p:nvSpPr>
        <p:spPr>
          <a:xfrm>
            <a:off x="823870" y="1727044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밖</a:t>
            </a:r>
            <a:r>
              <a:rPr lang="ko-KR" altLang="en-US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사람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잉크 19">
                <a:extLst>
                  <a:ext uri="{FF2B5EF4-FFF2-40B4-BE49-F238E27FC236}">
                    <a16:creationId xmlns:a16="http://schemas.microsoft.com/office/drawing/2014/main" id="{AEDBC32B-9CCD-EE4B-8265-B079A7F07FBC}"/>
                  </a:ext>
                </a:extLst>
              </p14:cNvPr>
              <p14:cNvContentPartPr/>
              <p14:nvPr/>
            </p14:nvContentPartPr>
            <p14:xfrm>
              <a:off x="895350" y="2056918"/>
              <a:ext cx="125280" cy="450720"/>
            </p14:xfrm>
          </p:contentPart>
        </mc:Choice>
        <mc:Fallback xmlns="">
          <p:pic>
            <p:nvPicPr>
              <p:cNvPr id="20" name="잉크 19">
                <a:extLst>
                  <a:ext uri="{FF2B5EF4-FFF2-40B4-BE49-F238E27FC236}">
                    <a16:creationId xmlns:a16="http://schemas.microsoft.com/office/drawing/2014/main" id="{AEDBC32B-9CCD-EE4B-8265-B079A7F07FB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7710" y="2039278"/>
                <a:ext cx="160920" cy="48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잉크 20">
                <a:extLst>
                  <a:ext uri="{FF2B5EF4-FFF2-40B4-BE49-F238E27FC236}">
                    <a16:creationId xmlns:a16="http://schemas.microsoft.com/office/drawing/2014/main" id="{3D40A17D-6607-7EF9-DCC4-8586CEA4D56C}"/>
                  </a:ext>
                </a:extLst>
              </p14:cNvPr>
              <p14:cNvContentPartPr/>
              <p14:nvPr/>
            </p14:nvContentPartPr>
            <p14:xfrm>
              <a:off x="885990" y="2069878"/>
              <a:ext cx="180000" cy="163080"/>
            </p14:xfrm>
          </p:contentPart>
        </mc:Choice>
        <mc:Fallback xmlns="">
          <p:pic>
            <p:nvPicPr>
              <p:cNvPr id="21" name="잉크 20">
                <a:extLst>
                  <a:ext uri="{FF2B5EF4-FFF2-40B4-BE49-F238E27FC236}">
                    <a16:creationId xmlns:a16="http://schemas.microsoft.com/office/drawing/2014/main" id="{3D40A17D-6607-7EF9-DCC4-8586CEA4D5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8350" y="2052238"/>
                <a:ext cx="215640" cy="19872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00A0926-14BD-6F2E-3BE6-390B577D6D38}"/>
              </a:ext>
            </a:extLst>
          </p:cNvPr>
          <p:cNvSpPr txBox="1"/>
          <p:nvPr/>
        </p:nvSpPr>
        <p:spPr>
          <a:xfrm>
            <a:off x="48877" y="2820919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3EB678-B0AF-DE95-F034-629F995F7C72}"/>
              </a:ext>
            </a:extLst>
          </p:cNvPr>
          <p:cNvSpPr txBox="1"/>
          <p:nvPr/>
        </p:nvSpPr>
        <p:spPr>
          <a:xfrm>
            <a:off x="869176" y="3279407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성립 </a:t>
            </a:r>
            <a:r>
              <a:rPr lang="en-US" altLang="ko-KR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X</a:t>
            </a:r>
            <a:endParaRPr lang="ko-KR" altLang="en-US" sz="24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957E53-DB0E-F26B-D84D-21FC5F3D8A2C}"/>
              </a:ext>
            </a:extLst>
          </p:cNvPr>
          <p:cNvSpPr txBox="1"/>
          <p:nvPr/>
        </p:nvSpPr>
        <p:spPr>
          <a:xfrm>
            <a:off x="483659" y="3741600"/>
            <a:ext cx="370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산업안전보건법</a:t>
            </a:r>
            <a:r>
              <a:rPr lang="ko-KR" altLang="en-US" sz="24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 처리</a:t>
            </a:r>
            <a:endParaRPr lang="ko-KR" altLang="en-US" sz="24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2A1425-081A-55E3-0C0B-16D9D50428FD}"/>
              </a:ext>
            </a:extLst>
          </p:cNvPr>
          <p:cNvSpPr txBox="1"/>
          <p:nvPr/>
        </p:nvSpPr>
        <p:spPr>
          <a:xfrm>
            <a:off x="542065" y="3179472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#4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D74D67-930E-B744-FE80-C33A98BE195B}"/>
              </a:ext>
            </a:extLst>
          </p:cNvPr>
          <p:cNvSpPr txBox="1"/>
          <p:nvPr/>
        </p:nvSpPr>
        <p:spPr>
          <a:xfrm>
            <a:off x="61442" y="3757861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#5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59342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그렇다면 또 이런 경우는 어떨까요</a:t>
            </a:r>
            <a:r>
              <a:rPr lang="en-US" altLang="ko-KR" dirty="0"/>
              <a:t>?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회사에서 회식들 많이 하시죠</a:t>
            </a:r>
            <a:r>
              <a:rPr lang="en-US" altLang="ko-KR" dirty="0"/>
              <a:t>.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1842E813-E882-E9EB-E773-9B490F6F4B8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말자막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682E7-6E83-3B17-D846-B56401042F5A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DCCEC18-2D59-E3E0-E384-421D86B21E44}"/>
              </a:ext>
            </a:extLst>
          </p:cNvPr>
          <p:cNvSpPr/>
          <p:nvPr/>
        </p:nvSpPr>
        <p:spPr>
          <a:xfrm>
            <a:off x="235670" y="4326903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그렇다면 또 이런 경우는 어떨까요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8561D2-5EE5-D1DB-618F-E112C36F88C6}"/>
              </a:ext>
            </a:extLst>
          </p:cNvPr>
          <p:cNvSpPr txBox="1"/>
          <p:nvPr/>
        </p:nvSpPr>
        <p:spPr>
          <a:xfrm>
            <a:off x="464258" y="550074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E87A69D-00D9-48D0-4930-AF392B9AC6F6}"/>
              </a:ext>
            </a:extLst>
          </p:cNvPr>
          <p:cNvSpPr/>
          <p:nvPr/>
        </p:nvSpPr>
        <p:spPr>
          <a:xfrm>
            <a:off x="921434" y="5500745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회사에서 회식들 많이 하시죠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294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회식 자리에서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음주를 </a:t>
            </a:r>
            <a:r>
              <a:rPr lang="ko-KR" altLang="en-US" dirty="0" err="1"/>
              <a:t>강요한다던가</a:t>
            </a:r>
            <a:r>
              <a:rPr lang="en-US" altLang="ko-KR" dirty="0"/>
              <a:t>, </a:t>
            </a:r>
            <a:r>
              <a:rPr lang="ko-KR" altLang="en-US" dirty="0"/>
              <a:t>더 나아가 회사 행사에서 직원들에게 장기자랑 준비를 강요하거나</a:t>
            </a:r>
            <a:r>
              <a:rPr lang="en-US" altLang="ko-KR" dirty="0"/>
              <a:t>, </a:t>
            </a:r>
            <a:r>
              <a:rPr lang="ko-KR" altLang="en-US" dirty="0"/>
              <a:t>노래나 춤을 출 것을 강요하는 경우도 제법 존재하고요</a:t>
            </a:r>
            <a:r>
              <a:rPr lang="en-US" altLang="ko-KR" dirty="0"/>
              <a:t>.</a:t>
            </a:r>
          </a:p>
          <a:p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이러한 경우는 직장 내 괴롭힘에 해당할까요</a:t>
            </a:r>
            <a:r>
              <a:rPr lang="en-US" altLang="ko-KR" dirty="0"/>
              <a:t>? </a:t>
            </a:r>
            <a:r>
              <a:rPr lang="ko-KR" altLang="en-US" dirty="0"/>
              <a:t>정답은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O</a:t>
            </a:r>
            <a:r>
              <a:rPr lang="ko-KR" altLang="en-US" dirty="0"/>
              <a:t>입니다</a:t>
            </a:r>
            <a:r>
              <a:rPr lang="en-US" altLang="ko-KR" dirty="0"/>
              <a:t>.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CB548A3A-0B08-B6A7-915B-4E73D4CC1E1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#3. </a:t>
            </a:r>
            <a:r>
              <a:rPr lang="ko-KR" altLang="en-US" dirty="0"/>
              <a:t>쾅</a:t>
            </a:r>
            <a:r>
              <a:rPr lang="en-US" altLang="ko-KR" dirty="0"/>
              <a:t> </a:t>
            </a:r>
            <a:r>
              <a:rPr lang="ko-KR" altLang="en-US" dirty="0"/>
              <a:t>박히듯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682E7-6E83-3B17-D846-B56401042F5A}"/>
              </a:ext>
            </a:extLst>
          </p:cNvPr>
          <p:cNvSpPr txBox="1"/>
          <p:nvPr/>
        </p:nvSpPr>
        <p:spPr>
          <a:xfrm>
            <a:off x="3721242" y="177945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E92060-0933-6BB3-D252-3C62122022E6}"/>
              </a:ext>
            </a:extLst>
          </p:cNvPr>
          <p:cNvSpPr txBox="1"/>
          <p:nvPr/>
        </p:nvSpPr>
        <p:spPr>
          <a:xfrm>
            <a:off x="3949830" y="2045595"/>
            <a:ext cx="39421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음주 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강요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장기자랑 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강요 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노래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춤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강요</a:t>
            </a:r>
            <a:endParaRPr lang="en-US" altLang="ko-KR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endParaRPr lang="en-US" altLang="ko-KR" sz="3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해당할까요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63152C-4D35-DB5D-1082-E3A7A06C5BD5}"/>
              </a:ext>
            </a:extLst>
          </p:cNvPr>
          <p:cNvSpPr txBox="1"/>
          <p:nvPr/>
        </p:nvSpPr>
        <p:spPr>
          <a:xfrm>
            <a:off x="3492654" y="228185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B310E4-8AB4-C5C0-496D-446334C2A4BB}"/>
              </a:ext>
            </a:extLst>
          </p:cNvPr>
          <p:cNvSpPr txBox="1"/>
          <p:nvPr/>
        </p:nvSpPr>
        <p:spPr>
          <a:xfrm>
            <a:off x="6745467" y="2761148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6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YES!</a:t>
            </a:r>
            <a:endParaRPr lang="ko-KR" altLang="en-US" sz="36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CFDB33-2DA9-F977-8EA2-0D5CCBD09B5A}"/>
              </a:ext>
            </a:extLst>
          </p:cNvPr>
          <p:cNvSpPr txBox="1"/>
          <p:nvPr/>
        </p:nvSpPr>
        <p:spPr>
          <a:xfrm>
            <a:off x="6385925" y="287659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30699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괴롭힘에서의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‘직장 </a:t>
            </a:r>
            <a:r>
              <a:rPr lang="ko-KR" altLang="en-US" dirty="0" err="1"/>
              <a:t>내’란</a:t>
            </a:r>
            <a:r>
              <a:rPr lang="ko-KR" altLang="en-US" dirty="0"/>
              <a:t>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‘회사 건물 </a:t>
            </a:r>
            <a:r>
              <a:rPr lang="ko-KR" altLang="en-US" dirty="0" err="1"/>
              <a:t>안’이라는</a:t>
            </a:r>
            <a:r>
              <a:rPr lang="ko-KR" altLang="en-US" dirty="0"/>
              <a:t> 물리적 장소만을 </a:t>
            </a:r>
            <a:r>
              <a:rPr lang="en-US" altLang="ko-KR" dirty="0">
                <a:solidFill>
                  <a:srgbClr val="FF0000"/>
                </a:solidFill>
              </a:rPr>
              <a:t>#4</a:t>
            </a:r>
            <a:r>
              <a:rPr lang="en-US" altLang="ko-KR" dirty="0"/>
              <a:t> </a:t>
            </a:r>
            <a:r>
              <a:rPr lang="ko-KR" altLang="en-US" dirty="0"/>
              <a:t>의미하지 않습니다</a:t>
            </a:r>
            <a:r>
              <a:rPr lang="en-US" altLang="ko-KR" dirty="0"/>
              <a:t>. 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9D70FF67-1913-78EA-8BED-044C851325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D447D-0B3A-B541-8B91-9960D4E09B09}"/>
              </a:ext>
            </a:extLst>
          </p:cNvPr>
          <p:cNvSpPr txBox="1"/>
          <p:nvPr/>
        </p:nvSpPr>
        <p:spPr>
          <a:xfrm>
            <a:off x="488351" y="2152133"/>
            <a:ext cx="293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36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</a:t>
            </a:r>
            <a:r>
              <a:rPr lang="ko-KR" altLang="en-US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15AA6-B1F4-FF3F-62BF-2472FE6E8F8A}"/>
              </a:ext>
            </a:extLst>
          </p:cNvPr>
          <p:cNvSpPr txBox="1"/>
          <p:nvPr/>
        </p:nvSpPr>
        <p:spPr>
          <a:xfrm>
            <a:off x="488351" y="186464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E141B-1327-4A4A-A5B0-09A592B3B3F7}"/>
              </a:ext>
            </a:extLst>
          </p:cNvPr>
          <p:cNvSpPr txBox="1"/>
          <p:nvPr/>
        </p:nvSpPr>
        <p:spPr>
          <a:xfrm>
            <a:off x="874850" y="186464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5CD517-BEB8-00A1-7B0D-88E3300045C1}"/>
              </a:ext>
            </a:extLst>
          </p:cNvPr>
          <p:cNvSpPr txBox="1"/>
          <p:nvPr/>
        </p:nvSpPr>
        <p:spPr>
          <a:xfrm>
            <a:off x="885608" y="3085956"/>
            <a:ext cx="3084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건물 안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의미하나요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237D03A-5A80-1171-DAC4-2290A7DE4923}"/>
              </a:ext>
            </a:extLst>
          </p:cNvPr>
          <p:cNvGrpSpPr/>
          <p:nvPr/>
        </p:nvGrpSpPr>
        <p:grpSpPr>
          <a:xfrm>
            <a:off x="620648" y="2886541"/>
            <a:ext cx="198720" cy="443520"/>
            <a:chOff x="318990" y="2611318"/>
            <a:chExt cx="198720" cy="44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A4717CB1-F84E-D75C-8C81-14FE7375874B}"/>
                    </a:ext>
                  </a:extLst>
                </p14:cNvPr>
                <p14:cNvContentPartPr/>
                <p14:nvPr/>
              </p14:nvContentPartPr>
              <p14:xfrm>
                <a:off x="318990" y="2611318"/>
                <a:ext cx="169560" cy="36936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A4717CB1-F84E-D75C-8C81-14FE7375874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1350" y="2593318"/>
                  <a:ext cx="20520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4108A61C-83A3-BE4B-F3A7-D37733B01158}"/>
                    </a:ext>
                  </a:extLst>
                </p14:cNvPr>
                <p14:cNvContentPartPr/>
                <p14:nvPr/>
              </p14:nvContentPartPr>
              <p14:xfrm>
                <a:off x="414390" y="2856118"/>
                <a:ext cx="103320" cy="19872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4108A61C-83A3-BE4B-F3A7-D37733B0115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6390" y="2838478"/>
                  <a:ext cx="138960" cy="234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CE90048-E046-ED6E-04A5-F5098E5C1264}"/>
              </a:ext>
            </a:extLst>
          </p:cNvPr>
          <p:cNvSpPr txBox="1"/>
          <p:nvPr/>
        </p:nvSpPr>
        <p:spPr>
          <a:xfrm>
            <a:off x="2833342" y="3396249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6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NO!</a:t>
            </a:r>
            <a:endParaRPr lang="ko-KR" altLang="en-US" sz="36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25873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직장이라는 범주 하에 상하 관계를 이용해서 괴롭힌 것이라면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그 장소가 어딘지 여부는 문제 되지 않기 때문이죠</a:t>
            </a:r>
            <a:r>
              <a:rPr lang="en-US" altLang="ko-KR" dirty="0"/>
              <a:t>. 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9D70FF67-1913-78EA-8BED-044C851325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D8E40-BB4E-E780-C7FA-EA0ED06EF494}"/>
              </a:ext>
            </a:extLst>
          </p:cNvPr>
          <p:cNvSpPr txBox="1"/>
          <p:nvPr/>
        </p:nvSpPr>
        <p:spPr>
          <a:xfrm>
            <a:off x="360363" y="3892303"/>
            <a:ext cx="7693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상하 관계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이용해서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이 일어났다면</a:t>
            </a:r>
            <a:endParaRPr lang="en-US" altLang="ko-KR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                       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장소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문제되지 않는다</a:t>
            </a:r>
            <a:r>
              <a:rPr lang="en-US" altLang="ko-KR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E161C-01BC-FDEC-4AA1-1D65F33ECC14}"/>
              </a:ext>
            </a:extLst>
          </p:cNvPr>
          <p:cNvSpPr txBox="1"/>
          <p:nvPr/>
        </p:nvSpPr>
        <p:spPr>
          <a:xfrm>
            <a:off x="141426" y="362951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3662C-29DD-C31C-44A0-22B089D16970}"/>
              </a:ext>
            </a:extLst>
          </p:cNvPr>
          <p:cNvSpPr txBox="1"/>
          <p:nvPr/>
        </p:nvSpPr>
        <p:spPr>
          <a:xfrm>
            <a:off x="4364634" y="449079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95898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또 다른 사례를 들어볼까요</a:t>
            </a:r>
            <a:r>
              <a:rPr lang="en-US" altLang="ko-KR" dirty="0"/>
              <a:t>?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구매부서 직원으로 입사하게 된 </a:t>
            </a:r>
            <a:r>
              <a:rPr lang="en-US" altLang="ko-KR" dirty="0"/>
              <a:t>3</a:t>
            </a:r>
            <a:r>
              <a:rPr lang="ko-KR" altLang="en-US" dirty="0"/>
              <a:t>개월 차 신입사원이 있습니다</a:t>
            </a:r>
            <a:r>
              <a:rPr lang="en-US" altLang="ko-KR" dirty="0"/>
              <a:t>. </a:t>
            </a:r>
            <a:r>
              <a:rPr lang="ko-KR" altLang="en-US" dirty="0"/>
              <a:t>그런데 그의 선임이었던 과장이 단둘이 있을 때 업무 인수인계를 하면서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폭언과 욕설을 일삼았고</a:t>
            </a:r>
            <a:r>
              <a:rPr lang="en-US" altLang="ko-KR" dirty="0"/>
              <a:t>, </a:t>
            </a:r>
            <a:r>
              <a:rPr lang="ko-KR" altLang="en-US" dirty="0"/>
              <a:t>특별한 이유 없이 장시간 근로를 지시하거나 조기 출근을 종용하기도 했습니다</a:t>
            </a:r>
            <a:r>
              <a:rPr lang="en-US" altLang="ko-KR" dirty="0"/>
              <a:t>. </a:t>
            </a:r>
            <a:r>
              <a:rPr lang="ko-KR" altLang="en-US" dirty="0"/>
              <a:t>특히 이제 갓 회사에 입사해서 많은 업무를 배워야 할 신입사원에게 하루 종일 라벨 붙이기</a:t>
            </a:r>
            <a:r>
              <a:rPr lang="en-US" altLang="ko-KR" dirty="0"/>
              <a:t>, </a:t>
            </a:r>
            <a:r>
              <a:rPr lang="ko-KR" altLang="en-US" dirty="0"/>
              <a:t>창고 정리</a:t>
            </a:r>
            <a:r>
              <a:rPr lang="en-US" altLang="ko-KR" dirty="0"/>
              <a:t>, </a:t>
            </a:r>
            <a:r>
              <a:rPr lang="ko-KR" altLang="en-US" dirty="0"/>
              <a:t>운전 업무만 지시했고</a:t>
            </a:r>
            <a:r>
              <a:rPr lang="en-US" altLang="ko-KR" dirty="0"/>
              <a:t>, </a:t>
            </a:r>
            <a:r>
              <a:rPr lang="ko-KR" altLang="en-US" dirty="0"/>
              <a:t>결국 이 신입사원은 괴로움을 견디지 못하고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직장 내 괴롭힘 신고를 하게 됩니다</a:t>
            </a:r>
            <a:r>
              <a:rPr lang="en-US" altLang="ko-KR" dirty="0"/>
              <a:t>. 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27E9B7DF-5D9F-4E1A-85DE-E074F10A9E1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653985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싱크에 맞춰 순차 제시 </a:t>
            </a:r>
            <a:r>
              <a:rPr lang="en-US" altLang="ko-KR" dirty="0"/>
              <a:t>+ </a:t>
            </a:r>
            <a:r>
              <a:rPr lang="ko-KR" altLang="en-US" dirty="0"/>
              <a:t>신입사원 표정 울상으로 변경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E161C-01BC-FDEC-4AA1-1D65F33ECC14}"/>
              </a:ext>
            </a:extLst>
          </p:cNvPr>
          <p:cNvSpPr txBox="1"/>
          <p:nvPr/>
        </p:nvSpPr>
        <p:spPr>
          <a:xfrm>
            <a:off x="4902651" y="315807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4E43C86-3A55-8641-3E47-9AEE18486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97" b="99180" l="9910" r="86486">
                        <a14:foregroundMark x1="38739" y1="75410" x2="35135" y2="92623"/>
                        <a14:foregroundMark x1="74775" y1="77049" x2="77477" y2="89344"/>
                        <a14:foregroundMark x1="56757" y1="70492" x2="47748" y2="93443"/>
                        <a14:foregroundMark x1="50450" y1="71311" x2="43243" y2="78689"/>
                        <a14:foregroundMark x1="58559" y1="68852" x2="64865" y2="77869"/>
                        <a14:foregroundMark x1="77477" y1="86066" x2="81081" y2="93443"/>
                        <a14:foregroundMark x1="79279" y1="90164" x2="54955" y2="95082"/>
                        <a14:foregroundMark x1="23423" y1="96721" x2="23423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7871" y="1930811"/>
            <a:ext cx="1057275" cy="11620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DDBDD5-0A7D-CF6B-6B59-6AEB14EFFD3D}"/>
              </a:ext>
            </a:extLst>
          </p:cNvPr>
          <p:cNvSpPr txBox="1"/>
          <p:nvPr/>
        </p:nvSpPr>
        <p:spPr>
          <a:xfrm>
            <a:off x="5332865" y="3073112"/>
            <a:ext cx="152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구매부서</a:t>
            </a:r>
            <a:endParaRPr lang="en-US" altLang="ko-KR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개월 차 신입사원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10BED8-FF5F-132F-5170-158A1B5040D4}"/>
              </a:ext>
            </a:extLst>
          </p:cNvPr>
          <p:cNvSpPr txBox="1"/>
          <p:nvPr/>
        </p:nvSpPr>
        <p:spPr>
          <a:xfrm>
            <a:off x="4637044" y="2468195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폭언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79F807-4E1E-8F5E-5931-37F7B4934B2C}"/>
              </a:ext>
            </a:extLst>
          </p:cNvPr>
          <p:cNvSpPr txBox="1"/>
          <p:nvPr/>
        </p:nvSpPr>
        <p:spPr>
          <a:xfrm>
            <a:off x="6661948" y="1900090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욕설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A1D3BE-7A07-08DD-C6A6-1D3EC08942E3}"/>
              </a:ext>
            </a:extLst>
          </p:cNvPr>
          <p:cNvSpPr txBox="1"/>
          <p:nvPr/>
        </p:nvSpPr>
        <p:spPr>
          <a:xfrm>
            <a:off x="5196780" y="199239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294322-AE65-1906-A38A-38B6B8177942}"/>
              </a:ext>
            </a:extLst>
          </p:cNvPr>
          <p:cNvSpPr txBox="1"/>
          <p:nvPr/>
        </p:nvSpPr>
        <p:spPr>
          <a:xfrm>
            <a:off x="4780777" y="2860949"/>
            <a:ext cx="2531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톤앤매너</a:t>
            </a:r>
            <a:r>
              <a:rPr lang="ko-KR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맞춰서 새로 디자인해주세요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E93637-C6AB-BD5E-6026-248278E808BB}"/>
              </a:ext>
            </a:extLst>
          </p:cNvPr>
          <p:cNvSpPr txBox="1"/>
          <p:nvPr/>
        </p:nvSpPr>
        <p:spPr>
          <a:xfrm>
            <a:off x="4303333" y="1613838"/>
            <a:ext cx="152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장시간 근로 지시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43FE29-77D7-ABA4-2303-CC74E07254F8}"/>
              </a:ext>
            </a:extLst>
          </p:cNvPr>
          <p:cNvSpPr txBox="1"/>
          <p:nvPr/>
        </p:nvSpPr>
        <p:spPr>
          <a:xfrm>
            <a:off x="6499486" y="2434342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조기 출근 종용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2103DC-F170-3ED8-B9B8-6DB0D8564424}"/>
              </a:ext>
            </a:extLst>
          </p:cNvPr>
          <p:cNvSpPr txBox="1"/>
          <p:nvPr/>
        </p:nvSpPr>
        <p:spPr>
          <a:xfrm>
            <a:off x="5899560" y="1350316"/>
            <a:ext cx="152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단순 업무만 지시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36C21D-15E4-DA11-43A6-59A0F5C0966C}"/>
              </a:ext>
            </a:extLst>
          </p:cNvPr>
          <p:cNvSpPr txBox="1"/>
          <p:nvPr/>
        </p:nvSpPr>
        <p:spPr>
          <a:xfrm>
            <a:off x="4780777" y="3809268"/>
            <a:ext cx="2659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24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23802D-0F41-0DF0-56CD-84A7A580CEE2}"/>
              </a:ext>
            </a:extLst>
          </p:cNvPr>
          <p:cNvSpPr txBox="1"/>
          <p:nvPr/>
        </p:nvSpPr>
        <p:spPr>
          <a:xfrm>
            <a:off x="4334415" y="385543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516E50-B2D4-E18F-5E0C-EE1F12C24CB6}"/>
              </a:ext>
            </a:extLst>
          </p:cNvPr>
          <p:cNvSpPr txBox="1"/>
          <p:nvPr/>
        </p:nvSpPr>
        <p:spPr>
          <a:xfrm>
            <a:off x="8222866" y="3744864"/>
            <a:ext cx="12844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1421169373</a:t>
            </a:r>
          </a:p>
        </p:txBody>
      </p:sp>
    </p:spTree>
    <p:extLst>
      <p:ext uri="{BB962C8B-B14F-4D97-AF65-F5344CB8AC3E}">
        <p14:creationId xmlns:p14="http://schemas.microsoft.com/office/powerpoint/2010/main" val="699511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여기서 폭언과 욕설은 괴롭힘에 해당할 여지가 있어 보이지만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근로시간이나 업무지시는 상급자의 고유 권한인 만큼 괴롭힘이 아니지 않나 하는 의문이 들 수도 있어 보입니다</a:t>
            </a:r>
            <a:r>
              <a:rPr lang="en-US" altLang="ko-KR" dirty="0"/>
              <a:t>.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어떻게 생각하시나요</a:t>
            </a:r>
            <a:r>
              <a:rPr lang="en-US" altLang="ko-KR" dirty="0"/>
              <a:t>. 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27E9B7DF-5D9F-4E1A-85DE-E074F10A9E1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</a:t>
            </a:r>
          </a:p>
        </p:txBody>
      </p:sp>
      <p:sp>
        <p:nvSpPr>
          <p:cNvPr id="7" name="말풍선: 타원형 6">
            <a:extLst>
              <a:ext uri="{FF2B5EF4-FFF2-40B4-BE49-F238E27FC236}">
                <a16:creationId xmlns:a16="http://schemas.microsoft.com/office/drawing/2014/main" id="{65D97239-F7D0-9D4C-9B7C-0969A613AFF9}"/>
              </a:ext>
            </a:extLst>
          </p:cNvPr>
          <p:cNvSpPr/>
          <p:nvPr/>
        </p:nvSpPr>
        <p:spPr>
          <a:xfrm>
            <a:off x="4408851" y="1720128"/>
            <a:ext cx="3283422" cy="1125280"/>
          </a:xfrm>
          <a:prstGeom prst="wedgeEllipseCallout">
            <a:avLst>
              <a:gd name="adj1" fmla="val 47810"/>
              <a:gd name="adj2" fmla="val 4174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근로시간</a:t>
            </a:r>
            <a:r>
              <a:rPr lang="en-US" altLang="ko-KR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업무지시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는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괴롭힘이 아니지 않을까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…?</a:t>
            </a:r>
            <a:endParaRPr lang="ko-KR" altLang="en-US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28776-496F-0455-3388-3DC494D867E1}"/>
              </a:ext>
            </a:extLst>
          </p:cNvPr>
          <p:cNvSpPr txBox="1"/>
          <p:nvPr/>
        </p:nvSpPr>
        <p:spPr>
          <a:xfrm>
            <a:off x="4577242" y="3024996"/>
            <a:ext cx="2946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어떻게 생각</a:t>
            </a:r>
            <a:r>
              <a:rPr lang="ko-KR" altLang="en-US" sz="24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하시나요</a:t>
            </a:r>
            <a:r>
              <a:rPr lang="en-US" altLang="ko-KR" sz="24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i="1" dirty="0">
              <a:solidFill>
                <a:srgbClr val="80008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ECFEA7-B847-32DA-AFEA-03D7BDCD88A0}"/>
              </a:ext>
            </a:extLst>
          </p:cNvPr>
          <p:cNvSpPr txBox="1"/>
          <p:nvPr/>
        </p:nvSpPr>
        <p:spPr>
          <a:xfrm>
            <a:off x="4495824" y="14625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B31039-0473-0913-A963-D2B636F4EE37}"/>
              </a:ext>
            </a:extLst>
          </p:cNvPr>
          <p:cNvSpPr txBox="1"/>
          <p:nvPr/>
        </p:nvSpPr>
        <p:spPr>
          <a:xfrm>
            <a:off x="4267236" y="281197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62790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방금 사례의 경우에는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직장 내 괴롭힘이 인정이 되었습니다</a:t>
            </a:r>
            <a:r>
              <a:rPr lang="en-US" altLang="ko-KR" dirty="0"/>
              <a:t>. 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F1268007-3F06-A51E-5F5A-195689418B4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쾅 박히듯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B66BDA-3D2E-1680-45C3-0E5B525A6F96}"/>
              </a:ext>
            </a:extLst>
          </p:cNvPr>
          <p:cNvSpPr txBox="1"/>
          <p:nvPr/>
        </p:nvSpPr>
        <p:spPr>
          <a:xfrm>
            <a:off x="904030" y="311299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D688C9F-9773-6AF7-5F3A-53A2F0565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97" b="99180" l="9910" r="86486">
                        <a14:foregroundMark x1="38739" y1="75410" x2="35135" y2="92623"/>
                        <a14:foregroundMark x1="74775" y1="77049" x2="77477" y2="89344"/>
                        <a14:foregroundMark x1="56757" y1="70492" x2="47748" y2="93443"/>
                        <a14:foregroundMark x1="50450" y1="71311" x2="43243" y2="78689"/>
                        <a14:foregroundMark x1="58559" y1="68852" x2="64865" y2="77869"/>
                        <a14:foregroundMark x1="77477" y1="86066" x2="81081" y2="93443"/>
                        <a14:foregroundMark x1="79279" y1="90164" x2="54955" y2="95082"/>
                        <a14:foregroundMark x1="23423" y1="96721" x2="23423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857" y="1930811"/>
            <a:ext cx="1057275" cy="1162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058A62-140A-F22C-E230-7453C5F58C5F}"/>
              </a:ext>
            </a:extLst>
          </p:cNvPr>
          <p:cNvSpPr txBox="1"/>
          <p:nvPr/>
        </p:nvSpPr>
        <p:spPr>
          <a:xfrm>
            <a:off x="1599851" y="3073112"/>
            <a:ext cx="152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구매부서</a:t>
            </a:r>
            <a:endParaRPr lang="en-US" altLang="ko-KR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개월 차 신입사원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1D7B62-867D-95C4-97F7-B2E2502C6C30}"/>
              </a:ext>
            </a:extLst>
          </p:cNvPr>
          <p:cNvSpPr txBox="1"/>
          <p:nvPr/>
        </p:nvSpPr>
        <p:spPr>
          <a:xfrm>
            <a:off x="904030" y="2468195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폭언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07A03C-6DDB-8E4E-0BD0-C0C3D7B32320}"/>
              </a:ext>
            </a:extLst>
          </p:cNvPr>
          <p:cNvSpPr txBox="1"/>
          <p:nvPr/>
        </p:nvSpPr>
        <p:spPr>
          <a:xfrm>
            <a:off x="2928934" y="1900090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욕설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0E4345-4F33-2DBC-372C-79450CF603B0}"/>
              </a:ext>
            </a:extLst>
          </p:cNvPr>
          <p:cNvSpPr txBox="1"/>
          <p:nvPr/>
        </p:nvSpPr>
        <p:spPr>
          <a:xfrm>
            <a:off x="1047763" y="2860949"/>
            <a:ext cx="2531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톤앤매너</a:t>
            </a:r>
            <a:r>
              <a:rPr lang="ko-KR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맞춰서 새로 디자인해주세요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0FE041-3382-544F-B1A4-1F9F852B38C4}"/>
              </a:ext>
            </a:extLst>
          </p:cNvPr>
          <p:cNvSpPr txBox="1"/>
          <p:nvPr/>
        </p:nvSpPr>
        <p:spPr>
          <a:xfrm>
            <a:off x="550785" y="1602366"/>
            <a:ext cx="152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장시간 근로 지시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14AABB-A787-FD90-4BE6-0168846B4CC8}"/>
              </a:ext>
            </a:extLst>
          </p:cNvPr>
          <p:cNvSpPr txBox="1"/>
          <p:nvPr/>
        </p:nvSpPr>
        <p:spPr>
          <a:xfrm>
            <a:off x="2826987" y="2497495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조기 출근 종용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E6A97E-1D98-EC20-CB21-F643B1557AD3}"/>
              </a:ext>
            </a:extLst>
          </p:cNvPr>
          <p:cNvSpPr txBox="1"/>
          <p:nvPr/>
        </p:nvSpPr>
        <p:spPr>
          <a:xfrm>
            <a:off x="2166546" y="1350316"/>
            <a:ext cx="152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단순 업무만 지시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C6ECC5-91CB-9050-A17E-9A33858DD15E}"/>
              </a:ext>
            </a:extLst>
          </p:cNvPr>
          <p:cNvSpPr txBox="1"/>
          <p:nvPr/>
        </p:nvSpPr>
        <p:spPr>
          <a:xfrm>
            <a:off x="653299" y="373741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3FE33-1048-4A18-AA67-204DDB7D1FCF}"/>
              </a:ext>
            </a:extLst>
          </p:cNvPr>
          <p:cNvSpPr txBox="1"/>
          <p:nvPr/>
        </p:nvSpPr>
        <p:spPr>
          <a:xfrm rot="21110640">
            <a:off x="1534252" y="3666829"/>
            <a:ext cx="2249334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인정</a:t>
            </a:r>
          </a:p>
        </p:txBody>
      </p:sp>
    </p:spTree>
    <p:extLst>
      <p:ext uri="{BB962C8B-B14F-4D97-AF65-F5344CB8AC3E}">
        <p14:creationId xmlns:p14="http://schemas.microsoft.com/office/powerpoint/2010/main" val="3869279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>
            <a:extLst>
              <a:ext uri="{FF2B5EF4-FFF2-40B4-BE49-F238E27FC236}">
                <a16:creationId xmlns:a16="http://schemas.microsoft.com/office/drawing/2014/main" id="{9F5ECCEA-12CC-BB1B-E6F0-59E47807F870}"/>
              </a:ext>
            </a:extLst>
          </p:cNvPr>
          <p:cNvSpPr/>
          <p:nvPr/>
        </p:nvSpPr>
        <p:spPr>
          <a:xfrm>
            <a:off x="132402" y="4187207"/>
            <a:ext cx="7993759" cy="728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사각형: 위쪽 모서리의 한쪽은 둥글고 다른 한쪽은 잘림 16">
            <a:extLst>
              <a:ext uri="{FF2B5EF4-FFF2-40B4-BE49-F238E27FC236}">
                <a16:creationId xmlns:a16="http://schemas.microsoft.com/office/drawing/2014/main" id="{3A24D9D0-4A56-878B-EE6A-10F128BF376C}"/>
              </a:ext>
            </a:extLst>
          </p:cNvPr>
          <p:cNvSpPr/>
          <p:nvPr/>
        </p:nvSpPr>
        <p:spPr>
          <a:xfrm>
            <a:off x="132403" y="3924415"/>
            <a:ext cx="1983780" cy="262264"/>
          </a:xfrm>
          <a:prstGeom prst="snipRoundRect">
            <a:avLst>
              <a:gd name="adj1" fmla="val 0"/>
              <a:gd name="adj2" fmla="val 292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근로기준법 제</a:t>
            </a:r>
            <a:r>
              <a:rPr lang="en-US" altLang="ko-KR" dirty="0"/>
              <a:t>76</a:t>
            </a:r>
            <a:r>
              <a:rPr lang="ko-KR" altLang="en-US" dirty="0"/>
              <a:t>조의</a:t>
            </a:r>
            <a:r>
              <a:rPr lang="en-US" altLang="ko-KR" dirty="0"/>
              <a:t>2</a:t>
            </a:r>
            <a:r>
              <a:rPr lang="ko-KR" altLang="en-US" dirty="0"/>
              <a:t>에서 정의하는 ‘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직장 내 </a:t>
            </a:r>
            <a:r>
              <a:rPr lang="ko-KR" altLang="en-US" dirty="0" err="1"/>
              <a:t>괴롭힘’이란</a:t>
            </a:r>
            <a:r>
              <a:rPr lang="ko-KR" altLang="en-US" dirty="0"/>
              <a:t> ‘사용자 또는 근로자가 직장에서의 지위 또는 관계 등의 우위를 이용하여 업무상 적정범위를 넘어 다른 근로자에게 신체적</a:t>
            </a:r>
            <a:r>
              <a:rPr lang="en-US" altLang="ko-KR" dirty="0"/>
              <a:t>·</a:t>
            </a:r>
            <a:r>
              <a:rPr lang="ko-KR" altLang="en-US" dirty="0"/>
              <a:t>정신적 고통을 주거나 근무환경을 악화시키는 </a:t>
            </a:r>
            <a:r>
              <a:rPr lang="ko-KR" altLang="en-US" dirty="0" err="1"/>
              <a:t>행위’를</a:t>
            </a:r>
            <a:r>
              <a:rPr lang="ko-KR" altLang="en-US" dirty="0"/>
              <a:t> 말합니다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33862D9B-C553-DA12-B8A8-9D4843BEA37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싱크에 맞춰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AE9B2-9D05-C915-1481-53D41194EFDD}"/>
              </a:ext>
            </a:extLst>
          </p:cNvPr>
          <p:cNvSpPr txBox="1"/>
          <p:nvPr/>
        </p:nvSpPr>
        <p:spPr>
          <a:xfrm>
            <a:off x="0" y="342900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2CA81B-93A6-E3DC-B769-8FD1E1F7BEC1}"/>
              </a:ext>
            </a:extLst>
          </p:cNvPr>
          <p:cNvSpPr txBox="1"/>
          <p:nvPr/>
        </p:nvSpPr>
        <p:spPr>
          <a:xfrm>
            <a:off x="194390" y="3905292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근로기준법 제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76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EB3C02-F552-BD97-37CB-5929F6082F9D}"/>
              </a:ext>
            </a:extLst>
          </p:cNvPr>
          <p:cNvSpPr txBox="1"/>
          <p:nvPr/>
        </p:nvSpPr>
        <p:spPr>
          <a:xfrm>
            <a:off x="132402" y="4307802"/>
            <a:ext cx="7993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 또는 근로자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직장에서의 지위 또는 관계 등의 우위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이용하여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업무상 적정범위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넘어 다른 근로자에게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신체적</a:t>
            </a:r>
            <a:r>
              <a:rPr lang="en-US" altLang="ko-KR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정신적 고통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주거나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근무환경을 악화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시키는 행위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이하 “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sz="1200" b="1" dirty="0" err="1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sz="1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”이라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한다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하여서는 아니 된다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법률 프레임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3160D7-3ED3-19C4-BE59-F7B7FCE0BD8A}"/>
              </a:ext>
            </a:extLst>
          </p:cNvPr>
          <p:cNvSpPr txBox="1"/>
          <p:nvPr/>
        </p:nvSpPr>
        <p:spPr>
          <a:xfrm>
            <a:off x="5868210" y="4657489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87635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제대로 된 업무 인계도 없이 단순 업무만 반복적으로 지시하면서 폭언을 일삼고</a:t>
            </a:r>
            <a:r>
              <a:rPr lang="en-US" altLang="ko-KR" dirty="0"/>
              <a:t>, </a:t>
            </a:r>
            <a:r>
              <a:rPr lang="ko-KR" altLang="en-US" dirty="0"/>
              <a:t>합리적인 이유 없이 조기 출근</a:t>
            </a:r>
            <a:r>
              <a:rPr lang="en-US" altLang="ko-KR" dirty="0"/>
              <a:t>, </a:t>
            </a:r>
            <a:r>
              <a:rPr lang="ko-KR" altLang="en-US" dirty="0"/>
              <a:t>연장근무를 지시하는 행동들이 종합적으로 고려되어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업무상 적정범위를 넘은 신체적</a:t>
            </a:r>
            <a:r>
              <a:rPr lang="en-US" altLang="ko-KR" dirty="0"/>
              <a:t>, </a:t>
            </a:r>
            <a:r>
              <a:rPr lang="ko-KR" altLang="en-US" dirty="0"/>
              <a:t>정신적 괴롭힘에 해당한다고 보았던 것입니다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F1268007-3F06-A51E-5F5A-195689418B4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892512"/>
          </a:xfrm>
        </p:spPr>
        <p:txBody>
          <a:bodyPr/>
          <a:lstStyle/>
          <a:p>
            <a:r>
              <a:rPr lang="en-US" altLang="ko-KR" dirty="0"/>
              <a:t>#1. </a:t>
            </a:r>
            <a:r>
              <a:rPr lang="ko-KR" altLang="en-US" dirty="0"/>
              <a:t>싱크에 맞춰 순차 제시</a:t>
            </a:r>
            <a:endParaRPr lang="en-US" altLang="ko-KR" dirty="0"/>
          </a:p>
          <a:p>
            <a:r>
              <a:rPr lang="en-US" altLang="ko-KR" dirty="0"/>
              <a:t>#3. </a:t>
            </a:r>
            <a:r>
              <a:rPr lang="ko-KR" altLang="en-US" dirty="0"/>
              <a:t>싱크에 맞춰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B4D7F-8DA1-0D58-C53B-64A0BE7D7584}"/>
              </a:ext>
            </a:extLst>
          </p:cNvPr>
          <p:cNvSpPr txBox="1"/>
          <p:nvPr/>
        </p:nvSpPr>
        <p:spPr>
          <a:xfrm>
            <a:off x="360363" y="2059800"/>
            <a:ext cx="3876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단순 업무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반복적 지시</a:t>
            </a:r>
            <a:endParaRPr lang="en-US" altLang="ko-KR" sz="1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업무 인계 중 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폭언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욕설</a:t>
            </a:r>
            <a:endParaRPr lang="en-US" altLang="ko-KR" sz="16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합리적인 이유가 없는 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조기 출근</a:t>
            </a:r>
            <a:r>
              <a:rPr lang="en-US" altLang="ko-KR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연장 근무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B8030A-2D64-BC20-D918-5197E6F0F7EB}"/>
              </a:ext>
            </a:extLst>
          </p:cNvPr>
          <p:cNvSpPr txBox="1"/>
          <p:nvPr/>
        </p:nvSpPr>
        <p:spPr>
          <a:xfrm>
            <a:off x="972069" y="3075057"/>
            <a:ext cx="2653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업무상 적정범위</a:t>
            </a:r>
            <a:r>
              <a:rPr lang="ko-KR" altLang="en-US" sz="20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넘은</a:t>
            </a:r>
            <a:endParaRPr lang="en-US" altLang="ko-KR" sz="2000" i="1" dirty="0">
              <a:solidFill>
                <a:srgbClr val="80008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000" b="1" i="1" dirty="0">
                <a:solidFill>
                  <a:srgbClr val="80008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신체적</a:t>
            </a:r>
            <a:r>
              <a:rPr lang="en-US" altLang="ko-KR" sz="2000" b="1" i="1" dirty="0">
                <a:solidFill>
                  <a:srgbClr val="80008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000" b="1" i="1" dirty="0">
                <a:solidFill>
                  <a:srgbClr val="80008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정신적 괴롭힘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3CE3F-1C8C-FCA6-2250-A2AFB2629D92}"/>
              </a:ext>
            </a:extLst>
          </p:cNvPr>
          <p:cNvSpPr txBox="1"/>
          <p:nvPr/>
        </p:nvSpPr>
        <p:spPr>
          <a:xfrm>
            <a:off x="360363" y="169046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C801BD-26AC-5331-1ABE-3B2183A2AAD5}"/>
              </a:ext>
            </a:extLst>
          </p:cNvPr>
          <p:cNvSpPr txBox="1"/>
          <p:nvPr/>
        </p:nvSpPr>
        <p:spPr>
          <a:xfrm>
            <a:off x="598602" y="307452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099DA1-13F2-7B1E-822D-2B04EF155D96}"/>
              </a:ext>
            </a:extLst>
          </p:cNvPr>
          <p:cNvSpPr txBox="1"/>
          <p:nvPr/>
        </p:nvSpPr>
        <p:spPr>
          <a:xfrm>
            <a:off x="692355" y="355235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7196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반면 이런 사례도 있습니다</a:t>
            </a:r>
            <a:r>
              <a:rPr lang="en-US" altLang="ko-KR" dirty="0"/>
              <a:t>.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한 의류회사의 디자인팀장이 신상품 발표회를 앞두고 소속 팀원에게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신제품 디자인 보고서를 만들 것을 지시하였는데요</a:t>
            </a:r>
            <a:r>
              <a:rPr lang="en-US" altLang="ko-KR" dirty="0"/>
              <a:t>.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팀원이 수차례 시안을 보고했지만 팀장은 </a:t>
            </a:r>
            <a:r>
              <a:rPr lang="en-US" altLang="ko-KR" dirty="0">
                <a:solidFill>
                  <a:srgbClr val="FF0000"/>
                </a:solidFill>
              </a:rPr>
              <a:t>#4</a:t>
            </a:r>
            <a:r>
              <a:rPr lang="en-US" altLang="ko-KR" dirty="0"/>
              <a:t> </a:t>
            </a:r>
            <a:r>
              <a:rPr lang="ko-KR" altLang="en-US" dirty="0"/>
              <a:t>‘이번 시즌 콘셉트와 맞지 </a:t>
            </a:r>
            <a:r>
              <a:rPr lang="ko-KR" altLang="en-US" dirty="0" err="1"/>
              <a:t>않는다’는</a:t>
            </a:r>
            <a:r>
              <a:rPr lang="ko-KR" altLang="en-US" dirty="0"/>
              <a:t> 이유로 보완을 계속 요구하였습니다</a:t>
            </a:r>
            <a:r>
              <a:rPr lang="en-US" altLang="ko-KR" dirty="0"/>
              <a:t>. 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466D2C03-7C81-3946-C712-705A78F509D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#4 </a:t>
            </a:r>
            <a:r>
              <a:rPr lang="ko-KR" altLang="en-US" dirty="0"/>
              <a:t>제시 될 때 </a:t>
            </a:r>
            <a:r>
              <a:rPr lang="en-US" altLang="ko-KR" dirty="0"/>
              <a:t>#2 </a:t>
            </a:r>
            <a:r>
              <a:rPr lang="ko-KR" altLang="en-US" dirty="0"/>
              <a:t>삭제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1" name="말풍선: 타원형 10">
            <a:extLst>
              <a:ext uri="{FF2B5EF4-FFF2-40B4-BE49-F238E27FC236}">
                <a16:creationId xmlns:a16="http://schemas.microsoft.com/office/drawing/2014/main" id="{0B9B9011-34EE-EA43-ABC5-190F6DFF7809}"/>
              </a:ext>
            </a:extLst>
          </p:cNvPr>
          <p:cNvSpPr/>
          <p:nvPr/>
        </p:nvSpPr>
        <p:spPr>
          <a:xfrm>
            <a:off x="3041104" y="1558007"/>
            <a:ext cx="1551243" cy="747306"/>
          </a:xfrm>
          <a:prstGeom prst="wedgeEllipseCallout">
            <a:avLst>
              <a:gd name="adj1" fmla="val 33327"/>
              <a:gd name="adj2" fmla="val 5733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신제품 디자인 보고서</a:t>
            </a:r>
            <a:r>
              <a:rPr lang="ko-KR" altLang="en-US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11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작성하세요</a:t>
            </a:r>
            <a:r>
              <a:rPr lang="en-US" altLang="ko-KR" sz="11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1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2639F9-8994-38BB-D050-255E23FA00C4}"/>
              </a:ext>
            </a:extLst>
          </p:cNvPr>
          <p:cNvSpPr txBox="1"/>
          <p:nvPr/>
        </p:nvSpPr>
        <p:spPr>
          <a:xfrm>
            <a:off x="4099353" y="246224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0CCF4-94A4-FE92-E43D-DA8DC7AAD2E7}"/>
              </a:ext>
            </a:extLst>
          </p:cNvPr>
          <p:cNvSpPr txBox="1"/>
          <p:nvPr/>
        </p:nvSpPr>
        <p:spPr>
          <a:xfrm>
            <a:off x="8248590" y="3869283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1592512744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8792992-AE4C-27F1-E3DF-CC67DE1A7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7941" y="2304483"/>
            <a:ext cx="814388" cy="89535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E7ACA12-0E93-5A89-DAB7-5B2BF94AD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8803" y="2339694"/>
            <a:ext cx="814388" cy="8601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6AE8D4-3A10-BF9F-20B7-13B85221979F}"/>
              </a:ext>
            </a:extLst>
          </p:cNvPr>
          <p:cNvSpPr txBox="1"/>
          <p:nvPr/>
        </p:nvSpPr>
        <p:spPr>
          <a:xfrm>
            <a:off x="4160838" y="2823945"/>
            <a:ext cx="3897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톤앤매너</a:t>
            </a:r>
            <a:r>
              <a:rPr lang="ko-KR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맞춰서 새로 디자인해주세요</a:t>
            </a:r>
            <a:endParaRPr lang="en-US" altLang="ko-KR" sz="1200" b="1" dirty="0">
              <a:solidFill>
                <a:srgbClr val="FF0000"/>
              </a:solidFill>
              <a:highlight>
                <a:srgbClr val="FFFF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en-US" altLang="ko-KR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좌측 사람은 무표정</a:t>
            </a:r>
            <a:r>
              <a:rPr lang="en-US" altLang="ko-KR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우측 사람은 울상으로 디자인해주세요</a:t>
            </a:r>
            <a:r>
              <a:rPr lang="en-US" altLang="ko-KR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1200" b="1" dirty="0">
              <a:solidFill>
                <a:srgbClr val="FF0000"/>
              </a:solidFill>
              <a:highlight>
                <a:srgbClr val="FFFF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71C3B8-EEDB-99D2-5CCE-E8B3C3873C1C}"/>
              </a:ext>
            </a:extLst>
          </p:cNvPr>
          <p:cNvSpPr txBox="1"/>
          <p:nvPr/>
        </p:nvSpPr>
        <p:spPr>
          <a:xfrm>
            <a:off x="4479296" y="3196076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팀장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F47A78-FD5E-11A9-560B-E3588E7A1CE3}"/>
              </a:ext>
            </a:extLst>
          </p:cNvPr>
          <p:cNvSpPr txBox="1"/>
          <p:nvPr/>
        </p:nvSpPr>
        <p:spPr>
          <a:xfrm>
            <a:off x="6590157" y="3196076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팀원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B1C6E6-0EEE-C2B9-4A81-F9CBA8DC345A}"/>
              </a:ext>
            </a:extLst>
          </p:cNvPr>
          <p:cNvSpPr txBox="1"/>
          <p:nvPr/>
        </p:nvSpPr>
        <p:spPr>
          <a:xfrm>
            <a:off x="3588137" y="111116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말풍선: 타원형 26">
            <a:extLst>
              <a:ext uri="{FF2B5EF4-FFF2-40B4-BE49-F238E27FC236}">
                <a16:creationId xmlns:a16="http://schemas.microsoft.com/office/drawing/2014/main" id="{E6DC5C99-134A-6AFE-6D5E-12FED0A2BE0B}"/>
              </a:ext>
            </a:extLst>
          </p:cNvPr>
          <p:cNvSpPr/>
          <p:nvPr/>
        </p:nvSpPr>
        <p:spPr>
          <a:xfrm>
            <a:off x="4735135" y="1558007"/>
            <a:ext cx="1551243" cy="747306"/>
          </a:xfrm>
          <a:prstGeom prst="wedgeEllipseCallout">
            <a:avLst>
              <a:gd name="adj1" fmla="val -33888"/>
              <a:gd name="adj2" fmla="val 61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시즌 콘셉트와</a:t>
            </a:r>
            <a:endParaRPr lang="en-US" altLang="ko-KR" sz="11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맞지 않으니 </a:t>
            </a:r>
            <a:r>
              <a:rPr lang="ko-KR" altLang="en-US" sz="11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해오세요</a:t>
            </a:r>
            <a:r>
              <a:rPr lang="en-US" altLang="ko-KR" sz="11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1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8" name="말풍선: 타원형 27">
            <a:extLst>
              <a:ext uri="{FF2B5EF4-FFF2-40B4-BE49-F238E27FC236}">
                <a16:creationId xmlns:a16="http://schemas.microsoft.com/office/drawing/2014/main" id="{06B0C7A4-6841-4A0A-25E6-5F4ACFE99D2C}"/>
              </a:ext>
            </a:extLst>
          </p:cNvPr>
          <p:cNvSpPr/>
          <p:nvPr/>
        </p:nvSpPr>
        <p:spPr>
          <a:xfrm>
            <a:off x="6590157" y="1558007"/>
            <a:ext cx="1551243" cy="747306"/>
          </a:xfrm>
          <a:prstGeom prst="wedgeEllipseCallout">
            <a:avLst>
              <a:gd name="adj1" fmla="val -20818"/>
              <a:gd name="adj2" fmla="val 5899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버전 </a:t>
            </a:r>
            <a:r>
              <a:rPr lang="en-US" altLang="ko-KR" sz="11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10.0</a:t>
            </a:r>
            <a:r>
              <a:rPr lang="en-US" altLang="ko-KR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드립니다</a:t>
            </a:r>
            <a:r>
              <a:rPr lang="en-US" altLang="ko-KR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1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D0E000-CAAC-5E7D-0FEE-BAF2239B2A0D}"/>
              </a:ext>
            </a:extLst>
          </p:cNvPr>
          <p:cNvSpPr txBox="1"/>
          <p:nvPr/>
        </p:nvSpPr>
        <p:spPr>
          <a:xfrm>
            <a:off x="7198449" y="256701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2F42F6-F511-7EC8-0280-BBCC153DF2D4}"/>
              </a:ext>
            </a:extLst>
          </p:cNvPr>
          <p:cNvSpPr txBox="1"/>
          <p:nvPr/>
        </p:nvSpPr>
        <p:spPr>
          <a:xfrm>
            <a:off x="5403513" y="121321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#4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71424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이에 해당 팀원은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업무량이 지나치게 늘어났다며 스트레스를 호소하며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직장 내 괴롭힘 신고를 했는데요</a:t>
            </a:r>
            <a:r>
              <a:rPr lang="en-US" altLang="ko-KR" dirty="0"/>
              <a:t>. </a:t>
            </a:r>
            <a:r>
              <a:rPr lang="ko-KR" altLang="en-US" dirty="0"/>
              <a:t>어떻게 되었을까요</a:t>
            </a:r>
            <a:r>
              <a:rPr lang="en-US" altLang="ko-KR" dirty="0"/>
              <a:t>? </a:t>
            </a:r>
            <a:r>
              <a:rPr lang="ko-KR" altLang="en-US" dirty="0"/>
              <a:t>이 경우엔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직장 내 괴롭힘이 인정되지 않았습니다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F1268007-3F06-A51E-5F5A-195689418B4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#3. </a:t>
            </a:r>
            <a:r>
              <a:rPr lang="ko-KR" altLang="en-US" dirty="0"/>
              <a:t>도장</a:t>
            </a:r>
            <a:r>
              <a:rPr lang="en-US" altLang="ko-KR" dirty="0"/>
              <a:t> </a:t>
            </a:r>
            <a:r>
              <a:rPr lang="ko-KR" altLang="en-US" dirty="0"/>
              <a:t>쾅 박히듯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7" name="말풍선: 타원형 6">
            <a:extLst>
              <a:ext uri="{FF2B5EF4-FFF2-40B4-BE49-F238E27FC236}">
                <a16:creationId xmlns:a16="http://schemas.microsoft.com/office/drawing/2014/main" id="{81B5A0E5-FBB2-139D-AB48-EE3E63C66EED}"/>
              </a:ext>
            </a:extLst>
          </p:cNvPr>
          <p:cNvSpPr/>
          <p:nvPr/>
        </p:nvSpPr>
        <p:spPr>
          <a:xfrm>
            <a:off x="360363" y="1804580"/>
            <a:ext cx="3297237" cy="1125280"/>
          </a:xfrm>
          <a:prstGeom prst="wedgeEllipseCallout">
            <a:avLst>
              <a:gd name="adj1" fmla="val -48944"/>
              <a:gd name="adj2" fmla="val 4593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업무량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 너무 늘어나서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스트레스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심하게 받습니다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9265B-6BE9-3DF5-86D0-3C0D57FD6736}"/>
              </a:ext>
            </a:extLst>
          </p:cNvPr>
          <p:cNvSpPr txBox="1"/>
          <p:nvPr/>
        </p:nvSpPr>
        <p:spPr>
          <a:xfrm>
            <a:off x="884313" y="3237341"/>
            <a:ext cx="2249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20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977FE-8F7D-E062-3025-2A43215C1AAA}"/>
              </a:ext>
            </a:extLst>
          </p:cNvPr>
          <p:cNvSpPr txBox="1"/>
          <p:nvPr/>
        </p:nvSpPr>
        <p:spPr>
          <a:xfrm>
            <a:off x="360363" y="152612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2CC9C-9328-7754-0A41-83F9C35CF376}"/>
              </a:ext>
            </a:extLst>
          </p:cNvPr>
          <p:cNvSpPr txBox="1"/>
          <p:nvPr/>
        </p:nvSpPr>
        <p:spPr>
          <a:xfrm>
            <a:off x="2912882" y="302364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2B931C-C109-2BD1-FF4E-C9EA3DB917A0}"/>
              </a:ext>
            </a:extLst>
          </p:cNvPr>
          <p:cNvSpPr txBox="1"/>
          <p:nvPr/>
        </p:nvSpPr>
        <p:spPr>
          <a:xfrm rot="21110640">
            <a:off x="1558310" y="3684814"/>
            <a:ext cx="2478564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인정 </a:t>
            </a:r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X</a:t>
            </a:r>
            <a:endParaRPr lang="ko-KR" altLang="en-US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79E12F-14F8-B7B2-CBD2-2B36FF88323C}"/>
              </a:ext>
            </a:extLst>
          </p:cNvPr>
          <p:cNvSpPr txBox="1"/>
          <p:nvPr/>
        </p:nvSpPr>
        <p:spPr>
          <a:xfrm>
            <a:off x="3824133" y="332582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53118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상사의 정당한 지시로 인해 업무 스트레스를 받는 것까지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괴롭힘이라고 볼 수는 없다는 것이죠</a:t>
            </a:r>
            <a:r>
              <a:rPr lang="en-US" altLang="ko-KR" dirty="0"/>
              <a:t>. </a:t>
            </a:r>
          </a:p>
        </p:txBody>
      </p:sp>
      <p:sp>
        <p:nvSpPr>
          <p:cNvPr id="21" name="텍스트 개체 틀 20">
            <a:extLst>
              <a:ext uri="{FF2B5EF4-FFF2-40B4-BE49-F238E27FC236}">
                <a16:creationId xmlns:a16="http://schemas.microsoft.com/office/drawing/2014/main" id="{73F0145B-0E54-0390-CBBA-39E9C23CC0D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일반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977FE-8F7D-E062-3025-2A43215C1AAA}"/>
              </a:ext>
            </a:extLst>
          </p:cNvPr>
          <p:cNvSpPr txBox="1"/>
          <p:nvPr/>
        </p:nvSpPr>
        <p:spPr>
          <a:xfrm>
            <a:off x="3452355" y="428845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2100AE-558D-6B12-BB58-F5E5298DD79B}"/>
              </a:ext>
            </a:extLst>
          </p:cNvPr>
          <p:cNvSpPr txBox="1"/>
          <p:nvPr/>
        </p:nvSpPr>
        <p:spPr>
          <a:xfrm>
            <a:off x="294375" y="3883400"/>
            <a:ext cx="7552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상사의 정당한 지시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로 인해 업무 스트레스를 받는 것은</a:t>
            </a:r>
            <a:endParaRPr lang="en-US" altLang="ko-KR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en-US" altLang="ko-KR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            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괴롭힘으로 볼 수 없음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D59CF-FFC1-EB94-BE79-45C69A734905}"/>
              </a:ext>
            </a:extLst>
          </p:cNvPr>
          <p:cNvSpPr txBox="1"/>
          <p:nvPr/>
        </p:nvSpPr>
        <p:spPr>
          <a:xfrm>
            <a:off x="141426" y="362951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63984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자</a:t>
            </a:r>
            <a:r>
              <a:rPr lang="en-US" altLang="ko-KR" dirty="0"/>
              <a:t>, </a:t>
            </a:r>
            <a:r>
              <a:rPr lang="ko-KR" altLang="en-US" dirty="0"/>
              <a:t>정리하면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괴롭힘의 가해자가 회사 대표 또는 대표 가족이라면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노동청이 직접 조사를 할 수 있습니다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D35E5DD-E0CC-CB97-CC81-F3E3D6D107F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D59CF-FFC1-EB94-BE79-45C69A734905}"/>
              </a:ext>
            </a:extLst>
          </p:cNvPr>
          <p:cNvSpPr txBox="1"/>
          <p:nvPr/>
        </p:nvSpPr>
        <p:spPr>
          <a:xfrm>
            <a:off x="3912123" y="154899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BDCEC-1322-486B-1AEB-ECD92BD01A14}"/>
              </a:ext>
            </a:extLst>
          </p:cNvPr>
          <p:cNvSpPr txBox="1"/>
          <p:nvPr/>
        </p:nvSpPr>
        <p:spPr>
          <a:xfrm>
            <a:off x="3912123" y="1883691"/>
            <a:ext cx="3868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endParaRPr lang="en-US" altLang="ko-KR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대표</a:t>
            </a:r>
            <a:r>
              <a:rPr lang="en-US" altLang="ko-KR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대표의 가족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이라면</a:t>
            </a:r>
            <a:endParaRPr lang="en-US" altLang="ko-KR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i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노동청이 직접 조사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합니다</a:t>
            </a:r>
            <a:r>
              <a:rPr lang="en-US" altLang="ko-KR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948121-6A58-E6EA-C4D8-2427530CC087}"/>
              </a:ext>
            </a:extLst>
          </p:cNvPr>
          <p:cNvSpPr txBox="1"/>
          <p:nvPr/>
        </p:nvSpPr>
        <p:spPr>
          <a:xfrm>
            <a:off x="3398342" y="265254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85590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그리고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괴롭힘의 경우</a:t>
            </a:r>
            <a:r>
              <a:rPr lang="en-US" altLang="ko-KR" dirty="0"/>
              <a:t>, </a:t>
            </a:r>
            <a:r>
              <a:rPr lang="ko-KR" altLang="en-US" dirty="0"/>
              <a:t>일단 가해자가 직장 내에서 마주할 수 있는 임직원이어야 합니다</a:t>
            </a:r>
            <a:r>
              <a:rPr lang="en-US" altLang="ko-KR" dirty="0"/>
              <a:t>.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하지만 괴롭힘의 장소는 중요하지 않습니다</a:t>
            </a:r>
            <a:r>
              <a:rPr lang="en-US" altLang="ko-KR" dirty="0"/>
              <a:t>.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9399A8AC-F2FF-1F56-236C-8F8CA072548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D59CF-FFC1-EB94-BE79-45C69A734905}"/>
              </a:ext>
            </a:extLst>
          </p:cNvPr>
          <p:cNvSpPr txBox="1"/>
          <p:nvPr/>
        </p:nvSpPr>
        <p:spPr>
          <a:xfrm>
            <a:off x="197963" y="345399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BDCEC-1322-486B-1AEB-ECD92BD01A14}"/>
              </a:ext>
            </a:extLst>
          </p:cNvPr>
          <p:cNvSpPr txBox="1"/>
          <p:nvPr/>
        </p:nvSpPr>
        <p:spPr>
          <a:xfrm>
            <a:off x="197963" y="3788685"/>
            <a:ext cx="783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임직원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이어야 하며</a:t>
            </a:r>
            <a:endParaRPr lang="en-US" altLang="ko-KR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en-US" altLang="ko-KR" sz="2400" i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 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괴롭힘의 장소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중요하지 않습니다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FB81E0-C08B-F2C2-2061-0FE5DAF39FE2}"/>
              </a:ext>
            </a:extLst>
          </p:cNvPr>
          <p:cNvSpPr txBox="1"/>
          <p:nvPr/>
        </p:nvSpPr>
        <p:spPr>
          <a:xfrm>
            <a:off x="2488700" y="430612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13199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그리고 업무상 적절한 수준의 지시였는지 여부에 따라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그 판단 여부가 달라질 수 있습니다</a:t>
            </a:r>
            <a:r>
              <a:rPr lang="en-US" altLang="ko-KR" dirty="0"/>
              <a:t>. 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BB561284-3BD9-EAD1-9D5E-E786F65B901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D59CF-FFC1-EB94-BE79-45C69A734905}"/>
              </a:ext>
            </a:extLst>
          </p:cNvPr>
          <p:cNvSpPr txBox="1"/>
          <p:nvPr/>
        </p:nvSpPr>
        <p:spPr>
          <a:xfrm>
            <a:off x="197963" y="345399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BDCEC-1322-486B-1AEB-ECD92BD01A14}"/>
              </a:ext>
            </a:extLst>
          </p:cNvPr>
          <p:cNvSpPr txBox="1"/>
          <p:nvPr/>
        </p:nvSpPr>
        <p:spPr>
          <a:xfrm>
            <a:off x="273378" y="3788685"/>
            <a:ext cx="7891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괴롭힘은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업무상 적절한 수준의 지시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였는지</a:t>
            </a:r>
            <a:endParaRPr lang="en-US" altLang="ko-KR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i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        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종합적으로 고려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되어 판단됩니다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FB81E0-C08B-F2C2-2061-0FE5DAF39FE2}"/>
              </a:ext>
            </a:extLst>
          </p:cNvPr>
          <p:cNvSpPr txBox="1"/>
          <p:nvPr/>
        </p:nvSpPr>
        <p:spPr>
          <a:xfrm>
            <a:off x="3082589" y="430612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35547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F02EC5-4E59-9E98-5568-C6FE85C7D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67</a:t>
            </a:fld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164D418-B3F1-4297-7D0D-84DDDF206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6A84193-2063-DA6A-8141-7002F158FA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E0E1913-A542-567C-5A02-9AA2D344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4C53F-9690-5863-C259-255313AD69BB}"/>
              </a:ext>
            </a:extLst>
          </p:cNvPr>
          <p:cNvSpPr txBox="1"/>
          <p:nvPr/>
        </p:nvSpPr>
        <p:spPr>
          <a:xfrm>
            <a:off x="2948013" y="2205317"/>
            <a:ext cx="242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원더풀데이즈</a:t>
            </a:r>
            <a:endParaRPr lang="en-US" altLang="ko-KR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로고 간지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79234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F3BDAF-8C5B-9E67-7F00-3A35DA4678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68</a:t>
            </a:fld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67B0BD77-B253-F00C-830D-CEC5DA25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1_3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91165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F02EC5-4E59-9E98-5568-C6FE85C7D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69</a:t>
            </a:fld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164D418-B3F1-4297-7D0D-84DDDF206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6A84193-2063-DA6A-8141-7002F158FA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E0E1913-A542-567C-5A02-9AA2D344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4C53F-9690-5863-C259-255313AD69BB}"/>
              </a:ext>
            </a:extLst>
          </p:cNvPr>
          <p:cNvSpPr txBox="1"/>
          <p:nvPr/>
        </p:nvSpPr>
        <p:spPr>
          <a:xfrm>
            <a:off x="1465233" y="2205317"/>
            <a:ext cx="53912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트랜지션</a:t>
            </a:r>
            <a:endParaRPr lang="en-US" altLang="ko-KR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꽁트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트랜지션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학습하기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)</a:t>
            </a:r>
            <a:endParaRPr lang="ko-KR" altLang="en-US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3275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괴롭힘은 피해자와 가해자가 늘 함께 존재하기 때문에</a:t>
            </a:r>
            <a:r>
              <a:rPr lang="en-US" altLang="ko-KR" dirty="0"/>
              <a:t>, 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33862D9B-C553-DA12-B8A8-9D4843BEA3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AE9B2-9D05-C915-1481-53D41194EFDD}"/>
              </a:ext>
            </a:extLst>
          </p:cNvPr>
          <p:cNvSpPr txBox="1"/>
          <p:nvPr/>
        </p:nvSpPr>
        <p:spPr>
          <a:xfrm>
            <a:off x="33792" y="179217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F60FD-D379-4DDE-F739-31E1252B8048}"/>
              </a:ext>
            </a:extLst>
          </p:cNvPr>
          <p:cNvSpPr txBox="1"/>
          <p:nvPr/>
        </p:nvSpPr>
        <p:spPr>
          <a:xfrm>
            <a:off x="360363" y="1952517"/>
            <a:ext cx="4233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______________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634AC2-EB96-E4E8-043D-4538EB361991}"/>
              </a:ext>
            </a:extLst>
          </p:cNvPr>
          <p:cNvSpPr txBox="1"/>
          <p:nvPr/>
        </p:nvSpPr>
        <p:spPr>
          <a:xfrm>
            <a:off x="360363" y="2450191"/>
            <a:ext cx="422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피해자와 가해자가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늘 함께 존재</a:t>
            </a:r>
          </a:p>
        </p:txBody>
      </p:sp>
    </p:spTree>
    <p:extLst>
      <p:ext uri="{BB962C8B-B14F-4D97-AF65-F5344CB8AC3E}">
        <p14:creationId xmlns:p14="http://schemas.microsoft.com/office/powerpoint/2010/main" val="30471573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괴롭힘은 특정한 직군이나 직장 내에서만 존재하는 것이 아닙니다</a:t>
            </a:r>
            <a:r>
              <a:rPr lang="en-US" altLang="ko-KR" dirty="0"/>
              <a:t>.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이미 우리 사회에 직장 내 괴롭힘이 광범위하게 발생하고 있죠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6D224E4-F692-3462-218D-DDAE639FCC1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말자막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43D7-0053-D856-3708-2CAB0202F2B5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16935FF-EA7A-0415-EA43-A785F9A47FA6}"/>
              </a:ext>
            </a:extLst>
          </p:cNvPr>
          <p:cNvSpPr/>
          <p:nvPr/>
        </p:nvSpPr>
        <p:spPr>
          <a:xfrm>
            <a:off x="235670" y="4326903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괴롭힘은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특정한 직군이나 직장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내에서만 존재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하는 것이 아닙니다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CA4AE-D2D6-1CAB-68CA-84FE53BFAFFD}"/>
              </a:ext>
            </a:extLst>
          </p:cNvPr>
          <p:cNvSpPr txBox="1"/>
          <p:nvPr/>
        </p:nvSpPr>
        <p:spPr>
          <a:xfrm>
            <a:off x="464258" y="550074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0356433-995D-2C7C-D373-C6EAEC81FD74}"/>
              </a:ext>
            </a:extLst>
          </p:cNvPr>
          <p:cNvSpPr/>
          <p:nvPr/>
        </p:nvSpPr>
        <p:spPr>
          <a:xfrm>
            <a:off x="921434" y="5500745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이미 우리 사회에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괴롭힘이 광범위하게 발생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있죠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07198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고용노동부에 따르면</a:t>
            </a:r>
            <a:r>
              <a:rPr lang="en-US" altLang="ko-KR" dirty="0"/>
              <a:t>, 2023</a:t>
            </a:r>
            <a:r>
              <a:rPr lang="ko-KR" altLang="en-US" dirty="0"/>
              <a:t>년도에 접수된 직장 내 괴롭힘 신고는 모두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1</a:t>
            </a:r>
            <a:r>
              <a:rPr lang="ko-KR" altLang="en-US" dirty="0"/>
              <a:t>만 </a:t>
            </a:r>
            <a:r>
              <a:rPr lang="en-US" altLang="ko-KR" dirty="0"/>
              <a:t>28</a:t>
            </a:r>
            <a:r>
              <a:rPr lang="ko-KR" altLang="en-US" dirty="0"/>
              <a:t>건으로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하루 평균 </a:t>
            </a:r>
            <a:r>
              <a:rPr lang="en-US" altLang="ko-KR" dirty="0"/>
              <a:t>27</a:t>
            </a:r>
            <a:r>
              <a:rPr lang="ko-KR" altLang="en-US" dirty="0"/>
              <a:t>건이 발생하고 있다고 합니다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E27AE96C-D6BE-C546-B9AC-01323913D4F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43D7-0053-D856-3708-2CAB0202F2B5}"/>
              </a:ext>
            </a:extLst>
          </p:cNvPr>
          <p:cNvSpPr txBox="1"/>
          <p:nvPr/>
        </p:nvSpPr>
        <p:spPr>
          <a:xfrm>
            <a:off x="3597180" y="135833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1C89A-C0D0-CCD4-361A-7F400A1A977D}"/>
              </a:ext>
            </a:extLst>
          </p:cNvPr>
          <p:cNvSpPr txBox="1"/>
          <p:nvPr/>
        </p:nvSpPr>
        <p:spPr>
          <a:xfrm>
            <a:off x="3930977" y="1693961"/>
            <a:ext cx="3993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2023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년도에 접수된 직장 내 괴롭힘 신고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__________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4B087-9A10-B90E-1AA4-229FC8D08E1A}"/>
              </a:ext>
            </a:extLst>
          </p:cNvPr>
          <p:cNvSpPr txBox="1"/>
          <p:nvPr/>
        </p:nvSpPr>
        <p:spPr>
          <a:xfrm>
            <a:off x="7192827" y="4602347"/>
            <a:ext cx="9076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+ </a:t>
            </a:r>
            <a:r>
              <a:rPr lang="ko-KR" altLang="en-US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고용노동부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82AFD-6529-AE8F-76F5-19CFFF3DCE90}"/>
              </a:ext>
            </a:extLst>
          </p:cNvPr>
          <p:cNvSpPr txBox="1"/>
          <p:nvPr/>
        </p:nvSpPr>
        <p:spPr>
          <a:xfrm>
            <a:off x="4034672" y="2301793"/>
            <a:ext cx="1774845" cy="584775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28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281CA-7C4F-3D1D-18BB-07AD56709A7F}"/>
              </a:ext>
            </a:extLst>
          </p:cNvPr>
          <p:cNvSpPr txBox="1"/>
          <p:nvPr/>
        </p:nvSpPr>
        <p:spPr>
          <a:xfrm>
            <a:off x="4657563" y="3154297"/>
            <a:ext cx="179087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하루 평균 </a:t>
            </a:r>
            <a:r>
              <a:rPr lang="en-US" altLang="ko-KR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27</a:t>
            </a:r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1D7E15-00B8-C53C-C597-55ED24632EE5}"/>
              </a:ext>
            </a:extLst>
          </p:cNvPr>
          <p:cNvSpPr txBox="1"/>
          <p:nvPr/>
        </p:nvSpPr>
        <p:spPr>
          <a:xfrm>
            <a:off x="3481713" y="228237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F3C271-9584-6C4D-701D-C08E68DCA08B}"/>
              </a:ext>
            </a:extLst>
          </p:cNvPr>
          <p:cNvSpPr txBox="1"/>
          <p:nvPr/>
        </p:nvSpPr>
        <p:spPr>
          <a:xfrm>
            <a:off x="3481713" y="308814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163913E-482D-EB1C-A7B2-8262398D7778}"/>
              </a:ext>
            </a:extLst>
          </p:cNvPr>
          <p:cNvGrpSpPr/>
          <p:nvPr/>
        </p:nvGrpSpPr>
        <p:grpSpPr>
          <a:xfrm>
            <a:off x="4222110" y="3101278"/>
            <a:ext cx="273600" cy="417960"/>
            <a:chOff x="4222110" y="3101278"/>
            <a:chExt cx="27360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4ED8186C-146A-B7F9-09A6-9FDD95E108B1}"/>
                    </a:ext>
                  </a:extLst>
                </p14:cNvPr>
                <p14:cNvContentPartPr/>
                <p14:nvPr/>
              </p14:nvContentPartPr>
              <p14:xfrm>
                <a:off x="4222110" y="3101278"/>
                <a:ext cx="273600" cy="23616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4ED8186C-146A-B7F9-09A6-9FDD95E108B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04470" y="3083638"/>
                  <a:ext cx="3092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55DE2F57-7BFA-8824-1442-C4E2B14D12B1}"/>
                    </a:ext>
                  </a:extLst>
                </p14:cNvPr>
                <p14:cNvContentPartPr/>
                <p14:nvPr/>
              </p14:nvContentPartPr>
              <p14:xfrm>
                <a:off x="4264950" y="3204958"/>
                <a:ext cx="225720" cy="31428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55DE2F57-7BFA-8824-1442-C4E2B14D12B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46950" y="3187318"/>
                  <a:ext cx="261360" cy="349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212092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괴롭힘을 금지한 개정 근로기준법이 시행된 이후부터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신고 건수가 계속 증가하고 있고</a:t>
            </a:r>
            <a:r>
              <a:rPr lang="en-US" altLang="ko-KR" dirty="0"/>
              <a:t>, </a:t>
            </a:r>
            <a:r>
              <a:rPr lang="ko-KR" altLang="en-US" dirty="0"/>
              <a:t>단순하게 도입 첫 해의 신고건수와 비교해보면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5</a:t>
            </a:r>
            <a:r>
              <a:rPr lang="ko-KR" altLang="en-US" dirty="0"/>
              <a:t>년 사이 신고가 </a:t>
            </a:r>
            <a:r>
              <a:rPr lang="en-US" altLang="ko-KR" dirty="0"/>
              <a:t>2</a:t>
            </a:r>
            <a:r>
              <a:rPr lang="ko-KR" altLang="en-US" dirty="0"/>
              <a:t>배 이상 늘었다고 합니다</a:t>
            </a:r>
            <a:r>
              <a:rPr lang="en-US" altLang="ko-KR" dirty="0"/>
              <a:t>. </a:t>
            </a:r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8EFEAB24-B7C6-41D5-ED5C-B8057452CF9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43D7-0053-D856-3708-2CAB0202F2B5}"/>
              </a:ext>
            </a:extLst>
          </p:cNvPr>
          <p:cNvSpPr txBox="1"/>
          <p:nvPr/>
        </p:nvSpPr>
        <p:spPr>
          <a:xfrm>
            <a:off x="172617" y="135833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1C89A-C0D0-CCD4-361A-7F400A1A977D}"/>
              </a:ext>
            </a:extLst>
          </p:cNvPr>
          <p:cNvSpPr txBox="1"/>
          <p:nvPr/>
        </p:nvSpPr>
        <p:spPr>
          <a:xfrm>
            <a:off x="506414" y="1693961"/>
            <a:ext cx="2983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개정 근로기준법 시행 이후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_________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82AFD-6529-AE8F-76F5-19CFFF3DCE90}"/>
              </a:ext>
            </a:extLst>
          </p:cNvPr>
          <p:cNvSpPr txBox="1"/>
          <p:nvPr/>
        </p:nvSpPr>
        <p:spPr>
          <a:xfrm>
            <a:off x="487561" y="2018989"/>
            <a:ext cx="294022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신고 건수 지속적 증가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281CA-7C4F-3D1D-18BB-07AD56709A7F}"/>
              </a:ext>
            </a:extLst>
          </p:cNvPr>
          <p:cNvSpPr txBox="1"/>
          <p:nvPr/>
        </p:nvSpPr>
        <p:spPr>
          <a:xfrm>
            <a:off x="1113952" y="2691419"/>
            <a:ext cx="237597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ko-KR" sz="16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16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새 신고 </a:t>
            </a:r>
            <a:r>
              <a:rPr lang="en-US" altLang="ko-KR" sz="16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6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 이상 증가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1D7E15-00B8-C53C-C597-55ED24632EE5}"/>
              </a:ext>
            </a:extLst>
          </p:cNvPr>
          <p:cNvSpPr txBox="1"/>
          <p:nvPr/>
        </p:nvSpPr>
        <p:spPr>
          <a:xfrm>
            <a:off x="-30625" y="210351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F3C271-9584-6C4D-701D-C08E68DCA08B}"/>
              </a:ext>
            </a:extLst>
          </p:cNvPr>
          <p:cNvSpPr txBox="1"/>
          <p:nvPr/>
        </p:nvSpPr>
        <p:spPr>
          <a:xfrm>
            <a:off x="298609" y="287283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163913E-482D-EB1C-A7B2-8262398D7778}"/>
              </a:ext>
            </a:extLst>
          </p:cNvPr>
          <p:cNvGrpSpPr/>
          <p:nvPr/>
        </p:nvGrpSpPr>
        <p:grpSpPr>
          <a:xfrm>
            <a:off x="712706" y="2612013"/>
            <a:ext cx="273600" cy="417960"/>
            <a:chOff x="4222110" y="3101278"/>
            <a:chExt cx="27360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4ED8186C-146A-B7F9-09A6-9FDD95E108B1}"/>
                    </a:ext>
                  </a:extLst>
                </p14:cNvPr>
                <p14:cNvContentPartPr/>
                <p14:nvPr/>
              </p14:nvContentPartPr>
              <p14:xfrm>
                <a:off x="4222110" y="3101278"/>
                <a:ext cx="273600" cy="23616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4ED8186C-146A-B7F9-09A6-9FDD95E108B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04470" y="3083638"/>
                  <a:ext cx="3092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55DE2F57-7BFA-8824-1442-C4E2B14D12B1}"/>
                    </a:ext>
                  </a:extLst>
                </p14:cNvPr>
                <p14:cNvContentPartPr/>
                <p14:nvPr/>
              </p14:nvContentPartPr>
              <p14:xfrm>
                <a:off x="4264950" y="3204958"/>
                <a:ext cx="225720" cy="31428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55DE2F57-7BFA-8824-1442-C4E2B14D12B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46950" y="3187318"/>
                  <a:ext cx="261360" cy="349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46771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이처럼 직장 내 괴롭힘이 점차 늘어나고 있는데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이로 인한 문제점들에 대해서도 살펴보도록 하겠습니다</a:t>
            </a:r>
            <a:r>
              <a:rPr lang="en-US" altLang="ko-KR" dirty="0"/>
              <a:t>. 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353A2ED2-0671-B0DD-6A76-82DDEE59C84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43D7-0053-D856-3708-2CAB0202F2B5}"/>
              </a:ext>
            </a:extLst>
          </p:cNvPr>
          <p:cNvSpPr txBox="1"/>
          <p:nvPr/>
        </p:nvSpPr>
        <p:spPr>
          <a:xfrm>
            <a:off x="4069771" y="186464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82AFD-6529-AE8F-76F5-19CFFF3DCE90}"/>
              </a:ext>
            </a:extLst>
          </p:cNvPr>
          <p:cNvSpPr txBox="1"/>
          <p:nvPr/>
        </p:nvSpPr>
        <p:spPr>
          <a:xfrm>
            <a:off x="4437392" y="2018989"/>
            <a:ext cx="3578224" cy="113877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증가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인한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4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문제점</a:t>
            </a:r>
          </a:p>
        </p:txBody>
      </p:sp>
    </p:spTree>
    <p:extLst>
      <p:ext uri="{BB962C8B-B14F-4D97-AF65-F5344CB8AC3E}">
        <p14:creationId xmlns:p14="http://schemas.microsoft.com/office/powerpoint/2010/main" val="26822921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먼저</a:t>
            </a:r>
            <a:r>
              <a:rPr lang="en-US" altLang="ko-KR" dirty="0"/>
              <a:t>, </a:t>
            </a:r>
            <a:r>
              <a:rPr lang="ko-KR" altLang="en-US" dirty="0"/>
              <a:t>직장 내 괴롭힘은 피해자의 인격권에 대한 중대한 침해에 해당합니다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46B4124F-A6C4-5FF2-202E-A03457BD4F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43D7-0053-D856-3708-2CAB0202F2B5}"/>
              </a:ext>
            </a:extLst>
          </p:cNvPr>
          <p:cNvSpPr txBox="1"/>
          <p:nvPr/>
        </p:nvSpPr>
        <p:spPr>
          <a:xfrm>
            <a:off x="1406400" y="395284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82AFD-6529-AE8F-76F5-19CFFF3DCE90}"/>
              </a:ext>
            </a:extLst>
          </p:cNvPr>
          <p:cNvSpPr txBox="1"/>
          <p:nvPr/>
        </p:nvSpPr>
        <p:spPr>
          <a:xfrm>
            <a:off x="1863576" y="3995080"/>
            <a:ext cx="22220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문제점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 1</a:t>
            </a:r>
            <a:endParaRPr lang="ko-KR" altLang="en-US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25434-8151-8845-E1E6-268BFFD5521F}"/>
              </a:ext>
            </a:extLst>
          </p:cNvPr>
          <p:cNvSpPr txBox="1"/>
          <p:nvPr/>
        </p:nvSpPr>
        <p:spPr>
          <a:xfrm>
            <a:off x="1863576" y="4257872"/>
            <a:ext cx="47003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피해자의 인격권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에 대한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중대한 침해</a:t>
            </a:r>
          </a:p>
        </p:txBody>
      </p:sp>
    </p:spTree>
    <p:extLst>
      <p:ext uri="{BB962C8B-B14F-4D97-AF65-F5344CB8AC3E}">
        <p14:creationId xmlns:p14="http://schemas.microsoft.com/office/powerpoint/2010/main" val="7133929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그러다 보니 직장 내 괴롭힘은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피해자의 생명</a:t>
            </a:r>
            <a:r>
              <a:rPr lang="en-US" altLang="ko-KR" dirty="0"/>
              <a:t>, </a:t>
            </a:r>
            <a:r>
              <a:rPr lang="ko-KR" altLang="en-US" dirty="0"/>
              <a:t>신체</a:t>
            </a:r>
            <a:r>
              <a:rPr lang="en-US" altLang="ko-KR" dirty="0"/>
              <a:t>, </a:t>
            </a:r>
            <a:r>
              <a:rPr lang="ko-KR" altLang="en-US" dirty="0"/>
              <a:t>건강에도 영향을 줄 수 있으며</a:t>
            </a:r>
            <a:r>
              <a:rPr lang="en-US" altLang="ko-KR" dirty="0"/>
              <a:t>, </a:t>
            </a:r>
            <a:r>
              <a:rPr lang="ko-KR" altLang="en-US" dirty="0"/>
              <a:t>이로 인한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개인의 기본권 잠식이 가장 큰 문제라고 손꼽을 수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</p:txBody>
      </p:sp>
      <p:sp>
        <p:nvSpPr>
          <p:cNvPr id="25" name="텍스트 개체 틀 24">
            <a:extLst>
              <a:ext uri="{FF2B5EF4-FFF2-40B4-BE49-F238E27FC236}">
                <a16:creationId xmlns:a16="http://schemas.microsoft.com/office/drawing/2014/main" id="{0A7AA7F2-2C72-AF35-CE43-25EE073723E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43D7-0053-D856-3708-2CAB0202F2B5}"/>
              </a:ext>
            </a:extLst>
          </p:cNvPr>
          <p:cNvSpPr txBox="1"/>
          <p:nvPr/>
        </p:nvSpPr>
        <p:spPr>
          <a:xfrm>
            <a:off x="527115" y="140546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6DB4A-A934-A7DA-7217-CE0C66C169F6}"/>
              </a:ext>
            </a:extLst>
          </p:cNvPr>
          <p:cNvSpPr txBox="1"/>
          <p:nvPr/>
        </p:nvSpPr>
        <p:spPr>
          <a:xfrm>
            <a:off x="845820" y="1615596"/>
            <a:ext cx="2986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____________________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8DB2E-9C0D-CEBC-641A-7ECA0348C776}"/>
              </a:ext>
            </a:extLst>
          </p:cNvPr>
          <p:cNvSpPr txBox="1"/>
          <p:nvPr/>
        </p:nvSpPr>
        <p:spPr>
          <a:xfrm>
            <a:off x="826967" y="1932495"/>
            <a:ext cx="302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피해자의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생명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신체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건강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영향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A276C7-10F5-6A30-2A26-0BA63B5E4B4F}"/>
              </a:ext>
            </a:extLst>
          </p:cNvPr>
          <p:cNvSpPr txBox="1"/>
          <p:nvPr/>
        </p:nvSpPr>
        <p:spPr>
          <a:xfrm>
            <a:off x="360363" y="199100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936085-9140-5147-2837-D25AD48CE8DC}"/>
              </a:ext>
            </a:extLst>
          </p:cNvPr>
          <p:cNvSpPr txBox="1"/>
          <p:nvPr/>
        </p:nvSpPr>
        <p:spPr>
          <a:xfrm>
            <a:off x="1383148" y="2966258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개인의 </a:t>
            </a:r>
            <a:r>
              <a:rPr lang="ko-KR" altLang="en-US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기본권 잠식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CB994BB-4D99-F6AD-9631-E1E7A2E76F83}"/>
              </a:ext>
            </a:extLst>
          </p:cNvPr>
          <p:cNvGrpSpPr/>
          <p:nvPr/>
        </p:nvGrpSpPr>
        <p:grpSpPr>
          <a:xfrm>
            <a:off x="1043012" y="2875198"/>
            <a:ext cx="321840" cy="354240"/>
            <a:chOff x="4684350" y="2875198"/>
            <a:chExt cx="321840" cy="35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D276E2ED-E752-0688-859E-BEB0E8B04FB1}"/>
                    </a:ext>
                  </a:extLst>
                </p14:cNvPr>
                <p14:cNvContentPartPr/>
                <p14:nvPr/>
              </p14:nvContentPartPr>
              <p14:xfrm>
                <a:off x="4684350" y="2875198"/>
                <a:ext cx="301680" cy="23220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D276E2ED-E752-0688-859E-BEB0E8B04FB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66350" y="2857198"/>
                  <a:ext cx="3373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0991E66B-515F-12C5-6CCD-C20BE1FF4642}"/>
                    </a:ext>
                  </a:extLst>
                </p14:cNvPr>
                <p14:cNvContentPartPr/>
                <p14:nvPr/>
              </p14:nvContentPartPr>
              <p14:xfrm>
                <a:off x="4888470" y="2988238"/>
                <a:ext cx="117720" cy="24120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0991E66B-515F-12C5-6CCD-C20BE1FF464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70470" y="2970238"/>
                  <a:ext cx="153360" cy="276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C1EFCB4-D259-6C74-F351-8B19F940B259}"/>
              </a:ext>
            </a:extLst>
          </p:cNvPr>
          <p:cNvSpPr txBox="1"/>
          <p:nvPr/>
        </p:nvSpPr>
        <p:spPr>
          <a:xfrm>
            <a:off x="806987" y="3244334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52816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또한 직장 내 괴롭힘은 기업의 생산성에도 영향을 미칩니다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6E6726D2-8EDE-CE00-4C9A-B196F9ECDF9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8E6E95-BC36-A849-2710-AFE518CBC3D0}"/>
              </a:ext>
            </a:extLst>
          </p:cNvPr>
          <p:cNvSpPr txBox="1"/>
          <p:nvPr/>
        </p:nvSpPr>
        <p:spPr>
          <a:xfrm>
            <a:off x="2339654" y="395284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52EABD-B5C8-2A5A-1F30-C491179E77B6}"/>
              </a:ext>
            </a:extLst>
          </p:cNvPr>
          <p:cNvSpPr txBox="1"/>
          <p:nvPr/>
        </p:nvSpPr>
        <p:spPr>
          <a:xfrm>
            <a:off x="2796830" y="3995080"/>
            <a:ext cx="22220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문제점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 2</a:t>
            </a:r>
            <a:endParaRPr lang="ko-KR" altLang="en-US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B78C60-0872-B840-D7B0-62C260DF8647}"/>
              </a:ext>
            </a:extLst>
          </p:cNvPr>
          <p:cNvSpPr txBox="1"/>
          <p:nvPr/>
        </p:nvSpPr>
        <p:spPr>
          <a:xfrm>
            <a:off x="2796830" y="4257872"/>
            <a:ext cx="25827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생산성 저하</a:t>
            </a:r>
          </a:p>
        </p:txBody>
      </p:sp>
    </p:spTree>
    <p:extLst>
      <p:ext uri="{BB962C8B-B14F-4D97-AF65-F5344CB8AC3E}">
        <p14:creationId xmlns:p14="http://schemas.microsoft.com/office/powerpoint/2010/main" val="15254372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2017</a:t>
            </a:r>
            <a:r>
              <a:rPr lang="ko-KR" altLang="en-US" dirty="0"/>
              <a:t>년도 국가인권위원회의 실태조사에 따르면</a:t>
            </a:r>
            <a:r>
              <a:rPr lang="en-US" altLang="ko-KR" dirty="0"/>
              <a:t>, </a:t>
            </a:r>
            <a:r>
              <a:rPr lang="ko-KR" altLang="en-US" dirty="0"/>
              <a:t>최근 </a:t>
            </a:r>
            <a:r>
              <a:rPr lang="en-US" altLang="ko-KR" dirty="0"/>
              <a:t>1</a:t>
            </a:r>
            <a:r>
              <a:rPr lang="ko-KR" altLang="en-US" dirty="0"/>
              <a:t>년 이내 이직 경험자의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48%</a:t>
            </a:r>
            <a:r>
              <a:rPr lang="ko-KR" altLang="en-US" dirty="0"/>
              <a:t>가 이직 사유를 괴롭힘으로 꼽기도 했습니다</a:t>
            </a:r>
            <a:r>
              <a:rPr lang="en-US" altLang="ko-KR" dirty="0"/>
              <a:t>. </a:t>
            </a:r>
            <a:r>
              <a:rPr lang="ko-KR" altLang="en-US" dirty="0"/>
              <a:t>즉</a:t>
            </a:r>
            <a:r>
              <a:rPr lang="en-US" altLang="ko-KR" dirty="0"/>
              <a:t>, </a:t>
            </a:r>
            <a:r>
              <a:rPr lang="ko-KR" altLang="en-US" dirty="0"/>
              <a:t>직장 내 괴롭힘은 </a:t>
            </a:r>
            <a:r>
              <a:rPr lang="en-US" altLang="ko-KR" dirty="0">
                <a:solidFill>
                  <a:srgbClr val="FF0000"/>
                </a:solidFill>
              </a:rPr>
              <a:t>#3 </a:t>
            </a:r>
            <a:r>
              <a:rPr lang="ko-KR" altLang="en-US" dirty="0"/>
              <a:t>근로자의 잦은 이직 및 그로 인한 생산성 저하에도 영향을 미치게 됩니다</a:t>
            </a:r>
            <a:r>
              <a:rPr lang="en-US" altLang="ko-KR" dirty="0"/>
              <a:t>. 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2C23DD27-06D5-AE96-6745-7C32DBAB1FD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그래프 그려지는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65768E-96AB-9F96-83DD-7E9D1B31CE52}"/>
              </a:ext>
            </a:extLst>
          </p:cNvPr>
          <p:cNvSpPr txBox="1"/>
          <p:nvPr/>
        </p:nvSpPr>
        <p:spPr>
          <a:xfrm>
            <a:off x="3827283" y="1318844"/>
            <a:ext cx="409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Q. </a:t>
            </a:r>
            <a:r>
              <a:rPr lang="ko-KR" altLang="en-US" sz="1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최근 </a:t>
            </a:r>
            <a:r>
              <a:rPr lang="en-US" altLang="ko-KR" sz="1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년 이내 이직 경험자의 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이직 사유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4560D-FD30-F847-35DD-31202DEA86DD}"/>
              </a:ext>
            </a:extLst>
          </p:cNvPr>
          <p:cNvSpPr txBox="1"/>
          <p:nvPr/>
        </p:nvSpPr>
        <p:spPr>
          <a:xfrm>
            <a:off x="6329570" y="1688176"/>
            <a:ext cx="1532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+ </a:t>
            </a:r>
            <a:r>
              <a:rPr lang="ko-KR" altLang="en-US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국가인권위원회 </a:t>
            </a:r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(2017)</a:t>
            </a:r>
            <a:endParaRPr lang="ko-KR" altLang="en-US" sz="1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aphicFrame>
        <p:nvGraphicFramePr>
          <p:cNvPr id="16" name="차트 15">
            <a:extLst>
              <a:ext uri="{FF2B5EF4-FFF2-40B4-BE49-F238E27FC236}">
                <a16:creationId xmlns:a16="http://schemas.microsoft.com/office/drawing/2014/main" id="{D641C53A-0FD0-7667-515E-0CC5FF5613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2321025"/>
              </p:ext>
            </p:extLst>
          </p:nvPr>
        </p:nvGraphicFramePr>
        <p:xfrm>
          <a:off x="4219127" y="2057508"/>
          <a:ext cx="3251390" cy="1889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90BDC71-91E1-9274-2A57-FCB22EC5F3C8}"/>
              </a:ext>
            </a:extLst>
          </p:cNvPr>
          <p:cNvSpPr txBox="1"/>
          <p:nvPr/>
        </p:nvSpPr>
        <p:spPr>
          <a:xfrm>
            <a:off x="6668490" y="2179572"/>
            <a:ext cx="12554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48%</a:t>
            </a:r>
          </a:p>
          <a:p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244EE7D-1736-6CC8-D54C-5F0DC7D3B281}"/>
              </a:ext>
            </a:extLst>
          </p:cNvPr>
          <p:cNvGrpSpPr/>
          <p:nvPr/>
        </p:nvGrpSpPr>
        <p:grpSpPr>
          <a:xfrm>
            <a:off x="6390750" y="2316067"/>
            <a:ext cx="330840" cy="367920"/>
            <a:chOff x="6390750" y="2677198"/>
            <a:chExt cx="33084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B63CEA29-7912-E03D-E378-FDDB688305C6}"/>
                    </a:ext>
                  </a:extLst>
                </p14:cNvPr>
                <p14:cNvContentPartPr/>
                <p14:nvPr/>
              </p14:nvContentPartPr>
              <p14:xfrm>
                <a:off x="6390750" y="2790238"/>
                <a:ext cx="330840" cy="25488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B63CEA29-7912-E03D-E378-FDDB688305C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73110" y="2772238"/>
                  <a:ext cx="36648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B5A2D0EC-723E-DA76-6771-45FC33C390A7}"/>
                    </a:ext>
                  </a:extLst>
                </p14:cNvPr>
                <p14:cNvContentPartPr/>
                <p14:nvPr/>
              </p14:nvContentPartPr>
              <p14:xfrm>
                <a:off x="6589110" y="2677198"/>
                <a:ext cx="125640" cy="25344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B5A2D0EC-723E-DA76-6771-45FC33C390A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71470" y="2659198"/>
                  <a:ext cx="161280" cy="289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3A873FA-DF62-8C82-CDA4-49ED274E0B51}"/>
              </a:ext>
            </a:extLst>
          </p:cNvPr>
          <p:cNvSpPr txBox="1"/>
          <p:nvPr/>
        </p:nvSpPr>
        <p:spPr>
          <a:xfrm>
            <a:off x="3761951" y="94951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AA14C3-8F95-6579-46D1-0A5AB5CDBFE2}"/>
              </a:ext>
            </a:extLst>
          </p:cNvPr>
          <p:cNvSpPr txBox="1"/>
          <p:nvPr/>
        </p:nvSpPr>
        <p:spPr>
          <a:xfrm>
            <a:off x="6072444" y="189118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4A6E1D-44EA-7105-1C98-BE53482A49CE}"/>
              </a:ext>
            </a:extLst>
          </p:cNvPr>
          <p:cNvSpPr txBox="1"/>
          <p:nvPr/>
        </p:nvSpPr>
        <p:spPr>
          <a:xfrm>
            <a:off x="4409553" y="4029891"/>
            <a:ext cx="3015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근로자의 </a:t>
            </a:r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잦은 이직</a:t>
            </a:r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</a:t>
            </a:r>
            <a:endParaRPr lang="en-US" altLang="ko-KR" sz="20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그로 인한 </a:t>
            </a:r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생산성 저하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3AF8AB-DAB6-07CC-A7B5-885E9710CDEE}"/>
              </a:ext>
            </a:extLst>
          </p:cNvPr>
          <p:cNvSpPr txBox="1"/>
          <p:nvPr/>
        </p:nvSpPr>
        <p:spPr>
          <a:xfrm>
            <a:off x="4647430" y="366003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859FAE97-D3A3-F859-63B3-6B8AC01BC9F2}"/>
              </a:ext>
            </a:extLst>
          </p:cNvPr>
          <p:cNvCxnSpPr/>
          <p:nvPr/>
        </p:nvCxnSpPr>
        <p:spPr>
          <a:xfrm>
            <a:off x="3921551" y="1688176"/>
            <a:ext cx="3836709" cy="0"/>
          </a:xfrm>
          <a:prstGeom prst="line">
            <a:avLst/>
          </a:prstGeom>
          <a:ln w="3175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6241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그리고</a:t>
            </a:r>
            <a:r>
              <a:rPr lang="en-US" altLang="ko-KR" dirty="0"/>
              <a:t>, </a:t>
            </a:r>
            <a:r>
              <a:rPr lang="ko-KR" altLang="en-US" dirty="0"/>
              <a:t>직장 내 괴롭힘 </a:t>
            </a:r>
            <a:r>
              <a:rPr lang="en-US" altLang="ko-KR" dirty="0"/>
              <a:t>1</a:t>
            </a:r>
            <a:r>
              <a:rPr lang="ko-KR" altLang="en-US" dirty="0"/>
              <a:t>건에 대해 발생하는 비용이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약 </a:t>
            </a:r>
            <a:r>
              <a:rPr lang="en-US" altLang="ko-KR" dirty="0"/>
              <a:t>1,550</a:t>
            </a:r>
            <a:r>
              <a:rPr lang="ko-KR" altLang="en-US" dirty="0"/>
              <a:t>만 원에 달한다는 연구결과도 있습니다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가령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피해자가 괴롭힘으로 인하여 결근을 </a:t>
            </a:r>
            <a:r>
              <a:rPr lang="ko-KR" altLang="en-US" dirty="0" err="1"/>
              <a:t>한다거나</a:t>
            </a:r>
            <a:r>
              <a:rPr lang="en-US" altLang="ko-KR" dirty="0"/>
              <a:t>, </a:t>
            </a:r>
            <a:r>
              <a:rPr lang="ko-KR" altLang="en-US" dirty="0"/>
              <a:t>근무의욕 저하 등에 따른 근로시간 손실분</a:t>
            </a:r>
            <a:r>
              <a:rPr lang="en-US" altLang="ko-KR" dirty="0"/>
              <a:t>, </a:t>
            </a:r>
            <a:r>
              <a:rPr lang="ko-KR" altLang="en-US" dirty="0"/>
              <a:t>이로 인한 대체인력의 과로</a:t>
            </a:r>
            <a:r>
              <a:rPr lang="en-US" altLang="ko-KR" dirty="0"/>
              <a:t>, </a:t>
            </a:r>
            <a:r>
              <a:rPr lang="ko-KR" altLang="en-US" dirty="0"/>
              <a:t>그 밖에 괴롭힘 조사를 위해 소요되는 비용 등을 종합적으로 고려하면</a:t>
            </a:r>
            <a:r>
              <a:rPr lang="en-US" altLang="ko-KR" dirty="0"/>
              <a:t>, </a:t>
            </a:r>
            <a:r>
              <a:rPr lang="ko-KR" altLang="en-US" dirty="0"/>
              <a:t>직장 내 괴롭힘은 </a:t>
            </a:r>
            <a:r>
              <a:rPr lang="en-US" altLang="ko-KR" dirty="0">
                <a:solidFill>
                  <a:srgbClr val="FF0000"/>
                </a:solidFill>
              </a:rPr>
              <a:t>#4</a:t>
            </a:r>
            <a:r>
              <a:rPr lang="en-US" altLang="ko-KR" dirty="0"/>
              <a:t> </a:t>
            </a:r>
            <a:r>
              <a:rPr lang="ko-KR" altLang="en-US" dirty="0"/>
              <a:t>기업에게도 굉장한 악영향을 미치는 문제점을 가진다고 할 수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473CBA35-485C-DB3B-5A0B-F2A5F6C9C8D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#3. </a:t>
            </a:r>
            <a:r>
              <a:rPr lang="ko-KR" altLang="en-US" dirty="0"/>
              <a:t>싱크에 맞춰 순차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33D13D-16DF-423D-3D63-3B302429A024}"/>
              </a:ext>
            </a:extLst>
          </p:cNvPr>
          <p:cNvSpPr txBox="1"/>
          <p:nvPr/>
        </p:nvSpPr>
        <p:spPr>
          <a:xfrm>
            <a:off x="284948" y="1847850"/>
            <a:ext cx="3177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대해 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발생하는 비용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86A55B-BAA4-AB47-663D-37559EB4BA09}"/>
              </a:ext>
            </a:extLst>
          </p:cNvPr>
          <p:cNvSpPr txBox="1"/>
          <p:nvPr/>
        </p:nvSpPr>
        <p:spPr>
          <a:xfrm>
            <a:off x="284948" y="2163294"/>
            <a:ext cx="2598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약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1,550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원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748D4F-AE17-908D-EEB2-F5558C8EEFF2}"/>
              </a:ext>
            </a:extLst>
          </p:cNvPr>
          <p:cNvSpPr txBox="1"/>
          <p:nvPr/>
        </p:nvSpPr>
        <p:spPr>
          <a:xfrm>
            <a:off x="141426" y="151071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D8034E-46E3-F8DB-3877-0D3069E9CE8B}"/>
              </a:ext>
            </a:extLst>
          </p:cNvPr>
          <p:cNvSpPr txBox="1"/>
          <p:nvPr/>
        </p:nvSpPr>
        <p:spPr>
          <a:xfrm>
            <a:off x="-87162" y="235495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DC6E1D-4D3F-751D-EEBB-36B34B1766FA}"/>
              </a:ext>
            </a:extLst>
          </p:cNvPr>
          <p:cNvSpPr txBox="1"/>
          <p:nvPr/>
        </p:nvSpPr>
        <p:spPr>
          <a:xfrm>
            <a:off x="141426" y="4463874"/>
            <a:ext cx="2363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+ </a:t>
            </a:r>
            <a:r>
              <a:rPr lang="ko-KR" altLang="en-US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서유정 </a:t>
            </a:r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(2013). </a:t>
            </a:r>
            <a:r>
              <a:rPr lang="ko-KR" altLang="en-US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직장에서의 따돌림 실태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61D3A9-1E3A-371B-C3BE-A1889BB7DEA0}"/>
              </a:ext>
            </a:extLst>
          </p:cNvPr>
          <p:cNvSpPr txBox="1"/>
          <p:nvPr/>
        </p:nvSpPr>
        <p:spPr>
          <a:xfrm>
            <a:off x="201825" y="2808928"/>
            <a:ext cx="4408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1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sz="11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결근 등으로 인한 근로시간 손실분   </a:t>
            </a:r>
            <a:r>
              <a:rPr lang="en-US" altLang="ko-KR" sz="11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sz="11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대체인력의 과로  </a:t>
            </a:r>
            <a:r>
              <a:rPr lang="en-US" altLang="ko-KR" sz="11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sz="11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 조사 비용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CF5D11-615E-5A82-38A2-FE74AE910608}"/>
              </a:ext>
            </a:extLst>
          </p:cNvPr>
          <p:cNvSpPr txBox="1"/>
          <p:nvPr/>
        </p:nvSpPr>
        <p:spPr>
          <a:xfrm>
            <a:off x="-173832" y="273128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103A6A-5ED2-1B6D-15CC-D5CDBFF4806C}"/>
              </a:ext>
            </a:extLst>
          </p:cNvPr>
          <p:cNvSpPr txBox="1"/>
          <p:nvPr/>
        </p:nvSpPr>
        <p:spPr>
          <a:xfrm>
            <a:off x="258445" y="3331210"/>
            <a:ext cx="3419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i="1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기업에 </a:t>
            </a:r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굉장한 악영향</a:t>
            </a:r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을 미치는</a:t>
            </a:r>
            <a:endParaRPr lang="en-US" altLang="ko-KR" sz="20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999114-227C-8A20-3A1E-8ED90965FEB4}"/>
              </a:ext>
            </a:extLst>
          </p:cNvPr>
          <p:cNvSpPr txBox="1"/>
          <p:nvPr/>
        </p:nvSpPr>
        <p:spPr>
          <a:xfrm>
            <a:off x="-229390" y="3310650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#4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3286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한편</a:t>
            </a:r>
            <a:r>
              <a:rPr lang="en-US" altLang="ko-KR" dirty="0"/>
              <a:t>, </a:t>
            </a:r>
            <a:r>
              <a:rPr lang="ko-KR" altLang="en-US" dirty="0"/>
              <a:t>직장 내 괴롭힘은 </a:t>
            </a:r>
            <a:r>
              <a:rPr lang="ko-KR" altLang="en-US" dirty="0" err="1"/>
              <a:t>개인과</a:t>
            </a:r>
            <a:r>
              <a:rPr lang="ko-KR" altLang="en-US" dirty="0"/>
              <a:t> 기업 모두에게 큰 타격을 입히는 중대한 문제 행위임에도 불구하고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임직원들이 그 중대성을 인식하지 못하고 있다는 점도 또 다른 문제라고 할 수 있습니다</a:t>
            </a:r>
            <a:r>
              <a:rPr lang="en-US" altLang="ko-KR" dirty="0"/>
              <a:t>. 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620BC73B-F807-8C91-4638-B0E9820D9DE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8E6E95-BC36-A849-2710-AFE518CBC3D0}"/>
              </a:ext>
            </a:extLst>
          </p:cNvPr>
          <p:cNvSpPr txBox="1"/>
          <p:nvPr/>
        </p:nvSpPr>
        <p:spPr>
          <a:xfrm>
            <a:off x="273377" y="398705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52EABD-B5C8-2A5A-1F30-C491179E77B6}"/>
              </a:ext>
            </a:extLst>
          </p:cNvPr>
          <p:cNvSpPr txBox="1"/>
          <p:nvPr/>
        </p:nvSpPr>
        <p:spPr>
          <a:xfrm>
            <a:off x="655139" y="3995080"/>
            <a:ext cx="22220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문제점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 3</a:t>
            </a:r>
            <a:endParaRPr lang="ko-KR" altLang="en-US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B78C60-0872-B840-D7B0-62C260DF8647}"/>
              </a:ext>
            </a:extLst>
          </p:cNvPr>
          <p:cNvSpPr txBox="1"/>
          <p:nvPr/>
        </p:nvSpPr>
        <p:spPr>
          <a:xfrm>
            <a:off x="655139" y="4257872"/>
            <a:ext cx="681789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중대성을 인식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하지 못하는 임직원들</a:t>
            </a:r>
            <a:endParaRPr lang="ko-KR" altLang="en-US" sz="2400" dirty="0">
              <a:solidFill>
                <a:srgbClr val="FFFF00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5675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누군가는 ‘어</a:t>
            </a:r>
            <a:r>
              <a:rPr lang="en-US" altLang="ko-KR" dirty="0"/>
              <a:t>, </a:t>
            </a:r>
            <a:r>
              <a:rPr lang="ko-KR" altLang="en-US" dirty="0"/>
              <a:t>내 상황이랑 비슷한데</a:t>
            </a:r>
            <a:r>
              <a:rPr lang="en-US" altLang="ko-KR" dirty="0"/>
              <a:t>?’</a:t>
            </a:r>
            <a:r>
              <a:rPr lang="ko-KR" altLang="en-US" dirty="0"/>
              <a:t>라고 생각할 수도 있고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또 누군가는 ‘에이</a:t>
            </a:r>
            <a:r>
              <a:rPr lang="en-US" altLang="ko-KR" dirty="0"/>
              <a:t>, </a:t>
            </a:r>
            <a:r>
              <a:rPr lang="ko-KR" altLang="en-US" dirty="0"/>
              <a:t>나는 </a:t>
            </a:r>
            <a:r>
              <a:rPr lang="ko-KR" altLang="en-US" dirty="0" err="1"/>
              <a:t>아니겠지’하고</a:t>
            </a:r>
            <a:r>
              <a:rPr lang="ko-KR" altLang="en-US" dirty="0"/>
              <a:t> 생각할 수도 있는 이슈에 해당합니다</a:t>
            </a:r>
            <a:r>
              <a:rPr lang="en-US" altLang="ko-KR" dirty="0"/>
              <a:t>. 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33862D9B-C553-DA12-B8A8-9D4843BEA3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AE9B2-9D05-C915-1481-53D41194EFDD}"/>
              </a:ext>
            </a:extLst>
          </p:cNvPr>
          <p:cNvSpPr txBox="1"/>
          <p:nvPr/>
        </p:nvSpPr>
        <p:spPr>
          <a:xfrm>
            <a:off x="360363" y="212165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</a:t>
            </a:r>
          </a:p>
        </p:txBody>
      </p:sp>
      <p:sp>
        <p:nvSpPr>
          <p:cNvPr id="9" name="말풍선: 타원형 8">
            <a:extLst>
              <a:ext uri="{FF2B5EF4-FFF2-40B4-BE49-F238E27FC236}">
                <a16:creationId xmlns:a16="http://schemas.microsoft.com/office/drawing/2014/main" id="{297B798B-89D3-5A1C-AF11-6E6503468C5E}"/>
              </a:ext>
            </a:extLst>
          </p:cNvPr>
          <p:cNvSpPr/>
          <p:nvPr/>
        </p:nvSpPr>
        <p:spPr>
          <a:xfrm>
            <a:off x="599674" y="2246532"/>
            <a:ext cx="2081179" cy="1121937"/>
          </a:xfrm>
          <a:prstGeom prst="wedgeEllipseCallout">
            <a:avLst>
              <a:gd name="adj1" fmla="val -51569"/>
              <a:gd name="adj2" fmla="val 4427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상황이랑 비슷한데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</p:txBody>
      </p:sp>
      <p:sp>
        <p:nvSpPr>
          <p:cNvPr id="11" name="말풍선: 타원형 10">
            <a:extLst>
              <a:ext uri="{FF2B5EF4-FFF2-40B4-BE49-F238E27FC236}">
                <a16:creationId xmlns:a16="http://schemas.microsoft.com/office/drawing/2014/main" id="{D18A66A0-C1C2-31F7-6EA0-A8838194CE98}"/>
              </a:ext>
            </a:extLst>
          </p:cNvPr>
          <p:cNvSpPr/>
          <p:nvPr/>
        </p:nvSpPr>
        <p:spPr>
          <a:xfrm>
            <a:off x="5690148" y="2246531"/>
            <a:ext cx="2081179" cy="1121937"/>
          </a:xfrm>
          <a:prstGeom prst="wedgeEllipseCallout">
            <a:avLst>
              <a:gd name="adj1" fmla="val 56234"/>
              <a:gd name="adj2" fmla="val 383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에이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…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나는 아니겠지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~</a:t>
            </a:r>
            <a:endParaRPr lang="ko-KR" altLang="en-US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14DBC2-36B2-8926-46B5-12971648993D}"/>
              </a:ext>
            </a:extLst>
          </p:cNvPr>
          <p:cNvSpPr txBox="1"/>
          <p:nvPr/>
        </p:nvSpPr>
        <p:spPr>
          <a:xfrm>
            <a:off x="5434577" y="212165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3011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피해자 입장에서는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괴롭힘을 그저 참고 넘어가려고 하는 것이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문제를 더 악화시킬 수 있습니다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BD6A6505-C3A5-4D16-7FF4-C6A23FCFDD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도장 쾅 박히는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8E6E95-BC36-A849-2710-AFE518CBC3D0}"/>
              </a:ext>
            </a:extLst>
          </p:cNvPr>
          <p:cNvSpPr txBox="1"/>
          <p:nvPr/>
        </p:nvSpPr>
        <p:spPr>
          <a:xfrm>
            <a:off x="4458116" y="161269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F36AA-0046-96BD-FCA4-7EF0BFFCEC85}"/>
              </a:ext>
            </a:extLst>
          </p:cNvPr>
          <p:cNvSpPr txBox="1"/>
          <p:nvPr/>
        </p:nvSpPr>
        <p:spPr>
          <a:xfrm>
            <a:off x="4303781" y="2025446"/>
            <a:ext cx="37192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8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“</a:t>
            </a:r>
            <a:r>
              <a:rPr lang="ko-KR" altLang="en-US" sz="28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나만 참으면</a:t>
            </a:r>
            <a:endParaRPr lang="en-US" altLang="ko-KR" sz="2800" dirty="0"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l"/>
            <a:r>
              <a:rPr lang="en-US" altLang="ko-KR" sz="28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    </a:t>
            </a:r>
            <a:r>
              <a:rPr lang="ko-KR" altLang="en-US" sz="28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다 괜찮아질 거야</a:t>
            </a:r>
            <a:r>
              <a:rPr lang="en-US" altLang="ko-KR" sz="28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…”</a:t>
            </a:r>
            <a:endParaRPr lang="ko-KR" altLang="en-US" sz="2800" dirty="0"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4DA3D-624C-497E-D1DA-3EC6832BEF07}"/>
              </a:ext>
            </a:extLst>
          </p:cNvPr>
          <p:cNvSpPr txBox="1"/>
          <p:nvPr/>
        </p:nvSpPr>
        <p:spPr>
          <a:xfrm>
            <a:off x="6008121" y="316973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6705D2-9499-A407-6A6E-62A9D777D346}"/>
              </a:ext>
            </a:extLst>
          </p:cNvPr>
          <p:cNvSpPr txBox="1"/>
          <p:nvPr/>
        </p:nvSpPr>
        <p:spPr>
          <a:xfrm rot="21110640">
            <a:off x="6598012" y="3004521"/>
            <a:ext cx="1184940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000">
                <a:latin typeface="나눔스퀘어" panose="020B0600000101010101" pitchFamily="50" charset="-127"/>
                <a:ea typeface="나눔스퀘어" panose="020B0600000101010101" pitchFamily="50" charset="-127"/>
              </a:rPr>
              <a:t>문제 악화</a:t>
            </a:r>
            <a:endParaRPr lang="ko-KR" altLang="en-US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79398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왜냐하면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또 다른 피해자가 양산될 수 있고</a:t>
            </a:r>
            <a:r>
              <a:rPr lang="en-US" altLang="ko-KR" dirty="0"/>
              <a:t>, </a:t>
            </a:r>
            <a:r>
              <a:rPr lang="ko-KR" altLang="en-US" dirty="0"/>
              <a:t>피해로 인해서 발생하는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근무 공백을 누군가가 떠안아야 하는 악순환이 이루어질 수 있기 때문입니다</a:t>
            </a:r>
            <a:r>
              <a:rPr lang="en-US" altLang="ko-KR" dirty="0"/>
              <a:t>. </a:t>
            </a:r>
          </a:p>
        </p:txBody>
      </p:sp>
      <p:sp>
        <p:nvSpPr>
          <p:cNvPr id="20" name="텍스트 개체 틀 19">
            <a:extLst>
              <a:ext uri="{FF2B5EF4-FFF2-40B4-BE49-F238E27FC236}">
                <a16:creationId xmlns:a16="http://schemas.microsoft.com/office/drawing/2014/main" id="{744F9FBF-DCE1-541B-849F-F922580A6D9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일반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60D7A-ECC8-ADBE-4484-B32C193C9865}"/>
              </a:ext>
            </a:extLst>
          </p:cNvPr>
          <p:cNvSpPr txBox="1"/>
          <p:nvPr/>
        </p:nvSpPr>
        <p:spPr>
          <a:xfrm>
            <a:off x="197963" y="345399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24D0D2-D3EB-F812-88E6-582A832BE1B7}"/>
              </a:ext>
            </a:extLst>
          </p:cNvPr>
          <p:cNvSpPr txBox="1"/>
          <p:nvPr/>
        </p:nvSpPr>
        <p:spPr>
          <a:xfrm>
            <a:off x="598602" y="3823440"/>
            <a:ext cx="7438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또 다른 피해자 양산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은 물론</a:t>
            </a:r>
            <a:endParaRPr lang="en-US" altLang="ko-KR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근무 공백을 다른 근로자가 떠안게 되는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악순환</a:t>
            </a:r>
            <a:endParaRPr lang="ko-KR" altLang="en-US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1CCBD7-D8F3-871E-2FB4-EE4461F0C211}"/>
              </a:ext>
            </a:extLst>
          </p:cNvPr>
          <p:cNvSpPr txBox="1"/>
          <p:nvPr/>
        </p:nvSpPr>
        <p:spPr>
          <a:xfrm>
            <a:off x="1981994" y="455234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40044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가해자 입장에서는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자신이 하는 행동이 직장 내 괴롭힘에 해당하는지 알지 못하고 이루어지는 경우도 많습니다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BD6A6505-C3A5-4D16-7FF4-C6A23FCFDD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60D7A-ECC8-ADBE-4484-B32C193C9865}"/>
              </a:ext>
            </a:extLst>
          </p:cNvPr>
          <p:cNvSpPr txBox="1"/>
          <p:nvPr/>
        </p:nvSpPr>
        <p:spPr>
          <a:xfrm>
            <a:off x="266093" y="162862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4C0D94-1BFC-906F-33EB-330938E6E990}"/>
              </a:ext>
            </a:extLst>
          </p:cNvPr>
          <p:cNvSpPr txBox="1"/>
          <p:nvPr/>
        </p:nvSpPr>
        <p:spPr>
          <a:xfrm>
            <a:off x="360363" y="1998482"/>
            <a:ext cx="4062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자신이 하는 행동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</a:t>
            </a:r>
            <a:endParaRPr lang="en-US" altLang="ko-KR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sz="2400" b="1" i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sz="2400" i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인지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모르기도</a:t>
            </a:r>
            <a:r>
              <a:rPr lang="en-US" altLang="ko-KR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…</a:t>
            </a:r>
            <a:endParaRPr lang="ko-KR" altLang="en-US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37477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‘</a:t>
            </a:r>
            <a:r>
              <a:rPr lang="ko-KR" altLang="en-US" dirty="0"/>
              <a:t>겨우 이 </a:t>
            </a:r>
            <a:r>
              <a:rPr lang="ko-KR" altLang="en-US" dirty="0" err="1"/>
              <a:t>정도쯤이야</a:t>
            </a:r>
            <a:r>
              <a:rPr lang="ko-KR" altLang="en-US" dirty="0"/>
              <a:t>’ 라거나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‘</a:t>
            </a:r>
            <a:r>
              <a:rPr lang="ko-KR" altLang="en-US" dirty="0"/>
              <a:t>나 때는 말이야’ 하는 생각이 바뀌지 않는다면</a:t>
            </a:r>
            <a:r>
              <a:rPr lang="en-US" altLang="ko-KR" dirty="0"/>
              <a:t>,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BD6A6505-C3A5-4D16-7FF4-C6A23FCFDD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60D7A-ECC8-ADBE-4484-B32C193C9865}"/>
              </a:ext>
            </a:extLst>
          </p:cNvPr>
          <p:cNvSpPr txBox="1"/>
          <p:nvPr/>
        </p:nvSpPr>
        <p:spPr>
          <a:xfrm>
            <a:off x="370014" y="171747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말풍선: 타원형 7">
            <a:extLst>
              <a:ext uri="{FF2B5EF4-FFF2-40B4-BE49-F238E27FC236}">
                <a16:creationId xmlns:a16="http://schemas.microsoft.com/office/drawing/2014/main" id="{629788FC-698A-2744-3AD1-4855A6E784AE}"/>
              </a:ext>
            </a:extLst>
          </p:cNvPr>
          <p:cNvSpPr/>
          <p:nvPr/>
        </p:nvSpPr>
        <p:spPr>
          <a:xfrm>
            <a:off x="501763" y="1935976"/>
            <a:ext cx="2530026" cy="1125280"/>
          </a:xfrm>
          <a:prstGeom prst="wedgeEllipseCallout">
            <a:avLst>
              <a:gd name="adj1" fmla="val -48944"/>
              <a:gd name="adj2" fmla="val 4593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겨우 이 정도로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</p:txBody>
      </p:sp>
      <p:sp>
        <p:nvSpPr>
          <p:cNvPr id="11" name="말풍선: 타원형 10">
            <a:extLst>
              <a:ext uri="{FF2B5EF4-FFF2-40B4-BE49-F238E27FC236}">
                <a16:creationId xmlns:a16="http://schemas.microsoft.com/office/drawing/2014/main" id="{A429F5E0-3B91-D2C5-2212-3BCC510D3B18}"/>
              </a:ext>
            </a:extLst>
          </p:cNvPr>
          <p:cNvSpPr/>
          <p:nvPr/>
        </p:nvSpPr>
        <p:spPr>
          <a:xfrm>
            <a:off x="5460262" y="1935976"/>
            <a:ext cx="2530026" cy="1125280"/>
          </a:xfrm>
          <a:prstGeom prst="wedgeEllipseCallout">
            <a:avLst>
              <a:gd name="adj1" fmla="val 51657"/>
              <a:gd name="adj2" fmla="val 4174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 때는 말이야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~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B706E-27B2-39F7-F6B9-38C20B1668E7}"/>
              </a:ext>
            </a:extLst>
          </p:cNvPr>
          <p:cNvSpPr txBox="1"/>
          <p:nvPr/>
        </p:nvSpPr>
        <p:spPr>
          <a:xfrm>
            <a:off x="5104606" y="171747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61523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사회 전반에 </a:t>
            </a:r>
            <a:r>
              <a:rPr lang="ko-KR" altLang="en-US" dirty="0" err="1"/>
              <a:t>깔려있는</a:t>
            </a:r>
            <a:r>
              <a:rPr lang="ko-KR" altLang="en-US" dirty="0"/>
              <a:t> 직장 내 괴롭힘 이슈는 쉽게 해결되기 어려울 것입니다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BD6A6505-C3A5-4D16-7FF4-C6A23FCFDD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메시지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60D7A-ECC8-ADBE-4484-B32C193C9865}"/>
              </a:ext>
            </a:extLst>
          </p:cNvPr>
          <p:cNvSpPr txBox="1"/>
          <p:nvPr/>
        </p:nvSpPr>
        <p:spPr>
          <a:xfrm>
            <a:off x="197963" y="343698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52BD2-944F-58A9-BBBE-8B8C3AA2D606}"/>
              </a:ext>
            </a:extLst>
          </p:cNvPr>
          <p:cNvSpPr txBox="1"/>
          <p:nvPr/>
        </p:nvSpPr>
        <p:spPr>
          <a:xfrm>
            <a:off x="197963" y="3842373"/>
            <a:ext cx="775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생각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이 바뀌지 않으면</a:t>
            </a:r>
            <a:endParaRPr lang="en-US" altLang="ko-KR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i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이슈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 쉽게 해결되기 어려울 것입니다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12743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이러한 직장 내 괴롭힘은 비단 한국만의 문제는 아닙니다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8CA483AE-A9BA-4D19-CE42-39B00D6F639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8ACF5B-4D4B-2C2D-8B91-216BB3AC82AA}"/>
              </a:ext>
            </a:extLst>
          </p:cNvPr>
          <p:cNvSpPr txBox="1"/>
          <p:nvPr/>
        </p:nvSpPr>
        <p:spPr>
          <a:xfrm>
            <a:off x="4497958" y="2107149"/>
            <a:ext cx="3307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한국만의 문제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아닌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7B02B-3D7F-9ED7-5DDE-F141BD62EE7D}"/>
              </a:ext>
            </a:extLst>
          </p:cNvPr>
          <p:cNvSpPr txBox="1"/>
          <p:nvPr/>
        </p:nvSpPr>
        <p:spPr>
          <a:xfrm>
            <a:off x="4647430" y="177245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71114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전 세계적으로도 직장 내 괴롭힘 금지법을 시행하는 추세인데요</a:t>
            </a:r>
            <a:r>
              <a:rPr lang="en-US" altLang="ko-KR" dirty="0"/>
              <a:t>. </a:t>
            </a:r>
            <a:r>
              <a:rPr lang="ko-KR" altLang="en-US" dirty="0"/>
              <a:t>현재 직장 내 괴롭힘</a:t>
            </a:r>
            <a:r>
              <a:rPr lang="en-US" altLang="ko-KR" dirty="0"/>
              <a:t>(Bullying) </a:t>
            </a:r>
            <a:r>
              <a:rPr lang="ko-KR" altLang="en-US" dirty="0"/>
              <a:t>금지법이 있는 나라는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우리나라와 스웨덴</a:t>
            </a:r>
            <a:r>
              <a:rPr lang="en-US" altLang="ko-KR" dirty="0"/>
              <a:t>, </a:t>
            </a:r>
            <a:r>
              <a:rPr lang="ko-KR" altLang="en-US" dirty="0"/>
              <a:t>노르웨이</a:t>
            </a:r>
            <a:r>
              <a:rPr lang="en-US" altLang="ko-KR" dirty="0"/>
              <a:t>, </a:t>
            </a:r>
            <a:r>
              <a:rPr lang="ko-KR" altLang="en-US" dirty="0"/>
              <a:t>벨기에를 포함하여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총 </a:t>
            </a:r>
            <a:r>
              <a:rPr lang="en-US" altLang="ko-KR" dirty="0"/>
              <a:t>22</a:t>
            </a:r>
            <a:r>
              <a:rPr lang="ko-KR" altLang="en-US" dirty="0"/>
              <a:t>개국이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ED928E0B-57AB-06C9-E063-28745318E7D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싱크에 맞춰 순차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8ACF5B-4D4B-2C2D-8B91-216BB3AC82AA}"/>
              </a:ext>
            </a:extLst>
          </p:cNvPr>
          <p:cNvSpPr txBox="1"/>
          <p:nvPr/>
        </p:nvSpPr>
        <p:spPr>
          <a:xfrm>
            <a:off x="197963" y="1810380"/>
            <a:ext cx="4249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 세계적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</a:t>
            </a:r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금지법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시행하는 추세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7B02B-3D7F-9ED7-5DDE-F141BD62EE7D}"/>
              </a:ext>
            </a:extLst>
          </p:cNvPr>
          <p:cNvSpPr txBox="1"/>
          <p:nvPr/>
        </p:nvSpPr>
        <p:spPr>
          <a:xfrm>
            <a:off x="235671" y="151071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2227ED-FCB9-D810-F467-0D947E2B41F7}"/>
              </a:ext>
            </a:extLst>
          </p:cNvPr>
          <p:cNvSpPr txBox="1"/>
          <p:nvPr/>
        </p:nvSpPr>
        <p:spPr>
          <a:xfrm>
            <a:off x="862418" y="3954524"/>
            <a:ext cx="3015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sz="20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22</a:t>
            </a:r>
            <a:r>
              <a:rPr lang="ko-KR" altLang="en-US" sz="20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개국</a:t>
            </a:r>
            <a:r>
              <a:rPr lang="ko-KR" altLang="en-US" sz="20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에서</a:t>
            </a:r>
            <a:endParaRPr lang="en-US" altLang="ko-KR" sz="2000" i="1" dirty="0">
              <a:solidFill>
                <a:srgbClr val="80008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0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금지법 </a:t>
            </a:r>
            <a:r>
              <a:rPr lang="ko-KR" altLang="en-US" sz="20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7C08BE-6696-55AE-3372-08FAA5FEE8B1}"/>
              </a:ext>
            </a:extLst>
          </p:cNvPr>
          <p:cNvSpPr txBox="1"/>
          <p:nvPr/>
        </p:nvSpPr>
        <p:spPr>
          <a:xfrm>
            <a:off x="85819" y="249908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ECD7E1-5809-00BE-410A-20786C5FBFCD}"/>
              </a:ext>
            </a:extLst>
          </p:cNvPr>
          <p:cNvSpPr txBox="1"/>
          <p:nvPr/>
        </p:nvSpPr>
        <p:spPr>
          <a:xfrm>
            <a:off x="704619" y="377911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76743BB8-FA82-B002-B687-B3E0E06F7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82" y="2729207"/>
            <a:ext cx="905661" cy="6609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C895181-0F4E-0612-25C3-F2637166F898}"/>
              </a:ext>
            </a:extLst>
          </p:cNvPr>
          <p:cNvSpPr txBox="1"/>
          <p:nvPr/>
        </p:nvSpPr>
        <p:spPr>
          <a:xfrm>
            <a:off x="351966" y="3409381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대한민국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EDC9D-97E2-7B15-E015-5E2F47B3857A}"/>
              </a:ext>
            </a:extLst>
          </p:cNvPr>
          <p:cNvSpPr txBox="1"/>
          <p:nvPr/>
        </p:nvSpPr>
        <p:spPr>
          <a:xfrm>
            <a:off x="1463562" y="3409381"/>
            <a:ext cx="675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스웨덴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0163F4-6BA1-DCE6-AB2D-DA55DFC2C28A}"/>
              </a:ext>
            </a:extLst>
          </p:cNvPr>
          <p:cNvSpPr txBox="1"/>
          <p:nvPr/>
        </p:nvSpPr>
        <p:spPr>
          <a:xfrm>
            <a:off x="2413444" y="3409381"/>
            <a:ext cx="838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노르웨이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FEB2A1-E123-81A2-5283-3C2C5C98745A}"/>
              </a:ext>
            </a:extLst>
          </p:cNvPr>
          <p:cNvSpPr txBox="1"/>
          <p:nvPr/>
        </p:nvSpPr>
        <p:spPr>
          <a:xfrm>
            <a:off x="3540394" y="3409381"/>
            <a:ext cx="675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벨기에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4289A8BD-2363-BA7A-C27C-12893C89E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08" y="2740887"/>
            <a:ext cx="1043495" cy="652185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FB1D2558-C871-AF49-503D-DEEE03DEE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168" y="2743943"/>
            <a:ext cx="905661" cy="65117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9736700-AAE3-615B-7F14-1008FE83F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239" y="2746882"/>
            <a:ext cx="998945" cy="6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421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자</a:t>
            </a:r>
            <a:r>
              <a:rPr lang="en-US" altLang="ko-KR" dirty="0"/>
              <a:t>, </a:t>
            </a:r>
            <a:r>
              <a:rPr lang="ko-KR" altLang="en-US" dirty="0"/>
              <a:t>정리하면 전 세계적으로 사회적 이슈가 되고 있을 정도로 직장 내 괴롭힘은 이미 우리 사회에 널리 </a:t>
            </a:r>
            <a:r>
              <a:rPr lang="ko-KR" altLang="en-US" dirty="0" err="1"/>
              <a:t>퍼져있는데요</a:t>
            </a:r>
            <a:r>
              <a:rPr lang="en-US" altLang="ko-KR" dirty="0"/>
              <a:t>. </a:t>
            </a:r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ED928E0B-57AB-06C9-E063-28745318E7D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0A5498-65A2-03E7-4E28-051C0D95975F}"/>
              </a:ext>
            </a:extLst>
          </p:cNvPr>
          <p:cNvSpPr txBox="1"/>
          <p:nvPr/>
        </p:nvSpPr>
        <p:spPr>
          <a:xfrm>
            <a:off x="310830" y="2107149"/>
            <a:ext cx="37240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 세계적 사회적 이슈</a:t>
            </a:r>
            <a:r>
              <a:rPr lang="ko-KR" altLang="en-US" sz="2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</a:t>
            </a:r>
            <a:endParaRPr lang="en-US" altLang="ko-KR" sz="28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72DE6-60AB-B31E-DB3E-90A4F6B1C1E1}"/>
              </a:ext>
            </a:extLst>
          </p:cNvPr>
          <p:cNvSpPr txBox="1"/>
          <p:nvPr/>
        </p:nvSpPr>
        <p:spPr>
          <a:xfrm>
            <a:off x="197963" y="177245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74496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#2 </a:t>
            </a:r>
            <a:r>
              <a:rPr lang="ko-KR" altLang="en-US" dirty="0"/>
              <a:t>직장 내 괴롭힘으로 인해서 피해자의 인격권이 침해되고 기업의 생산성이 낮아지게 됩니다</a:t>
            </a:r>
            <a:r>
              <a:rPr lang="en-US" altLang="ko-KR" dirty="0"/>
              <a:t>.</a:t>
            </a:r>
            <a:endParaRPr lang="en-US" altLang="ko-KR" strike="sngStrike" dirty="0">
              <a:solidFill>
                <a:schemeClr val="accent5"/>
              </a:solidFill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748AB82B-05BE-3A76-5F56-9EC38FAA130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72DE6-60AB-B31E-DB3E-90A4F6B1C1E1}"/>
              </a:ext>
            </a:extLst>
          </p:cNvPr>
          <p:cNvSpPr txBox="1"/>
          <p:nvPr/>
        </p:nvSpPr>
        <p:spPr>
          <a:xfrm>
            <a:off x="3582186" y="169538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2D13CB-6A7E-A99A-ECD9-D14C160761E4}"/>
              </a:ext>
            </a:extLst>
          </p:cNvPr>
          <p:cNvSpPr txBox="1"/>
          <p:nvPr/>
        </p:nvSpPr>
        <p:spPr>
          <a:xfrm>
            <a:off x="3742751" y="1966745"/>
            <a:ext cx="4071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</a:t>
            </a:r>
            <a:endParaRPr lang="en-US" altLang="ko-KR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피해자의 </a:t>
            </a:r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인격권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침해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</a:t>
            </a:r>
            <a:endParaRPr lang="en-US" altLang="ko-KR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</a:t>
            </a:r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생산성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저하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시킵니다</a:t>
            </a:r>
            <a:r>
              <a:rPr lang="en-US" altLang="ko-KR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24409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그러므로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평소 우리가 많은 관심과 집중을 기울여서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그 의미와 해결방안을 반드시 짚고 넘어가면 좋을 것 같습니다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0D8AAE30-7C47-E401-E8F3-1BBCC7E05B8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1CE5B2-1813-F7B8-ABD5-42C3DA44987A}"/>
              </a:ext>
            </a:extLst>
          </p:cNvPr>
          <p:cNvSpPr txBox="1"/>
          <p:nvPr/>
        </p:nvSpPr>
        <p:spPr>
          <a:xfrm>
            <a:off x="197963" y="345399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0E2C3F-F783-B464-05C3-76D51E8958CC}"/>
              </a:ext>
            </a:extLst>
          </p:cNvPr>
          <p:cNvSpPr txBox="1"/>
          <p:nvPr/>
        </p:nvSpPr>
        <p:spPr>
          <a:xfrm>
            <a:off x="273377" y="3823440"/>
            <a:ext cx="7683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괴롭힘에 많은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관심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집중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을 기울여서</a:t>
            </a:r>
            <a:endParaRPr lang="en-US" altLang="ko-KR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i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그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의미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해결방안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을 짚고 넘어갑시다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29D9F0-FF74-487A-BF46-94E8CEA3F9AF}"/>
              </a:ext>
            </a:extLst>
          </p:cNvPr>
          <p:cNvSpPr txBox="1"/>
          <p:nvPr/>
        </p:nvSpPr>
        <p:spPr>
          <a:xfrm>
            <a:off x="2356701" y="428510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41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이러한 직장 내 괴롭힘은 특수한 직장에서만 존재하는 것이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아닙니다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1063015E-11CA-4D5A-14FD-4983FE95A24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21A38-7861-4A1C-F31B-634F7542394E}"/>
              </a:ext>
            </a:extLst>
          </p:cNvPr>
          <p:cNvSpPr txBox="1"/>
          <p:nvPr/>
        </p:nvSpPr>
        <p:spPr>
          <a:xfrm>
            <a:off x="197963" y="2190900"/>
            <a:ext cx="3865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특수한 직장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에서만 존재한다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7529D-0BCE-C9E7-7A3F-C853942A4055}"/>
              </a:ext>
            </a:extLst>
          </p:cNvPr>
          <p:cNvSpPr txBox="1"/>
          <p:nvPr/>
        </p:nvSpPr>
        <p:spPr>
          <a:xfrm>
            <a:off x="3215483" y="3021897"/>
            <a:ext cx="747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NO</a:t>
            </a:r>
            <a:endParaRPr lang="ko-KR" altLang="en-US" sz="32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3951F-1590-4965-4014-3C87C54C2B3F}"/>
              </a:ext>
            </a:extLst>
          </p:cNvPr>
          <p:cNvSpPr txBox="1"/>
          <p:nvPr/>
        </p:nvSpPr>
        <p:spPr>
          <a:xfrm>
            <a:off x="360363" y="186464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91D98D-1CFB-5FDF-E949-BE4E244DB92D}"/>
              </a:ext>
            </a:extLst>
          </p:cNvPr>
          <p:cNvSpPr txBox="1"/>
          <p:nvPr/>
        </p:nvSpPr>
        <p:spPr>
          <a:xfrm>
            <a:off x="2758307" y="329443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15452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F02EC5-4E59-9E98-5568-C6FE85C7D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90</a:t>
            </a:fld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164D418-B3F1-4297-7D0D-84DDDF206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6A84193-2063-DA6A-8141-7002F158FA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E0E1913-A542-567C-5A02-9AA2D344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4C53F-9690-5863-C259-255313AD69BB}"/>
              </a:ext>
            </a:extLst>
          </p:cNvPr>
          <p:cNvSpPr txBox="1"/>
          <p:nvPr/>
        </p:nvSpPr>
        <p:spPr>
          <a:xfrm>
            <a:off x="2948013" y="2205317"/>
            <a:ext cx="242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원더풀데이즈</a:t>
            </a:r>
            <a:endParaRPr lang="en-US" altLang="ko-KR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로고 간지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8214077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테마">
  <a:themeElements>
    <a:clrScheme name="Office 테마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5">
              <a:lumMod val="60000"/>
              <a:lumOff val="40000"/>
            </a:schemeClr>
          </a:solidFill>
        </a:ln>
      </a:spPr>
      <a:bodyPr wrap="none" rtlCol="0" anchor="ctr"/>
      <a:lstStyle>
        <a:defPPr algn="ctr">
          <a:defRPr b="1" dirty="0" smtClean="0">
            <a:solidFill>
              <a:srgbClr val="FF0000"/>
            </a:solidFill>
            <a:latin typeface="나눔스퀘어" panose="020B0600000101010101" pitchFamily="50" charset="-127"/>
            <a:ea typeface="나눔스퀘어" panose="020B0600000101010101" pitchFamily="50" charset="-127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1"/>
          </a:solidFill>
          <a:prstDash val="soli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5">
            <a:lumMod val="60000"/>
            <a:lumOff val="40000"/>
          </a:schemeClr>
        </a:solidFill>
      </a:spPr>
      <a:bodyPr wrap="none" rtlCol="0">
        <a:spAutoFit/>
      </a:bodyPr>
      <a:lstStyle>
        <a:defPPr algn="l">
          <a:defRPr dirty="0" smtClean="0">
            <a:latin typeface="나눔스퀘어" panose="020B0600000101010101" pitchFamily="50" charset="-127"/>
            <a:ea typeface="나눔스퀘어" panose="020B0600000101010101" pitchFamily="50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Polaris WebOffice</Application>
  <AppVersion>12.000</AppVersion>
  <Characters>0</Characters>
  <CharactersWithSpaces>0</CharactersWithSpaces>
  <DocSecurity>0</DocSecurity>
  <HyperlinksChanged>false</HyperlinksChanged>
  <Lines>0</Lines>
  <LinksUpToDate>false</LinksUpToDate>
  <Pages>90</Pages>
  <Paragraphs>1100</Paragraphs>
  <Words>4833</Words>
  <TotalTime>0</TotalTime>
  <MMClips>0</MMClips>
  <ScaleCrop>false</ScaleCrop>
  <HeadingPairs>
    <vt:vector size="2" baseType="variant">
      <vt:variant>
        <vt:lpstr>Title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Planite</dc:creator>
  <cp:lastModifiedBy>Jenna Choi</cp:lastModifiedBy>
  <dc:title>PowerPoint 프레젠테이션</dc:title>
  <dcterms:modified xsi:type="dcterms:W3CDTF">2024-09-04T00:54:35Z</dcterms:modified>
</cp:coreProperties>
</file>