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1640" r:id="rId2"/>
    <p:sldId id="256" r:id="rId3"/>
    <p:sldId id="257" r:id="rId4"/>
    <p:sldId id="258" r:id="rId5"/>
    <p:sldId id="259" r:id="rId6"/>
    <p:sldId id="260" r:id="rId7"/>
    <p:sldId id="261" r:id="rId8"/>
    <p:sldId id="262" r:id="rId9"/>
    <p:sldId id="264" r:id="rId10"/>
    <p:sldId id="265" r:id="rId11"/>
    <p:sldId id="1581" r:id="rId12"/>
    <p:sldId id="266" r:id="rId13"/>
    <p:sldId id="267" r:id="rId14"/>
    <p:sldId id="268" r:id="rId15"/>
    <p:sldId id="269" r:id="rId16"/>
    <p:sldId id="270" r:id="rId17"/>
    <p:sldId id="271" r:id="rId18"/>
    <p:sldId id="272" r:id="rId19"/>
    <p:sldId id="273" r:id="rId20"/>
    <p:sldId id="274" r:id="rId21"/>
    <p:sldId id="275" r:id="rId22"/>
    <p:sldId id="276" r:id="rId23"/>
    <p:sldId id="1596" r:id="rId24"/>
    <p:sldId id="277" r:id="rId25"/>
    <p:sldId id="278" r:id="rId26"/>
    <p:sldId id="279" r:id="rId27"/>
    <p:sldId id="280" r:id="rId28"/>
    <p:sldId id="281" r:id="rId29"/>
    <p:sldId id="282" r:id="rId30"/>
    <p:sldId id="283" r:id="rId31"/>
    <p:sldId id="284" r:id="rId32"/>
    <p:sldId id="285" r:id="rId33"/>
    <p:sldId id="286" r:id="rId34"/>
    <p:sldId id="287" r:id="rId35"/>
    <p:sldId id="1607" r:id="rId36"/>
    <p:sldId id="288" r:id="rId37"/>
    <p:sldId id="289" r:id="rId38"/>
    <p:sldId id="290" r:id="rId39"/>
    <p:sldId id="291" r:id="rId40"/>
    <p:sldId id="292" r:id="rId41"/>
    <p:sldId id="293" r:id="rId42"/>
    <p:sldId id="1620" r:id="rId43"/>
    <p:sldId id="295" r:id="rId44"/>
    <p:sldId id="296" r:id="rId45"/>
    <p:sldId id="1632" r:id="rId46"/>
    <p:sldId id="1633" r:id="rId47"/>
    <p:sldId id="1634" r:id="rId48"/>
    <p:sldId id="1619" r:id="rId49"/>
    <p:sldId id="297" r:id="rId50"/>
    <p:sldId id="298" r:id="rId51"/>
    <p:sldId id="299" r:id="rId52"/>
    <p:sldId id="300" r:id="rId53"/>
    <p:sldId id="301" r:id="rId54"/>
    <p:sldId id="302" r:id="rId55"/>
    <p:sldId id="303" r:id="rId56"/>
    <p:sldId id="304" r:id="rId57"/>
    <p:sldId id="305" r:id="rId58"/>
    <p:sldId id="1621" r:id="rId59"/>
    <p:sldId id="1622" r:id="rId60"/>
    <p:sldId id="1624" r:id="rId61"/>
    <p:sldId id="1625" r:id="rId62"/>
    <p:sldId id="1626" r:id="rId63"/>
    <p:sldId id="1627" r:id="rId64"/>
    <p:sldId id="1628" r:id="rId65"/>
    <p:sldId id="1629" r:id="rId66"/>
    <p:sldId id="1631" r:id="rId67"/>
    <p:sldId id="1578" r:id="rId68"/>
    <p:sldId id="1635" r:id="rId69"/>
    <p:sldId id="1636" r:id="rId70"/>
    <p:sldId id="1637" r:id="rId71"/>
    <p:sldId id="1638" r:id="rId72"/>
    <p:sldId id="1639" r:id="rId73"/>
    <p:sldId id="1579" r:id="rId74"/>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C52036-4AAE-138E-78F9-448CB6864788}" name="민지 윤" initials="민윤" userId="73773c5e70c3e99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8" autoAdjust="0"/>
    <p:restoredTop sz="94660"/>
  </p:normalViewPr>
  <p:slideViewPr>
    <p:cSldViewPr snapToGrid="0">
      <p:cViewPr varScale="1">
        <p:scale>
          <a:sx n="77" d="100"/>
          <a:sy n="77" d="100"/>
        </p:scale>
        <p:origin x="61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902E4-98A0-48F7-A85E-7CE4F8273414}" type="datetimeFigureOut">
              <a:rPr lang="ko-KR" altLang="en-US" smtClean="0"/>
              <a:t>2024-09-24</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922A21-FA48-4FB1-88A1-03EBD0477E9F}" type="slidenum">
              <a:rPr lang="ko-KR" altLang="en-US" smtClean="0"/>
              <a:t>‹#›</a:t>
            </a:fld>
            <a:endParaRPr lang="ko-KR" altLang="en-US"/>
          </a:p>
        </p:txBody>
      </p:sp>
    </p:spTree>
    <p:extLst>
      <p:ext uri="{BB962C8B-B14F-4D97-AF65-F5344CB8AC3E}">
        <p14:creationId xmlns:p14="http://schemas.microsoft.com/office/powerpoint/2010/main" val="2680581510"/>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baseline="0"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0A242DC4-8326-4412-B24F-988329D1D487}"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907275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baseline="0"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0A242DC4-8326-4412-B24F-988329D1D487}"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11</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816849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baseline="0"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0A242DC4-8326-4412-B24F-988329D1D487}"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23</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498790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baseline="0"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0A242DC4-8326-4412-B24F-988329D1D487}"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35</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600839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baseline="0"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0A242DC4-8326-4412-B24F-988329D1D487}"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48</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17721529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baseline="0"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0A242DC4-8326-4412-B24F-988329D1D487}"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58</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8413507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baseline="0" dirty="0"/>
          </a:p>
        </p:txBody>
      </p:sp>
      <p:sp>
        <p:nvSpPr>
          <p:cNvPr id="4" name="슬라이드 번호 개체 틀 3"/>
          <p:cNvSpPr>
            <a:spLocks noGrp="1"/>
          </p:cNvSpPr>
          <p:nvPr>
            <p:ph type="sldNum" sz="quarter" idx="10"/>
          </p:nvPr>
        </p:nvSpPr>
        <p:spPr/>
        <p:txBody>
          <a:bodyPr/>
          <a:lstStyle/>
          <a:p>
            <a:fld id="{0A242DC4-8326-4412-B24F-988329D1D487}" type="slidenum">
              <a:rPr lang="ko-KR" altLang="en-US" smtClean="0"/>
              <a:t>73</a:t>
            </a:fld>
            <a:endParaRPr lang="ko-KR" altLang="en-US"/>
          </a:p>
        </p:txBody>
      </p:sp>
    </p:spTree>
    <p:extLst>
      <p:ext uri="{BB962C8B-B14F-4D97-AF65-F5344CB8AC3E}">
        <p14:creationId xmlns:p14="http://schemas.microsoft.com/office/powerpoint/2010/main" val="2524043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199CC60-20F4-B3A5-1944-5CCEF1CDEBA1}"/>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a:extLst>
              <a:ext uri="{FF2B5EF4-FFF2-40B4-BE49-F238E27FC236}">
                <a16:creationId xmlns:a16="http://schemas.microsoft.com/office/drawing/2014/main" id="{75DEDCCE-0928-F720-CE7D-5F2108AE6B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a:extLst>
              <a:ext uri="{FF2B5EF4-FFF2-40B4-BE49-F238E27FC236}">
                <a16:creationId xmlns:a16="http://schemas.microsoft.com/office/drawing/2014/main" id="{83E78600-B442-2927-67E1-AD3EE859BC58}"/>
              </a:ext>
            </a:extLst>
          </p:cNvPr>
          <p:cNvSpPr>
            <a:spLocks noGrp="1"/>
          </p:cNvSpPr>
          <p:nvPr>
            <p:ph type="dt" sz="half" idx="10"/>
          </p:nvPr>
        </p:nvSpPr>
        <p:spPr/>
        <p:txBody>
          <a:bodyPr/>
          <a:lstStyle/>
          <a:p>
            <a:fld id="{B27CA4BB-EA30-4BE3-843B-805C9FA6C9B0}" type="datetimeFigureOut">
              <a:rPr lang="ko-KR" altLang="en-US" smtClean="0"/>
              <a:t>2024-09-24</a:t>
            </a:fld>
            <a:endParaRPr lang="ko-KR" altLang="en-US"/>
          </a:p>
        </p:txBody>
      </p:sp>
      <p:sp>
        <p:nvSpPr>
          <p:cNvPr id="5" name="바닥글 개체 틀 4">
            <a:extLst>
              <a:ext uri="{FF2B5EF4-FFF2-40B4-BE49-F238E27FC236}">
                <a16:creationId xmlns:a16="http://schemas.microsoft.com/office/drawing/2014/main" id="{2D9E2F18-0588-FE74-C034-236C46608B7B}"/>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563D73A9-831E-1F05-6BBC-1E7A07E6A756}"/>
              </a:ext>
            </a:extLst>
          </p:cNvPr>
          <p:cNvSpPr>
            <a:spLocks noGrp="1"/>
          </p:cNvSpPr>
          <p:nvPr>
            <p:ph type="sldNum" sz="quarter" idx="12"/>
          </p:nvPr>
        </p:nvSpPr>
        <p:spPr/>
        <p:txBody>
          <a:bodyPr/>
          <a:lstStyle/>
          <a:p>
            <a:fld id="{EE4C6A89-DE38-4481-A13F-AE68481FB897}" type="slidenum">
              <a:rPr lang="ko-KR" altLang="en-US" smtClean="0"/>
              <a:t>‹#›</a:t>
            </a:fld>
            <a:endParaRPr lang="ko-KR" altLang="en-US"/>
          </a:p>
        </p:txBody>
      </p:sp>
    </p:spTree>
    <p:extLst>
      <p:ext uri="{BB962C8B-B14F-4D97-AF65-F5344CB8AC3E}">
        <p14:creationId xmlns:p14="http://schemas.microsoft.com/office/powerpoint/2010/main" val="384077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BA1A092-AE24-630D-1B1F-2A44E03706D2}"/>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id="{354496C7-D961-C7C0-B956-F9944583E3F6}"/>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F54BD2EB-DA0C-6552-3F5A-DA47ECB3FC68}"/>
              </a:ext>
            </a:extLst>
          </p:cNvPr>
          <p:cNvSpPr>
            <a:spLocks noGrp="1"/>
          </p:cNvSpPr>
          <p:nvPr>
            <p:ph type="dt" sz="half" idx="10"/>
          </p:nvPr>
        </p:nvSpPr>
        <p:spPr/>
        <p:txBody>
          <a:bodyPr/>
          <a:lstStyle/>
          <a:p>
            <a:fld id="{B27CA4BB-EA30-4BE3-843B-805C9FA6C9B0}" type="datetimeFigureOut">
              <a:rPr lang="ko-KR" altLang="en-US" smtClean="0"/>
              <a:t>2024-09-24</a:t>
            </a:fld>
            <a:endParaRPr lang="ko-KR" altLang="en-US"/>
          </a:p>
        </p:txBody>
      </p:sp>
      <p:sp>
        <p:nvSpPr>
          <p:cNvPr id="5" name="바닥글 개체 틀 4">
            <a:extLst>
              <a:ext uri="{FF2B5EF4-FFF2-40B4-BE49-F238E27FC236}">
                <a16:creationId xmlns:a16="http://schemas.microsoft.com/office/drawing/2014/main" id="{98E7CCE5-09D8-B898-9D9E-37FC0CF33B4C}"/>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D33514C1-8F91-FB04-1B66-64655D084979}"/>
              </a:ext>
            </a:extLst>
          </p:cNvPr>
          <p:cNvSpPr>
            <a:spLocks noGrp="1"/>
          </p:cNvSpPr>
          <p:nvPr>
            <p:ph type="sldNum" sz="quarter" idx="12"/>
          </p:nvPr>
        </p:nvSpPr>
        <p:spPr/>
        <p:txBody>
          <a:bodyPr/>
          <a:lstStyle/>
          <a:p>
            <a:fld id="{EE4C6A89-DE38-4481-A13F-AE68481FB897}" type="slidenum">
              <a:rPr lang="ko-KR" altLang="en-US" smtClean="0"/>
              <a:t>‹#›</a:t>
            </a:fld>
            <a:endParaRPr lang="ko-KR" altLang="en-US"/>
          </a:p>
        </p:txBody>
      </p:sp>
    </p:spTree>
    <p:extLst>
      <p:ext uri="{BB962C8B-B14F-4D97-AF65-F5344CB8AC3E}">
        <p14:creationId xmlns:p14="http://schemas.microsoft.com/office/powerpoint/2010/main" val="3541674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B9FB5668-8296-766F-1867-D86A053B9E7A}"/>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id="{97623F7A-3770-8C45-CC19-BF30A5060619}"/>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FB979346-1197-6F5C-E5E7-193415218C8C}"/>
              </a:ext>
            </a:extLst>
          </p:cNvPr>
          <p:cNvSpPr>
            <a:spLocks noGrp="1"/>
          </p:cNvSpPr>
          <p:nvPr>
            <p:ph type="dt" sz="half" idx="10"/>
          </p:nvPr>
        </p:nvSpPr>
        <p:spPr/>
        <p:txBody>
          <a:bodyPr/>
          <a:lstStyle/>
          <a:p>
            <a:fld id="{B27CA4BB-EA30-4BE3-843B-805C9FA6C9B0}" type="datetimeFigureOut">
              <a:rPr lang="ko-KR" altLang="en-US" smtClean="0"/>
              <a:t>2024-09-24</a:t>
            </a:fld>
            <a:endParaRPr lang="ko-KR" altLang="en-US"/>
          </a:p>
        </p:txBody>
      </p:sp>
      <p:sp>
        <p:nvSpPr>
          <p:cNvPr id="5" name="바닥글 개체 틀 4">
            <a:extLst>
              <a:ext uri="{FF2B5EF4-FFF2-40B4-BE49-F238E27FC236}">
                <a16:creationId xmlns:a16="http://schemas.microsoft.com/office/drawing/2014/main" id="{E95E774D-B886-966B-D264-25AA5635E779}"/>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C9996800-E994-B0E2-8720-552D8ADE28B6}"/>
              </a:ext>
            </a:extLst>
          </p:cNvPr>
          <p:cNvSpPr>
            <a:spLocks noGrp="1"/>
          </p:cNvSpPr>
          <p:nvPr>
            <p:ph type="sldNum" sz="quarter" idx="12"/>
          </p:nvPr>
        </p:nvSpPr>
        <p:spPr/>
        <p:txBody>
          <a:bodyPr/>
          <a:lstStyle/>
          <a:p>
            <a:fld id="{EE4C6A89-DE38-4481-A13F-AE68481FB897}" type="slidenum">
              <a:rPr lang="ko-KR" altLang="en-US" smtClean="0"/>
              <a:t>‹#›</a:t>
            </a:fld>
            <a:endParaRPr lang="ko-KR" altLang="en-US"/>
          </a:p>
        </p:txBody>
      </p:sp>
    </p:spTree>
    <p:extLst>
      <p:ext uri="{BB962C8B-B14F-4D97-AF65-F5344CB8AC3E}">
        <p14:creationId xmlns:p14="http://schemas.microsoft.com/office/powerpoint/2010/main" val="2644043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제목 슬라이드">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4547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1024840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198932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2367998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1903766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2040748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1086465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3352927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9ADFF79-4CE7-1EF4-2122-322DB6F14B47}"/>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F0856602-7D6B-3DAC-EC3A-87D169C45A00}"/>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4FB75581-D3CE-FAA8-F120-696F04C1571E}"/>
              </a:ext>
            </a:extLst>
          </p:cNvPr>
          <p:cNvSpPr>
            <a:spLocks noGrp="1"/>
          </p:cNvSpPr>
          <p:nvPr>
            <p:ph type="dt" sz="half" idx="10"/>
          </p:nvPr>
        </p:nvSpPr>
        <p:spPr/>
        <p:txBody>
          <a:bodyPr/>
          <a:lstStyle/>
          <a:p>
            <a:fld id="{B27CA4BB-EA30-4BE3-843B-805C9FA6C9B0}" type="datetimeFigureOut">
              <a:rPr lang="ko-KR" altLang="en-US" smtClean="0"/>
              <a:t>2024-09-24</a:t>
            </a:fld>
            <a:endParaRPr lang="ko-KR" altLang="en-US"/>
          </a:p>
        </p:txBody>
      </p:sp>
      <p:sp>
        <p:nvSpPr>
          <p:cNvPr id="5" name="바닥글 개체 틀 4">
            <a:extLst>
              <a:ext uri="{FF2B5EF4-FFF2-40B4-BE49-F238E27FC236}">
                <a16:creationId xmlns:a16="http://schemas.microsoft.com/office/drawing/2014/main" id="{9ABDB44E-27B6-1F90-59FE-2C8A071C6D79}"/>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6F371FC0-7064-9D53-1C9B-C2831285865E}"/>
              </a:ext>
            </a:extLst>
          </p:cNvPr>
          <p:cNvSpPr>
            <a:spLocks noGrp="1"/>
          </p:cNvSpPr>
          <p:nvPr>
            <p:ph type="sldNum" sz="quarter" idx="12"/>
          </p:nvPr>
        </p:nvSpPr>
        <p:spPr/>
        <p:txBody>
          <a:bodyPr/>
          <a:lstStyle/>
          <a:p>
            <a:fld id="{EE4C6A89-DE38-4481-A13F-AE68481FB897}" type="slidenum">
              <a:rPr lang="ko-KR" altLang="en-US" smtClean="0"/>
              <a:t>‹#›</a:t>
            </a:fld>
            <a:endParaRPr lang="ko-KR" altLang="en-US"/>
          </a:p>
        </p:txBody>
      </p:sp>
    </p:spTree>
    <p:extLst>
      <p:ext uri="{BB962C8B-B14F-4D97-AF65-F5344CB8AC3E}">
        <p14:creationId xmlns:p14="http://schemas.microsoft.com/office/powerpoint/2010/main" val="211254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2369179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3195668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3390524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1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1678055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1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24035720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1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3426005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1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1811974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1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4152363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1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2891787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1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1595554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561BD21-F0AB-3D77-8885-353E0601DBEE}"/>
              </a:ext>
            </a:extLst>
          </p:cNvPr>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a:extLst>
              <a:ext uri="{FF2B5EF4-FFF2-40B4-BE49-F238E27FC236}">
                <a16:creationId xmlns:a16="http://schemas.microsoft.com/office/drawing/2014/main" id="{54861330-DC69-C994-22D0-114EF9BCA0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id="{D46F5F82-A1A9-40CC-94A0-3FD69374241E}"/>
              </a:ext>
            </a:extLst>
          </p:cNvPr>
          <p:cNvSpPr>
            <a:spLocks noGrp="1"/>
          </p:cNvSpPr>
          <p:nvPr>
            <p:ph type="dt" sz="half" idx="10"/>
          </p:nvPr>
        </p:nvSpPr>
        <p:spPr/>
        <p:txBody>
          <a:bodyPr/>
          <a:lstStyle/>
          <a:p>
            <a:fld id="{B27CA4BB-EA30-4BE3-843B-805C9FA6C9B0}" type="datetimeFigureOut">
              <a:rPr lang="ko-KR" altLang="en-US" smtClean="0"/>
              <a:t>2024-09-24</a:t>
            </a:fld>
            <a:endParaRPr lang="ko-KR" altLang="en-US"/>
          </a:p>
        </p:txBody>
      </p:sp>
      <p:sp>
        <p:nvSpPr>
          <p:cNvPr id="5" name="바닥글 개체 틀 4">
            <a:extLst>
              <a:ext uri="{FF2B5EF4-FFF2-40B4-BE49-F238E27FC236}">
                <a16:creationId xmlns:a16="http://schemas.microsoft.com/office/drawing/2014/main" id="{886236BF-81FE-66F2-876E-83442777658A}"/>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B222B3FA-0467-D6A2-FCDF-175B913B7DE3}"/>
              </a:ext>
            </a:extLst>
          </p:cNvPr>
          <p:cNvSpPr>
            <a:spLocks noGrp="1"/>
          </p:cNvSpPr>
          <p:nvPr>
            <p:ph type="sldNum" sz="quarter" idx="12"/>
          </p:nvPr>
        </p:nvSpPr>
        <p:spPr/>
        <p:txBody>
          <a:bodyPr/>
          <a:lstStyle/>
          <a:p>
            <a:fld id="{EE4C6A89-DE38-4481-A13F-AE68481FB897}" type="slidenum">
              <a:rPr lang="ko-KR" altLang="en-US" smtClean="0"/>
              <a:t>‹#›</a:t>
            </a:fld>
            <a:endParaRPr lang="ko-KR" altLang="en-US"/>
          </a:p>
        </p:txBody>
      </p:sp>
    </p:spTree>
    <p:extLst>
      <p:ext uri="{BB962C8B-B14F-4D97-AF65-F5344CB8AC3E}">
        <p14:creationId xmlns:p14="http://schemas.microsoft.com/office/powerpoint/2010/main" val="523105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19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2073439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 20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28301965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lide 2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383101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lide 2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28778854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lide 2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30526665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lide 2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26092790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lide 2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24672394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lide 2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9872108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lide 2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1639679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lide 2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1920248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C02545A-6FAD-CA27-D3B3-F5174E8276C2}"/>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251E951B-7489-17C8-F91B-07B5F625253D}"/>
              </a:ext>
            </a:extLst>
          </p:cNvPr>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a16="http://schemas.microsoft.com/office/drawing/2014/main" id="{C3E9F22C-A8D0-F702-21D2-49F5C5188692}"/>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a16="http://schemas.microsoft.com/office/drawing/2014/main" id="{E5922C18-DBDB-15CD-2AB2-D36A66B22587}"/>
              </a:ext>
            </a:extLst>
          </p:cNvPr>
          <p:cNvSpPr>
            <a:spLocks noGrp="1"/>
          </p:cNvSpPr>
          <p:nvPr>
            <p:ph type="dt" sz="half" idx="10"/>
          </p:nvPr>
        </p:nvSpPr>
        <p:spPr/>
        <p:txBody>
          <a:bodyPr/>
          <a:lstStyle/>
          <a:p>
            <a:fld id="{B27CA4BB-EA30-4BE3-843B-805C9FA6C9B0}" type="datetimeFigureOut">
              <a:rPr lang="ko-KR" altLang="en-US" smtClean="0"/>
              <a:t>2024-09-24</a:t>
            </a:fld>
            <a:endParaRPr lang="ko-KR" altLang="en-US"/>
          </a:p>
        </p:txBody>
      </p:sp>
      <p:sp>
        <p:nvSpPr>
          <p:cNvPr id="6" name="바닥글 개체 틀 5">
            <a:extLst>
              <a:ext uri="{FF2B5EF4-FFF2-40B4-BE49-F238E27FC236}">
                <a16:creationId xmlns:a16="http://schemas.microsoft.com/office/drawing/2014/main" id="{DCC67B83-C8F8-0FB2-1AFC-5A4A0493EED7}"/>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8D640425-7100-A4FF-AA8B-C6E1DD06B3DB}"/>
              </a:ext>
            </a:extLst>
          </p:cNvPr>
          <p:cNvSpPr>
            <a:spLocks noGrp="1"/>
          </p:cNvSpPr>
          <p:nvPr>
            <p:ph type="sldNum" sz="quarter" idx="12"/>
          </p:nvPr>
        </p:nvSpPr>
        <p:spPr/>
        <p:txBody>
          <a:bodyPr/>
          <a:lstStyle/>
          <a:p>
            <a:fld id="{EE4C6A89-DE38-4481-A13F-AE68481FB897}" type="slidenum">
              <a:rPr lang="ko-KR" altLang="en-US" smtClean="0"/>
              <a:t>‹#›</a:t>
            </a:fld>
            <a:endParaRPr lang="ko-KR" altLang="en-US"/>
          </a:p>
        </p:txBody>
      </p:sp>
    </p:spTree>
    <p:extLst>
      <p:ext uri="{BB962C8B-B14F-4D97-AF65-F5344CB8AC3E}">
        <p14:creationId xmlns:p14="http://schemas.microsoft.com/office/powerpoint/2010/main" val="1012328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Slide 29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35181358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Slide 30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16000936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Slide 3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25177830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Slide 3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12347419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lide 3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41688924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Slide 3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25520407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Slide 3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1108902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lide 3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33755631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Slide 3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4964143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Slide 3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3696357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269F8AE-0E25-6061-EBBA-C1B7E356AAB5}"/>
              </a:ext>
            </a:extLst>
          </p:cNvPr>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id="{729DF70C-1578-5404-1F43-4DF87E2770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id="{C0DF752E-2EDF-2407-411B-53E387323AD8}"/>
              </a:ext>
            </a:extLst>
          </p:cNvPr>
          <p:cNvSpPr>
            <a:spLocks noGrp="1"/>
          </p:cNvSpPr>
          <p:nvPr>
            <p:ph sz="half" idx="2"/>
          </p:nvPr>
        </p:nvSpPr>
        <p:spPr>
          <a:xfrm>
            <a:off x="839788"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a16="http://schemas.microsoft.com/office/drawing/2014/main" id="{0ED85476-DBF8-DBEA-AA0F-E7CB61A1E3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id="{31565329-3D1C-34CC-7815-B5CBE7226049}"/>
              </a:ext>
            </a:extLst>
          </p:cNvPr>
          <p:cNvSpPr>
            <a:spLocks noGrp="1"/>
          </p:cNvSpPr>
          <p:nvPr>
            <p:ph sz="quarter" idx="4"/>
          </p:nvPr>
        </p:nvSpPr>
        <p:spPr>
          <a:xfrm>
            <a:off x="6172200"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a16="http://schemas.microsoft.com/office/drawing/2014/main" id="{6482D9E0-1028-61F5-BEC5-AB7B53AF764E}"/>
              </a:ext>
            </a:extLst>
          </p:cNvPr>
          <p:cNvSpPr>
            <a:spLocks noGrp="1"/>
          </p:cNvSpPr>
          <p:nvPr>
            <p:ph type="dt" sz="half" idx="10"/>
          </p:nvPr>
        </p:nvSpPr>
        <p:spPr/>
        <p:txBody>
          <a:bodyPr/>
          <a:lstStyle/>
          <a:p>
            <a:fld id="{B27CA4BB-EA30-4BE3-843B-805C9FA6C9B0}" type="datetimeFigureOut">
              <a:rPr lang="ko-KR" altLang="en-US" smtClean="0"/>
              <a:t>2024-09-24</a:t>
            </a:fld>
            <a:endParaRPr lang="ko-KR" altLang="en-US"/>
          </a:p>
        </p:txBody>
      </p:sp>
      <p:sp>
        <p:nvSpPr>
          <p:cNvPr id="8" name="바닥글 개체 틀 7">
            <a:extLst>
              <a:ext uri="{FF2B5EF4-FFF2-40B4-BE49-F238E27FC236}">
                <a16:creationId xmlns:a16="http://schemas.microsoft.com/office/drawing/2014/main" id="{766C1809-23C7-5B85-C4B7-DC11EF24D4A7}"/>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a16="http://schemas.microsoft.com/office/drawing/2014/main" id="{1C131A8E-84A4-61B0-FF2E-40D7D09E9AED}"/>
              </a:ext>
            </a:extLst>
          </p:cNvPr>
          <p:cNvSpPr>
            <a:spLocks noGrp="1"/>
          </p:cNvSpPr>
          <p:nvPr>
            <p:ph type="sldNum" sz="quarter" idx="12"/>
          </p:nvPr>
        </p:nvSpPr>
        <p:spPr/>
        <p:txBody>
          <a:bodyPr/>
          <a:lstStyle/>
          <a:p>
            <a:fld id="{EE4C6A89-DE38-4481-A13F-AE68481FB897}" type="slidenum">
              <a:rPr lang="ko-KR" altLang="en-US" smtClean="0"/>
              <a:t>‹#›</a:t>
            </a:fld>
            <a:endParaRPr lang="ko-KR" altLang="en-US"/>
          </a:p>
        </p:txBody>
      </p:sp>
    </p:spTree>
    <p:extLst>
      <p:ext uri="{BB962C8B-B14F-4D97-AF65-F5344CB8AC3E}">
        <p14:creationId xmlns:p14="http://schemas.microsoft.com/office/powerpoint/2010/main" val="9351081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Slide 40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14218955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Slide 4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36194570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Slide 4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25376606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Slide 4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18693737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Slide 4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12467631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Slide 4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628338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Slide 4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37067784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Slide 4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42727651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Slide 4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19000619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Slide 49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2814424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1DD22E7-4032-C83F-08DF-411C2BBBD127}"/>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59F17F71-4C5C-97B5-A5DC-949B8821782C}"/>
              </a:ext>
            </a:extLst>
          </p:cNvPr>
          <p:cNvSpPr>
            <a:spLocks noGrp="1"/>
          </p:cNvSpPr>
          <p:nvPr>
            <p:ph type="dt" sz="half" idx="10"/>
          </p:nvPr>
        </p:nvSpPr>
        <p:spPr/>
        <p:txBody>
          <a:bodyPr/>
          <a:lstStyle/>
          <a:p>
            <a:fld id="{B27CA4BB-EA30-4BE3-843B-805C9FA6C9B0}" type="datetimeFigureOut">
              <a:rPr lang="ko-KR" altLang="en-US" smtClean="0"/>
              <a:t>2024-09-24</a:t>
            </a:fld>
            <a:endParaRPr lang="ko-KR" altLang="en-US"/>
          </a:p>
        </p:txBody>
      </p:sp>
      <p:sp>
        <p:nvSpPr>
          <p:cNvPr id="4" name="바닥글 개체 틀 3">
            <a:extLst>
              <a:ext uri="{FF2B5EF4-FFF2-40B4-BE49-F238E27FC236}">
                <a16:creationId xmlns:a16="http://schemas.microsoft.com/office/drawing/2014/main" id="{8C057FB5-8759-93A1-32C7-45E1963B7589}"/>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A3E177FE-6262-7FB8-EDFA-561175C4544A}"/>
              </a:ext>
            </a:extLst>
          </p:cNvPr>
          <p:cNvSpPr>
            <a:spLocks noGrp="1"/>
          </p:cNvSpPr>
          <p:nvPr>
            <p:ph type="sldNum" sz="quarter" idx="12"/>
          </p:nvPr>
        </p:nvSpPr>
        <p:spPr/>
        <p:txBody>
          <a:bodyPr/>
          <a:lstStyle/>
          <a:p>
            <a:fld id="{EE4C6A89-DE38-4481-A13F-AE68481FB897}" type="slidenum">
              <a:rPr lang="ko-KR" altLang="en-US" smtClean="0"/>
              <a:t>‹#›</a:t>
            </a:fld>
            <a:endParaRPr lang="ko-KR" altLang="en-US"/>
          </a:p>
        </p:txBody>
      </p:sp>
    </p:spTree>
    <p:extLst>
      <p:ext uri="{BB962C8B-B14F-4D97-AF65-F5344CB8AC3E}">
        <p14:creationId xmlns:p14="http://schemas.microsoft.com/office/powerpoint/2010/main" val="5736093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Slide 50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4F0FF"/>
          </a:solidFill>
          <a:ln/>
        </p:spPr>
      </p:sp>
      <p:sp>
        <p:nvSpPr>
          <p:cNvPr id="3" name="Shape 1"/>
          <p:cNvSpPr/>
          <p:nvPr/>
        </p:nvSpPr>
        <p:spPr>
          <a:xfrm>
            <a:off x="0" y="0"/>
            <a:ext cx="12192000" cy="6858000"/>
          </a:xfrm>
          <a:prstGeom prst="rect">
            <a:avLst/>
          </a:prstGeom>
          <a:solidFill>
            <a:srgbClr val="FBFAFF"/>
          </a:solidFill>
          <a:ln/>
        </p:spPr>
      </p:sp>
    </p:spTree>
    <p:extLst>
      <p:ext uri="{BB962C8B-B14F-4D97-AF65-F5344CB8AC3E}">
        <p14:creationId xmlns:p14="http://schemas.microsoft.com/office/powerpoint/2010/main" val="962182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7C08662B-CD34-6089-48F1-AA1A764FCB90}"/>
              </a:ext>
            </a:extLst>
          </p:cNvPr>
          <p:cNvSpPr>
            <a:spLocks noGrp="1"/>
          </p:cNvSpPr>
          <p:nvPr>
            <p:ph type="dt" sz="half" idx="10"/>
          </p:nvPr>
        </p:nvSpPr>
        <p:spPr/>
        <p:txBody>
          <a:bodyPr/>
          <a:lstStyle/>
          <a:p>
            <a:fld id="{B27CA4BB-EA30-4BE3-843B-805C9FA6C9B0}" type="datetimeFigureOut">
              <a:rPr lang="ko-KR" altLang="en-US" smtClean="0"/>
              <a:t>2024-09-24</a:t>
            </a:fld>
            <a:endParaRPr lang="ko-KR" altLang="en-US"/>
          </a:p>
        </p:txBody>
      </p:sp>
      <p:sp>
        <p:nvSpPr>
          <p:cNvPr id="3" name="바닥글 개체 틀 2">
            <a:extLst>
              <a:ext uri="{FF2B5EF4-FFF2-40B4-BE49-F238E27FC236}">
                <a16:creationId xmlns:a16="http://schemas.microsoft.com/office/drawing/2014/main" id="{F8D03EA2-3E6C-2CF7-0347-36FC5CB58015}"/>
              </a:ext>
            </a:extLst>
          </p:cNvPr>
          <p:cNvSpPr>
            <a:spLocks noGrp="1"/>
          </p:cNvSpPr>
          <p:nvPr>
            <p:ph type="ftr" sz="quarter" idx="11"/>
          </p:nvPr>
        </p:nvSpPr>
        <p:spPr/>
        <p:txBody>
          <a:bodyPr/>
          <a:lstStyle/>
          <a:p>
            <a:endParaRPr lang="ko-KR" altLang="en-US"/>
          </a:p>
        </p:txBody>
      </p:sp>
      <p:sp>
        <p:nvSpPr>
          <p:cNvPr id="4" name="슬라이드 번호 개체 틀 3">
            <a:extLst>
              <a:ext uri="{FF2B5EF4-FFF2-40B4-BE49-F238E27FC236}">
                <a16:creationId xmlns:a16="http://schemas.microsoft.com/office/drawing/2014/main" id="{E2AC77EF-B6F9-D7B8-8481-19E13A1995C9}"/>
              </a:ext>
            </a:extLst>
          </p:cNvPr>
          <p:cNvSpPr>
            <a:spLocks noGrp="1"/>
          </p:cNvSpPr>
          <p:nvPr>
            <p:ph type="sldNum" sz="quarter" idx="12"/>
          </p:nvPr>
        </p:nvSpPr>
        <p:spPr/>
        <p:txBody>
          <a:bodyPr/>
          <a:lstStyle/>
          <a:p>
            <a:fld id="{EE4C6A89-DE38-4481-A13F-AE68481FB897}" type="slidenum">
              <a:rPr lang="ko-KR" altLang="en-US" smtClean="0"/>
              <a:t>‹#›</a:t>
            </a:fld>
            <a:endParaRPr lang="ko-KR" altLang="en-US"/>
          </a:p>
        </p:txBody>
      </p:sp>
    </p:spTree>
    <p:extLst>
      <p:ext uri="{BB962C8B-B14F-4D97-AF65-F5344CB8AC3E}">
        <p14:creationId xmlns:p14="http://schemas.microsoft.com/office/powerpoint/2010/main" val="1053146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0D3B75B-2336-6C48-9D65-33ABD8BB2E40}"/>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a16="http://schemas.microsoft.com/office/drawing/2014/main" id="{89893D95-9957-64C6-05AE-F8B6E91BBA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a16="http://schemas.microsoft.com/office/drawing/2014/main" id="{16532CEE-42EB-DD1C-AF4D-1D30543E7C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8FF573B8-0A12-16D3-BE1B-83440B767094}"/>
              </a:ext>
            </a:extLst>
          </p:cNvPr>
          <p:cNvSpPr>
            <a:spLocks noGrp="1"/>
          </p:cNvSpPr>
          <p:nvPr>
            <p:ph type="dt" sz="half" idx="10"/>
          </p:nvPr>
        </p:nvSpPr>
        <p:spPr/>
        <p:txBody>
          <a:bodyPr/>
          <a:lstStyle/>
          <a:p>
            <a:fld id="{B27CA4BB-EA30-4BE3-843B-805C9FA6C9B0}" type="datetimeFigureOut">
              <a:rPr lang="ko-KR" altLang="en-US" smtClean="0"/>
              <a:t>2024-09-24</a:t>
            </a:fld>
            <a:endParaRPr lang="ko-KR" altLang="en-US"/>
          </a:p>
        </p:txBody>
      </p:sp>
      <p:sp>
        <p:nvSpPr>
          <p:cNvPr id="6" name="바닥글 개체 틀 5">
            <a:extLst>
              <a:ext uri="{FF2B5EF4-FFF2-40B4-BE49-F238E27FC236}">
                <a16:creationId xmlns:a16="http://schemas.microsoft.com/office/drawing/2014/main" id="{0F866315-F527-3071-D1F7-B720D0630402}"/>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84AC2A7B-54C6-F452-8D5D-A75C1D7558F9}"/>
              </a:ext>
            </a:extLst>
          </p:cNvPr>
          <p:cNvSpPr>
            <a:spLocks noGrp="1"/>
          </p:cNvSpPr>
          <p:nvPr>
            <p:ph type="sldNum" sz="quarter" idx="12"/>
          </p:nvPr>
        </p:nvSpPr>
        <p:spPr/>
        <p:txBody>
          <a:bodyPr/>
          <a:lstStyle/>
          <a:p>
            <a:fld id="{EE4C6A89-DE38-4481-A13F-AE68481FB897}" type="slidenum">
              <a:rPr lang="ko-KR" altLang="en-US" smtClean="0"/>
              <a:t>‹#›</a:t>
            </a:fld>
            <a:endParaRPr lang="ko-KR" altLang="en-US"/>
          </a:p>
        </p:txBody>
      </p:sp>
    </p:spTree>
    <p:extLst>
      <p:ext uri="{BB962C8B-B14F-4D97-AF65-F5344CB8AC3E}">
        <p14:creationId xmlns:p14="http://schemas.microsoft.com/office/powerpoint/2010/main" val="2579749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BAA1E3B-564C-CBB9-C3A2-390C9DC3789B}"/>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a:extLst>
              <a:ext uri="{FF2B5EF4-FFF2-40B4-BE49-F238E27FC236}">
                <a16:creationId xmlns:a16="http://schemas.microsoft.com/office/drawing/2014/main" id="{88F19F70-A055-66C3-8846-1A75FD8E46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a:extLst>
              <a:ext uri="{FF2B5EF4-FFF2-40B4-BE49-F238E27FC236}">
                <a16:creationId xmlns:a16="http://schemas.microsoft.com/office/drawing/2014/main" id="{F7C927CF-0F78-1A15-2914-D08859B60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AE81B1B0-1234-DEEB-E0DD-71672F375EA1}"/>
              </a:ext>
            </a:extLst>
          </p:cNvPr>
          <p:cNvSpPr>
            <a:spLocks noGrp="1"/>
          </p:cNvSpPr>
          <p:nvPr>
            <p:ph type="dt" sz="half" idx="10"/>
          </p:nvPr>
        </p:nvSpPr>
        <p:spPr/>
        <p:txBody>
          <a:bodyPr/>
          <a:lstStyle/>
          <a:p>
            <a:fld id="{B27CA4BB-EA30-4BE3-843B-805C9FA6C9B0}" type="datetimeFigureOut">
              <a:rPr lang="ko-KR" altLang="en-US" smtClean="0"/>
              <a:t>2024-09-24</a:t>
            </a:fld>
            <a:endParaRPr lang="ko-KR" altLang="en-US"/>
          </a:p>
        </p:txBody>
      </p:sp>
      <p:sp>
        <p:nvSpPr>
          <p:cNvPr id="6" name="바닥글 개체 틀 5">
            <a:extLst>
              <a:ext uri="{FF2B5EF4-FFF2-40B4-BE49-F238E27FC236}">
                <a16:creationId xmlns:a16="http://schemas.microsoft.com/office/drawing/2014/main" id="{AE71D57D-7105-C6A7-1ABE-0D517B778537}"/>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06EEF365-D8B7-C281-E51A-E72F43A74176}"/>
              </a:ext>
            </a:extLst>
          </p:cNvPr>
          <p:cNvSpPr>
            <a:spLocks noGrp="1"/>
          </p:cNvSpPr>
          <p:nvPr>
            <p:ph type="sldNum" sz="quarter" idx="12"/>
          </p:nvPr>
        </p:nvSpPr>
        <p:spPr/>
        <p:txBody>
          <a:bodyPr/>
          <a:lstStyle/>
          <a:p>
            <a:fld id="{EE4C6A89-DE38-4481-A13F-AE68481FB897}" type="slidenum">
              <a:rPr lang="ko-KR" altLang="en-US" smtClean="0"/>
              <a:t>‹#›</a:t>
            </a:fld>
            <a:endParaRPr lang="ko-KR" altLang="en-US"/>
          </a:p>
        </p:txBody>
      </p:sp>
    </p:spTree>
    <p:extLst>
      <p:ext uri="{BB962C8B-B14F-4D97-AF65-F5344CB8AC3E}">
        <p14:creationId xmlns:p14="http://schemas.microsoft.com/office/powerpoint/2010/main" val="9429380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A765233E-5B05-022D-0CEF-61ED7BB514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id="{A8F0F420-8A2B-32DD-6C9A-586C5C2A70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1653ECBC-8B35-1096-8D23-462C121113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27CA4BB-EA30-4BE3-843B-805C9FA6C9B0}" type="datetimeFigureOut">
              <a:rPr lang="ko-KR" altLang="en-US" smtClean="0"/>
              <a:t>2024-09-24</a:t>
            </a:fld>
            <a:endParaRPr lang="ko-KR" altLang="en-US"/>
          </a:p>
        </p:txBody>
      </p:sp>
      <p:sp>
        <p:nvSpPr>
          <p:cNvPr id="5" name="바닥글 개체 틀 4">
            <a:extLst>
              <a:ext uri="{FF2B5EF4-FFF2-40B4-BE49-F238E27FC236}">
                <a16:creationId xmlns:a16="http://schemas.microsoft.com/office/drawing/2014/main" id="{F29D6BEF-8A0D-EF48-556B-E97DCDA7F4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ko-KR" altLang="en-US"/>
          </a:p>
        </p:txBody>
      </p:sp>
      <p:sp>
        <p:nvSpPr>
          <p:cNvPr id="6" name="슬라이드 번호 개체 틀 5">
            <a:extLst>
              <a:ext uri="{FF2B5EF4-FFF2-40B4-BE49-F238E27FC236}">
                <a16:creationId xmlns:a16="http://schemas.microsoft.com/office/drawing/2014/main" id="{0F719A20-497E-D60B-5DA7-E19641745F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4C6A89-DE38-4481-A13F-AE68481FB897}" type="slidenum">
              <a:rPr lang="ko-KR" altLang="en-US" smtClean="0"/>
              <a:t>‹#›</a:t>
            </a:fld>
            <a:endParaRPr lang="ko-KR" altLang="en-US"/>
          </a:p>
        </p:txBody>
      </p:sp>
    </p:spTree>
    <p:extLst>
      <p:ext uri="{BB962C8B-B14F-4D97-AF65-F5344CB8AC3E}">
        <p14:creationId xmlns:p14="http://schemas.microsoft.com/office/powerpoint/2010/main" val="1520604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700" r:id="rId50"/>
    <p:sldLayoutId id="2147483701" r:id="rId51"/>
    <p:sldLayoutId id="2147483702" r:id="rId52"/>
    <p:sldLayoutId id="2147483703" r:id="rId53"/>
    <p:sldLayoutId id="2147483704" r:id="rId54"/>
    <p:sldLayoutId id="2147483705" r:id="rId55"/>
    <p:sldLayoutId id="2147483706" r:id="rId56"/>
    <p:sldLayoutId id="2147483707" r:id="rId57"/>
    <p:sldLayoutId id="2147483708" r:id="rId58"/>
    <p:sldLayoutId id="2147483709" r:id="rId59"/>
    <p:sldLayoutId id="2147483710" r:id="rId6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3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3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4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4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5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5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57.xml"/><Relationship Id="rId5" Type="http://schemas.openxmlformats.org/officeDocument/2006/relationships/image" Target="../media/image81.png"/><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5.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59.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0.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0.xml"/><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5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62.xml"/><Relationship Id="rId1" Type="http://schemas.openxmlformats.org/officeDocument/2006/relationships/slideLayout" Target="../slideLayouts/slideLayout5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3.xml"/><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4.xml"/><Relationship Id="rId1" Type="http://schemas.openxmlformats.org/officeDocument/2006/relationships/slideLayout" Target="../slideLayouts/slideLayout57.xml"/><Relationship Id="rId5" Type="http://schemas.openxmlformats.org/officeDocument/2006/relationships/image" Target="../media/image101.png"/><Relationship Id="rId4" Type="http://schemas.openxmlformats.org/officeDocument/2006/relationships/image" Target="../media/image100.png"/></Relationships>
</file>

<file path=ppt/slides/_rels/slide6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65.xml"/><Relationship Id="rId1" Type="http://schemas.openxmlformats.org/officeDocument/2006/relationships/slideLayout" Target="../slideLayouts/slideLayout58.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6.xml"/><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a:extLst>
              <a:ext uri="{FF2B5EF4-FFF2-40B4-BE49-F238E27FC236}">
                <a16:creationId xmlns:a16="http://schemas.microsoft.com/office/drawing/2014/main" id="{0C44489D-E1F9-451C-AB85-116124A0E8FF}"/>
              </a:ext>
            </a:extLst>
          </p:cNvPr>
          <p:cNvSpPr/>
          <p:nvPr/>
        </p:nvSpPr>
        <p:spPr>
          <a:xfrm>
            <a:off x="200025" y="209551"/>
            <a:ext cx="11753850" cy="642937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pic>
        <p:nvPicPr>
          <p:cNvPr id="23" name="그림 22">
            <a:extLst>
              <a:ext uri="{FF2B5EF4-FFF2-40B4-BE49-F238E27FC236}">
                <a16:creationId xmlns:a16="http://schemas.microsoft.com/office/drawing/2014/main" id="{639C38AB-23C8-4508-B9C4-E63BC82FB7D8}"/>
              </a:ext>
            </a:extLst>
          </p:cNvPr>
          <p:cNvPicPr>
            <a:picLocks noChangeAspect="1"/>
          </p:cNvPicPr>
          <p:nvPr/>
        </p:nvPicPr>
        <p:blipFill>
          <a:blip r:embed="rId3"/>
          <a:srcRect l="3953" t="11218" r="6581" b="14991"/>
          <a:stretch>
            <a:fillRect/>
          </a:stretch>
        </p:blipFill>
        <p:spPr>
          <a:xfrm>
            <a:off x="2536172" y="1722187"/>
            <a:ext cx="508249" cy="508249"/>
          </a:xfrm>
          <a:custGeom>
            <a:avLst/>
            <a:gdLst>
              <a:gd name="connsiteX0" fmla="*/ 526341 w 1052682"/>
              <a:gd name="connsiteY0" fmla="*/ 0 h 1052682"/>
              <a:gd name="connsiteX1" fmla="*/ 1052682 w 1052682"/>
              <a:gd name="connsiteY1" fmla="*/ 526341 h 1052682"/>
              <a:gd name="connsiteX2" fmla="*/ 526341 w 1052682"/>
              <a:gd name="connsiteY2" fmla="*/ 1052682 h 1052682"/>
              <a:gd name="connsiteX3" fmla="*/ 0 w 1052682"/>
              <a:gd name="connsiteY3" fmla="*/ 526341 h 1052682"/>
              <a:gd name="connsiteX4" fmla="*/ 526341 w 1052682"/>
              <a:gd name="connsiteY4" fmla="*/ 0 h 105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682" h="1052682">
                <a:moveTo>
                  <a:pt x="526341" y="0"/>
                </a:moveTo>
                <a:cubicBezTo>
                  <a:pt x="817031" y="0"/>
                  <a:pt x="1052682" y="235651"/>
                  <a:pt x="1052682" y="526341"/>
                </a:cubicBezTo>
                <a:cubicBezTo>
                  <a:pt x="1052682" y="817031"/>
                  <a:pt x="817031" y="1052682"/>
                  <a:pt x="526341" y="1052682"/>
                </a:cubicBezTo>
                <a:cubicBezTo>
                  <a:pt x="235651" y="1052682"/>
                  <a:pt x="0" y="817031"/>
                  <a:pt x="0" y="526341"/>
                </a:cubicBezTo>
                <a:cubicBezTo>
                  <a:pt x="0" y="235651"/>
                  <a:pt x="235651" y="0"/>
                  <a:pt x="526341" y="0"/>
                </a:cubicBezTo>
                <a:close/>
              </a:path>
            </a:pathLst>
          </a:custGeom>
        </p:spPr>
      </p:pic>
      <p:pic>
        <p:nvPicPr>
          <p:cNvPr id="26" name="그림 25">
            <a:extLst>
              <a:ext uri="{FF2B5EF4-FFF2-40B4-BE49-F238E27FC236}">
                <a16:creationId xmlns:a16="http://schemas.microsoft.com/office/drawing/2014/main" id="{51960296-2892-41B9-B53B-E1C209800A0A}"/>
              </a:ext>
            </a:extLst>
          </p:cNvPr>
          <p:cNvPicPr>
            <a:picLocks noChangeAspect="1"/>
          </p:cNvPicPr>
          <p:nvPr/>
        </p:nvPicPr>
        <p:blipFill>
          <a:blip r:embed="rId3"/>
          <a:srcRect l="3953" t="11218" r="37274" b="14991"/>
          <a:stretch>
            <a:fillRect/>
          </a:stretch>
        </p:blipFill>
        <p:spPr>
          <a:xfrm>
            <a:off x="11500458" y="637837"/>
            <a:ext cx="691542" cy="1052682"/>
          </a:xfrm>
          <a:custGeom>
            <a:avLst/>
            <a:gdLst>
              <a:gd name="connsiteX0" fmla="*/ 526341 w 691542"/>
              <a:gd name="connsiteY0" fmla="*/ 0 h 1052682"/>
              <a:gd name="connsiteX1" fmla="*/ 632417 w 691542"/>
              <a:gd name="connsiteY1" fmla="*/ 10693 h 1052682"/>
              <a:gd name="connsiteX2" fmla="*/ 691542 w 691542"/>
              <a:gd name="connsiteY2" fmla="*/ 29047 h 1052682"/>
              <a:gd name="connsiteX3" fmla="*/ 691542 w 691542"/>
              <a:gd name="connsiteY3" fmla="*/ 1023635 h 1052682"/>
              <a:gd name="connsiteX4" fmla="*/ 632417 w 691542"/>
              <a:gd name="connsiteY4" fmla="*/ 1041989 h 1052682"/>
              <a:gd name="connsiteX5" fmla="*/ 526341 w 691542"/>
              <a:gd name="connsiteY5" fmla="*/ 1052682 h 1052682"/>
              <a:gd name="connsiteX6" fmla="*/ 0 w 691542"/>
              <a:gd name="connsiteY6" fmla="*/ 526341 h 1052682"/>
              <a:gd name="connsiteX7" fmla="*/ 526341 w 691542"/>
              <a:gd name="connsiteY7" fmla="*/ 0 h 105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542" h="1052682">
                <a:moveTo>
                  <a:pt x="526341" y="0"/>
                </a:moveTo>
                <a:cubicBezTo>
                  <a:pt x="562677" y="0"/>
                  <a:pt x="598154" y="3682"/>
                  <a:pt x="632417" y="10693"/>
                </a:cubicBezTo>
                <a:lnTo>
                  <a:pt x="691542" y="29047"/>
                </a:lnTo>
                <a:lnTo>
                  <a:pt x="691542" y="1023635"/>
                </a:lnTo>
                <a:lnTo>
                  <a:pt x="632417" y="1041989"/>
                </a:lnTo>
                <a:cubicBezTo>
                  <a:pt x="598154" y="1049000"/>
                  <a:pt x="562677" y="1052682"/>
                  <a:pt x="526341" y="1052682"/>
                </a:cubicBezTo>
                <a:cubicBezTo>
                  <a:pt x="235651" y="1052682"/>
                  <a:pt x="0" y="817031"/>
                  <a:pt x="0" y="526341"/>
                </a:cubicBezTo>
                <a:cubicBezTo>
                  <a:pt x="0" y="235651"/>
                  <a:pt x="235651" y="0"/>
                  <a:pt x="526341" y="0"/>
                </a:cubicBezTo>
                <a:close/>
              </a:path>
            </a:pathLst>
          </a:custGeom>
        </p:spPr>
      </p:pic>
      <p:pic>
        <p:nvPicPr>
          <p:cNvPr id="27" name="그림 26">
            <a:extLst>
              <a:ext uri="{FF2B5EF4-FFF2-40B4-BE49-F238E27FC236}">
                <a16:creationId xmlns:a16="http://schemas.microsoft.com/office/drawing/2014/main" id="{639C38AB-23C8-4508-B9C4-E63BC82FB7D8}"/>
              </a:ext>
            </a:extLst>
          </p:cNvPr>
          <p:cNvPicPr>
            <a:picLocks noChangeAspect="1"/>
          </p:cNvPicPr>
          <p:nvPr/>
        </p:nvPicPr>
        <p:blipFill>
          <a:blip r:embed="rId3"/>
          <a:srcRect l="3953" t="11218" r="6581" b="14991"/>
          <a:stretch>
            <a:fillRect/>
          </a:stretch>
        </p:blipFill>
        <p:spPr>
          <a:xfrm>
            <a:off x="2536172" y="1722187"/>
            <a:ext cx="508249" cy="508249"/>
          </a:xfrm>
          <a:custGeom>
            <a:avLst/>
            <a:gdLst>
              <a:gd name="connsiteX0" fmla="*/ 526341 w 1052682"/>
              <a:gd name="connsiteY0" fmla="*/ 0 h 1052682"/>
              <a:gd name="connsiteX1" fmla="*/ 1052682 w 1052682"/>
              <a:gd name="connsiteY1" fmla="*/ 526341 h 1052682"/>
              <a:gd name="connsiteX2" fmla="*/ 526341 w 1052682"/>
              <a:gd name="connsiteY2" fmla="*/ 1052682 h 1052682"/>
              <a:gd name="connsiteX3" fmla="*/ 0 w 1052682"/>
              <a:gd name="connsiteY3" fmla="*/ 526341 h 1052682"/>
              <a:gd name="connsiteX4" fmla="*/ 526341 w 1052682"/>
              <a:gd name="connsiteY4" fmla="*/ 0 h 105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682" h="1052682">
                <a:moveTo>
                  <a:pt x="526341" y="0"/>
                </a:moveTo>
                <a:cubicBezTo>
                  <a:pt x="817031" y="0"/>
                  <a:pt x="1052682" y="235651"/>
                  <a:pt x="1052682" y="526341"/>
                </a:cubicBezTo>
                <a:cubicBezTo>
                  <a:pt x="1052682" y="817031"/>
                  <a:pt x="817031" y="1052682"/>
                  <a:pt x="526341" y="1052682"/>
                </a:cubicBezTo>
                <a:cubicBezTo>
                  <a:pt x="235651" y="1052682"/>
                  <a:pt x="0" y="817031"/>
                  <a:pt x="0" y="526341"/>
                </a:cubicBezTo>
                <a:cubicBezTo>
                  <a:pt x="0" y="235651"/>
                  <a:pt x="235651" y="0"/>
                  <a:pt x="526341" y="0"/>
                </a:cubicBezTo>
                <a:close/>
              </a:path>
            </a:pathLst>
          </a:custGeom>
        </p:spPr>
      </p:pic>
      <p:pic>
        <p:nvPicPr>
          <p:cNvPr id="28" name="그림 27">
            <a:extLst>
              <a:ext uri="{FF2B5EF4-FFF2-40B4-BE49-F238E27FC236}">
                <a16:creationId xmlns:a16="http://schemas.microsoft.com/office/drawing/2014/main" id="{1436F643-10F5-474D-A8BB-15023CBC36D9}"/>
              </a:ext>
            </a:extLst>
          </p:cNvPr>
          <p:cNvPicPr>
            <a:picLocks noChangeAspect="1"/>
          </p:cNvPicPr>
          <p:nvPr/>
        </p:nvPicPr>
        <p:blipFill>
          <a:blip r:embed="rId4"/>
          <a:srcRect l="39022" t="12376" r="4699" b="16906"/>
          <a:stretch>
            <a:fillRect/>
          </a:stretch>
        </p:blipFill>
        <p:spPr>
          <a:xfrm>
            <a:off x="-9525" y="3291330"/>
            <a:ext cx="2082648" cy="3151574"/>
          </a:xfrm>
          <a:custGeom>
            <a:avLst/>
            <a:gdLst>
              <a:gd name="connsiteX0" fmla="*/ 506861 w 2082648"/>
              <a:gd name="connsiteY0" fmla="*/ 0 h 3151574"/>
              <a:gd name="connsiteX1" fmla="*/ 2082648 w 2082648"/>
              <a:gd name="connsiteY1" fmla="*/ 1575787 h 3151574"/>
              <a:gd name="connsiteX2" fmla="*/ 506861 w 2082648"/>
              <a:gd name="connsiteY2" fmla="*/ 3151574 h 3151574"/>
              <a:gd name="connsiteX3" fmla="*/ 38270 w 2082648"/>
              <a:gd name="connsiteY3" fmla="*/ 3080730 h 3151574"/>
              <a:gd name="connsiteX4" fmla="*/ 0 w 2082648"/>
              <a:gd name="connsiteY4" fmla="*/ 3066723 h 3151574"/>
              <a:gd name="connsiteX5" fmla="*/ 0 w 2082648"/>
              <a:gd name="connsiteY5" fmla="*/ 84851 h 3151574"/>
              <a:gd name="connsiteX6" fmla="*/ 38270 w 2082648"/>
              <a:gd name="connsiteY6" fmla="*/ 70844 h 3151574"/>
              <a:gd name="connsiteX7" fmla="*/ 506861 w 2082648"/>
              <a:gd name="connsiteY7" fmla="*/ 0 h 315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2648" h="3151574">
                <a:moveTo>
                  <a:pt x="506861" y="0"/>
                </a:moveTo>
                <a:cubicBezTo>
                  <a:pt x="1377144" y="0"/>
                  <a:pt x="2082648" y="705504"/>
                  <a:pt x="2082648" y="1575787"/>
                </a:cubicBezTo>
                <a:cubicBezTo>
                  <a:pt x="2082648" y="2446070"/>
                  <a:pt x="1377144" y="3151574"/>
                  <a:pt x="506861" y="3151574"/>
                </a:cubicBezTo>
                <a:cubicBezTo>
                  <a:pt x="343683" y="3151574"/>
                  <a:pt x="186298" y="3126771"/>
                  <a:pt x="38270" y="3080730"/>
                </a:cubicBezTo>
                <a:lnTo>
                  <a:pt x="0" y="3066723"/>
                </a:lnTo>
                <a:lnTo>
                  <a:pt x="0" y="84851"/>
                </a:lnTo>
                <a:lnTo>
                  <a:pt x="38270" y="70844"/>
                </a:lnTo>
                <a:cubicBezTo>
                  <a:pt x="186298" y="24803"/>
                  <a:pt x="343683" y="0"/>
                  <a:pt x="506861" y="0"/>
                </a:cubicBezTo>
                <a:close/>
              </a:path>
            </a:pathLst>
          </a:custGeom>
        </p:spPr>
      </p:pic>
      <p:pic>
        <p:nvPicPr>
          <p:cNvPr id="29" name="그림 28">
            <a:extLst>
              <a:ext uri="{FF2B5EF4-FFF2-40B4-BE49-F238E27FC236}">
                <a16:creationId xmlns:a16="http://schemas.microsoft.com/office/drawing/2014/main" id="{7AD540FC-6829-40D0-9089-3591CBC6FD12}"/>
              </a:ext>
            </a:extLst>
          </p:cNvPr>
          <p:cNvPicPr>
            <a:picLocks noChangeAspect="1"/>
          </p:cNvPicPr>
          <p:nvPr/>
        </p:nvPicPr>
        <p:blipFill>
          <a:blip r:embed="rId3"/>
          <a:srcRect l="3953" t="11218" r="6581" b="39818"/>
          <a:stretch>
            <a:fillRect/>
          </a:stretch>
        </p:blipFill>
        <p:spPr>
          <a:xfrm>
            <a:off x="8285897" y="6159500"/>
            <a:ext cx="1052682" cy="698501"/>
          </a:xfrm>
          <a:custGeom>
            <a:avLst/>
            <a:gdLst>
              <a:gd name="connsiteX0" fmla="*/ 526341 w 1052682"/>
              <a:gd name="connsiteY0" fmla="*/ 0 h 698501"/>
              <a:gd name="connsiteX1" fmla="*/ 1052682 w 1052682"/>
              <a:gd name="connsiteY1" fmla="*/ 526341 h 698501"/>
              <a:gd name="connsiteX2" fmla="*/ 1041989 w 1052682"/>
              <a:gd name="connsiteY2" fmla="*/ 632417 h 698501"/>
              <a:gd name="connsiteX3" fmla="*/ 1021475 w 1052682"/>
              <a:gd name="connsiteY3" fmla="*/ 698501 h 698501"/>
              <a:gd name="connsiteX4" fmla="*/ 31207 w 1052682"/>
              <a:gd name="connsiteY4" fmla="*/ 698501 h 698501"/>
              <a:gd name="connsiteX5" fmla="*/ 10694 w 1052682"/>
              <a:gd name="connsiteY5" fmla="*/ 632417 h 698501"/>
              <a:gd name="connsiteX6" fmla="*/ 0 w 1052682"/>
              <a:gd name="connsiteY6" fmla="*/ 526341 h 698501"/>
              <a:gd name="connsiteX7" fmla="*/ 526341 w 1052682"/>
              <a:gd name="connsiteY7" fmla="*/ 0 h 69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2682" h="698501">
                <a:moveTo>
                  <a:pt x="526341" y="0"/>
                </a:moveTo>
                <a:cubicBezTo>
                  <a:pt x="817031" y="0"/>
                  <a:pt x="1052682" y="235651"/>
                  <a:pt x="1052682" y="526341"/>
                </a:cubicBezTo>
                <a:cubicBezTo>
                  <a:pt x="1052682" y="562677"/>
                  <a:pt x="1049000" y="598154"/>
                  <a:pt x="1041989" y="632417"/>
                </a:cubicBezTo>
                <a:lnTo>
                  <a:pt x="1021475" y="698501"/>
                </a:lnTo>
                <a:lnTo>
                  <a:pt x="31207" y="698501"/>
                </a:lnTo>
                <a:lnTo>
                  <a:pt x="10694" y="632417"/>
                </a:lnTo>
                <a:cubicBezTo>
                  <a:pt x="3682" y="598154"/>
                  <a:pt x="0" y="562677"/>
                  <a:pt x="0" y="526341"/>
                </a:cubicBezTo>
                <a:cubicBezTo>
                  <a:pt x="0" y="235651"/>
                  <a:pt x="235651" y="0"/>
                  <a:pt x="526341" y="0"/>
                </a:cubicBezTo>
                <a:close/>
              </a:path>
            </a:pathLst>
          </a:custGeom>
        </p:spPr>
      </p:pic>
      <p:sp>
        <p:nvSpPr>
          <p:cNvPr id="4" name="슬라이드 번호 개체 틀 3"/>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0CC99670-E129-42DF-A144-59D722B4BACF}"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14" name="직사각형 13">
            <a:extLst>
              <a:ext uri="{FF2B5EF4-FFF2-40B4-BE49-F238E27FC236}">
                <a16:creationId xmlns:a16="http://schemas.microsoft.com/office/drawing/2014/main" id="{3868C616-783F-4071-895A-29028240353E}"/>
              </a:ext>
            </a:extLst>
          </p:cNvPr>
          <p:cNvSpPr/>
          <p:nvPr/>
        </p:nvSpPr>
        <p:spPr>
          <a:xfrm>
            <a:off x="425422" y="2393223"/>
            <a:ext cx="11136701" cy="1001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6000" spc="-200" dirty="0">
                <a:ln>
                  <a:solidFill>
                    <a:srgbClr val="C00000">
                      <a:alpha val="0"/>
                    </a:srgbClr>
                  </a:solidFill>
                </a:ln>
                <a:solidFill>
                  <a:schemeClr val="tx1"/>
                </a:solidFill>
                <a:latin typeface="나눔고딕 ExtraBold" panose="020D0904000000000000" pitchFamily="50" charset="-127"/>
                <a:ea typeface="나눔고딕 ExtraBold" panose="020D0904000000000000" pitchFamily="50" charset="-127"/>
              </a:rPr>
              <a:t>1 </a:t>
            </a:r>
            <a:r>
              <a:rPr lang="ko-KR" altLang="en-US" sz="6000" spc="-200" dirty="0">
                <a:ln>
                  <a:solidFill>
                    <a:srgbClr val="C00000">
                      <a:alpha val="0"/>
                    </a:srgbClr>
                  </a:solidFill>
                </a:ln>
                <a:solidFill>
                  <a:schemeClr val="tx1"/>
                </a:solidFill>
                <a:latin typeface="나눔고딕 ExtraBold" panose="020D0904000000000000" pitchFamily="50" charset="-127"/>
                <a:ea typeface="나눔고딕 ExtraBold" panose="020D0904000000000000" pitchFamily="50" charset="-127"/>
              </a:rPr>
              <a:t>편</a:t>
            </a:r>
            <a:endParaRPr lang="en-US" altLang="ko-KR" sz="2000" spc="-200" dirty="0">
              <a:ln>
                <a:solidFill>
                  <a:srgbClr val="C00000">
                    <a:alpha val="0"/>
                  </a:srgbClr>
                </a:solidFill>
              </a:ln>
              <a:solidFill>
                <a:schemeClr val="tx1"/>
              </a:solidFill>
              <a:latin typeface="HY견고딕" panose="02030600000101010101" pitchFamily="18" charset="-127"/>
              <a:ea typeface="HY견고딕" panose="02030600000101010101" pitchFamily="18" charset="-127"/>
            </a:endParaRPr>
          </a:p>
        </p:txBody>
      </p:sp>
    </p:spTree>
    <p:extLst>
      <p:ext uri="{BB962C8B-B14F-4D97-AF65-F5344CB8AC3E}">
        <p14:creationId xmlns:p14="http://schemas.microsoft.com/office/powerpoint/2010/main" val="3698294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38373" y="568622"/>
            <a:ext cx="6043117" cy="570012"/>
          </a:xfrm>
          <a:prstGeom prst="rect">
            <a:avLst/>
          </a:prstGeom>
          <a:noFill/>
          <a:ln/>
        </p:spPr>
        <p:txBody>
          <a:bodyPr wrap="none" lIns="0" tIns="0" rIns="0" bIns="0" rtlCol="0" anchor="t"/>
          <a:lstStyle/>
          <a:p>
            <a:pPr>
              <a:lnSpc>
                <a:spcPts val="4458"/>
              </a:lnSpc>
            </a:pPr>
            <a:r>
              <a:rPr lang="en-US" sz="3583" dirty="0">
                <a:solidFill>
                  <a:srgbClr val="403CCF"/>
                </a:solidFill>
                <a:latin typeface="Libre Baskerville" pitchFamily="34" charset="0"/>
                <a:ea typeface="Libre Baskerville" pitchFamily="34" charset="-122"/>
                <a:cs typeface="Libre Baskerville" pitchFamily="34" charset="-120"/>
              </a:rPr>
              <a:t>Collaboration Framework</a:t>
            </a:r>
            <a:endParaRPr lang="en-US" sz="3583" dirty="0"/>
          </a:p>
        </p:txBody>
      </p:sp>
      <p:pic>
        <p:nvPicPr>
          <p:cNvPr id="3" name="Image 0" descr="preencoded.png"/>
          <p:cNvPicPr>
            <a:picLocks noChangeAspect="1"/>
          </p:cNvPicPr>
          <p:nvPr/>
        </p:nvPicPr>
        <p:blipFill>
          <a:blip r:embed="rId3"/>
          <a:stretch>
            <a:fillRect/>
          </a:stretch>
        </p:blipFill>
        <p:spPr>
          <a:xfrm>
            <a:off x="638374" y="1854345"/>
            <a:ext cx="5320804" cy="3288506"/>
          </a:xfrm>
          <a:prstGeom prst="rect">
            <a:avLst/>
          </a:prstGeom>
        </p:spPr>
      </p:pic>
      <p:sp>
        <p:nvSpPr>
          <p:cNvPr id="4" name="Text 1"/>
          <p:cNvSpPr/>
          <p:nvPr/>
        </p:nvSpPr>
        <p:spPr>
          <a:xfrm>
            <a:off x="638374" y="5370756"/>
            <a:ext cx="5320804" cy="569913"/>
          </a:xfrm>
          <a:prstGeom prst="rect">
            <a:avLst/>
          </a:prstGeom>
          <a:noFill/>
          <a:ln/>
        </p:spPr>
        <p:txBody>
          <a:bodyPr wrap="square" lIns="0" tIns="0" rIns="0" bIns="0" rtlCol="0" anchor="t"/>
          <a:lstStyle/>
          <a:p>
            <a:pPr>
              <a:lnSpc>
                <a:spcPts val="2208"/>
              </a:lnSpc>
            </a:pPr>
            <a:r>
              <a:rPr lang="en-US" sz="1792" dirty="0">
                <a:solidFill>
                  <a:srgbClr val="49495A"/>
                </a:solidFill>
                <a:latin typeface="Libre Baskerville" pitchFamily="34" charset="0"/>
                <a:ea typeface="Libre Baskerville" pitchFamily="34" charset="-122"/>
                <a:cs typeface="Libre Baskerville" pitchFamily="34" charset="-120"/>
              </a:rPr>
              <a:t>Establishing Collaboration between Government, Businesses, and AI Experts</a:t>
            </a:r>
            <a:endParaRPr lang="en-US" sz="1792" dirty="0"/>
          </a:p>
        </p:txBody>
      </p:sp>
      <p:sp>
        <p:nvSpPr>
          <p:cNvPr id="5" name="Text 2"/>
          <p:cNvSpPr/>
          <p:nvPr/>
        </p:nvSpPr>
        <p:spPr>
          <a:xfrm>
            <a:off x="638374" y="5699125"/>
            <a:ext cx="5320804" cy="583407"/>
          </a:xfrm>
          <a:prstGeom prst="rect">
            <a:avLst/>
          </a:prstGeom>
          <a:noFill/>
          <a:ln/>
        </p:spPr>
        <p:txBody>
          <a:bodyPr wrap="square" lIns="0" tIns="0" rIns="0" bIns="0" rtlCol="0" anchor="t"/>
          <a:lstStyle/>
          <a:p>
            <a:pPr>
              <a:lnSpc>
                <a:spcPts val="2292"/>
              </a:lnSpc>
            </a:pPr>
            <a:endParaRPr lang="en-US" sz="1417" dirty="0"/>
          </a:p>
        </p:txBody>
      </p:sp>
      <p:pic>
        <p:nvPicPr>
          <p:cNvPr id="6" name="Image 1" descr="preencoded.png"/>
          <p:cNvPicPr>
            <a:picLocks noChangeAspect="1"/>
          </p:cNvPicPr>
          <p:nvPr/>
        </p:nvPicPr>
        <p:blipFill>
          <a:blip r:embed="rId4"/>
          <a:stretch>
            <a:fillRect/>
          </a:stretch>
        </p:blipFill>
        <p:spPr>
          <a:xfrm>
            <a:off x="6232724" y="1854345"/>
            <a:ext cx="5320903" cy="3288506"/>
          </a:xfrm>
          <a:prstGeom prst="rect">
            <a:avLst/>
          </a:prstGeom>
        </p:spPr>
      </p:pic>
      <p:sp>
        <p:nvSpPr>
          <p:cNvPr id="7" name="Text 3"/>
          <p:cNvSpPr/>
          <p:nvPr/>
        </p:nvSpPr>
        <p:spPr>
          <a:xfrm>
            <a:off x="6232724" y="5370756"/>
            <a:ext cx="4944864" cy="284957"/>
          </a:xfrm>
          <a:prstGeom prst="rect">
            <a:avLst/>
          </a:prstGeom>
          <a:noFill/>
          <a:ln/>
        </p:spPr>
        <p:txBody>
          <a:bodyPr wrap="none" lIns="0" tIns="0" rIns="0" bIns="0" rtlCol="0" anchor="t"/>
          <a:lstStyle/>
          <a:p>
            <a:pPr>
              <a:lnSpc>
                <a:spcPts val="2208"/>
              </a:lnSpc>
            </a:pPr>
            <a:r>
              <a:rPr lang="en-US" sz="1792" dirty="0">
                <a:solidFill>
                  <a:srgbClr val="49495A"/>
                </a:solidFill>
                <a:latin typeface="Libre Baskerville" pitchFamily="34" charset="0"/>
                <a:ea typeface="Libre Baskerville" pitchFamily="34" charset="-122"/>
                <a:cs typeface="Libre Baskerville" pitchFamily="34" charset="-120"/>
              </a:rPr>
              <a:t>Partnership between KEPCO and Hancom</a:t>
            </a:r>
            <a:endParaRPr lang="en-US" sz="1792" dirty="0"/>
          </a:p>
        </p:txBody>
      </p:sp>
      <p:sp>
        <p:nvSpPr>
          <p:cNvPr id="8" name="Text 4"/>
          <p:cNvSpPr/>
          <p:nvPr/>
        </p:nvSpPr>
        <p:spPr>
          <a:xfrm>
            <a:off x="6232724" y="5414169"/>
            <a:ext cx="5320903" cy="875109"/>
          </a:xfrm>
          <a:prstGeom prst="rect">
            <a:avLst/>
          </a:prstGeom>
          <a:noFill/>
          <a:ln/>
        </p:spPr>
        <p:txBody>
          <a:bodyPr wrap="square" lIns="0" tIns="0" rIns="0" bIns="0" rtlCol="0" anchor="t"/>
          <a:lstStyle/>
          <a:p>
            <a:pPr>
              <a:lnSpc>
                <a:spcPts val="2292"/>
              </a:lnSpc>
            </a:pPr>
            <a:endParaRPr lang="en-US" sz="1417"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a:extLst>
              <a:ext uri="{FF2B5EF4-FFF2-40B4-BE49-F238E27FC236}">
                <a16:creationId xmlns:a16="http://schemas.microsoft.com/office/drawing/2014/main" id="{0C44489D-E1F9-451C-AB85-116124A0E8FF}"/>
              </a:ext>
            </a:extLst>
          </p:cNvPr>
          <p:cNvSpPr/>
          <p:nvPr/>
        </p:nvSpPr>
        <p:spPr>
          <a:xfrm>
            <a:off x="200025" y="209551"/>
            <a:ext cx="11753850" cy="642937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pic>
        <p:nvPicPr>
          <p:cNvPr id="23" name="그림 22">
            <a:extLst>
              <a:ext uri="{FF2B5EF4-FFF2-40B4-BE49-F238E27FC236}">
                <a16:creationId xmlns:a16="http://schemas.microsoft.com/office/drawing/2014/main" id="{639C38AB-23C8-4508-B9C4-E63BC82FB7D8}"/>
              </a:ext>
            </a:extLst>
          </p:cNvPr>
          <p:cNvPicPr>
            <a:picLocks noChangeAspect="1"/>
          </p:cNvPicPr>
          <p:nvPr/>
        </p:nvPicPr>
        <p:blipFill>
          <a:blip r:embed="rId3"/>
          <a:srcRect l="3953" t="11218" r="6581" b="14991"/>
          <a:stretch>
            <a:fillRect/>
          </a:stretch>
        </p:blipFill>
        <p:spPr>
          <a:xfrm>
            <a:off x="2536172" y="1722187"/>
            <a:ext cx="508249" cy="508249"/>
          </a:xfrm>
          <a:custGeom>
            <a:avLst/>
            <a:gdLst>
              <a:gd name="connsiteX0" fmla="*/ 526341 w 1052682"/>
              <a:gd name="connsiteY0" fmla="*/ 0 h 1052682"/>
              <a:gd name="connsiteX1" fmla="*/ 1052682 w 1052682"/>
              <a:gd name="connsiteY1" fmla="*/ 526341 h 1052682"/>
              <a:gd name="connsiteX2" fmla="*/ 526341 w 1052682"/>
              <a:gd name="connsiteY2" fmla="*/ 1052682 h 1052682"/>
              <a:gd name="connsiteX3" fmla="*/ 0 w 1052682"/>
              <a:gd name="connsiteY3" fmla="*/ 526341 h 1052682"/>
              <a:gd name="connsiteX4" fmla="*/ 526341 w 1052682"/>
              <a:gd name="connsiteY4" fmla="*/ 0 h 105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682" h="1052682">
                <a:moveTo>
                  <a:pt x="526341" y="0"/>
                </a:moveTo>
                <a:cubicBezTo>
                  <a:pt x="817031" y="0"/>
                  <a:pt x="1052682" y="235651"/>
                  <a:pt x="1052682" y="526341"/>
                </a:cubicBezTo>
                <a:cubicBezTo>
                  <a:pt x="1052682" y="817031"/>
                  <a:pt x="817031" y="1052682"/>
                  <a:pt x="526341" y="1052682"/>
                </a:cubicBezTo>
                <a:cubicBezTo>
                  <a:pt x="235651" y="1052682"/>
                  <a:pt x="0" y="817031"/>
                  <a:pt x="0" y="526341"/>
                </a:cubicBezTo>
                <a:cubicBezTo>
                  <a:pt x="0" y="235651"/>
                  <a:pt x="235651" y="0"/>
                  <a:pt x="526341" y="0"/>
                </a:cubicBezTo>
                <a:close/>
              </a:path>
            </a:pathLst>
          </a:custGeom>
        </p:spPr>
      </p:pic>
      <p:pic>
        <p:nvPicPr>
          <p:cNvPr id="26" name="그림 25">
            <a:extLst>
              <a:ext uri="{FF2B5EF4-FFF2-40B4-BE49-F238E27FC236}">
                <a16:creationId xmlns:a16="http://schemas.microsoft.com/office/drawing/2014/main" id="{51960296-2892-41B9-B53B-E1C209800A0A}"/>
              </a:ext>
            </a:extLst>
          </p:cNvPr>
          <p:cNvPicPr>
            <a:picLocks noChangeAspect="1"/>
          </p:cNvPicPr>
          <p:nvPr/>
        </p:nvPicPr>
        <p:blipFill>
          <a:blip r:embed="rId3"/>
          <a:srcRect l="3953" t="11218" r="37274" b="14991"/>
          <a:stretch>
            <a:fillRect/>
          </a:stretch>
        </p:blipFill>
        <p:spPr>
          <a:xfrm>
            <a:off x="11500458" y="637837"/>
            <a:ext cx="691542" cy="1052682"/>
          </a:xfrm>
          <a:custGeom>
            <a:avLst/>
            <a:gdLst>
              <a:gd name="connsiteX0" fmla="*/ 526341 w 691542"/>
              <a:gd name="connsiteY0" fmla="*/ 0 h 1052682"/>
              <a:gd name="connsiteX1" fmla="*/ 632417 w 691542"/>
              <a:gd name="connsiteY1" fmla="*/ 10693 h 1052682"/>
              <a:gd name="connsiteX2" fmla="*/ 691542 w 691542"/>
              <a:gd name="connsiteY2" fmla="*/ 29047 h 1052682"/>
              <a:gd name="connsiteX3" fmla="*/ 691542 w 691542"/>
              <a:gd name="connsiteY3" fmla="*/ 1023635 h 1052682"/>
              <a:gd name="connsiteX4" fmla="*/ 632417 w 691542"/>
              <a:gd name="connsiteY4" fmla="*/ 1041989 h 1052682"/>
              <a:gd name="connsiteX5" fmla="*/ 526341 w 691542"/>
              <a:gd name="connsiteY5" fmla="*/ 1052682 h 1052682"/>
              <a:gd name="connsiteX6" fmla="*/ 0 w 691542"/>
              <a:gd name="connsiteY6" fmla="*/ 526341 h 1052682"/>
              <a:gd name="connsiteX7" fmla="*/ 526341 w 691542"/>
              <a:gd name="connsiteY7" fmla="*/ 0 h 105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542" h="1052682">
                <a:moveTo>
                  <a:pt x="526341" y="0"/>
                </a:moveTo>
                <a:cubicBezTo>
                  <a:pt x="562677" y="0"/>
                  <a:pt x="598154" y="3682"/>
                  <a:pt x="632417" y="10693"/>
                </a:cubicBezTo>
                <a:lnTo>
                  <a:pt x="691542" y="29047"/>
                </a:lnTo>
                <a:lnTo>
                  <a:pt x="691542" y="1023635"/>
                </a:lnTo>
                <a:lnTo>
                  <a:pt x="632417" y="1041989"/>
                </a:lnTo>
                <a:cubicBezTo>
                  <a:pt x="598154" y="1049000"/>
                  <a:pt x="562677" y="1052682"/>
                  <a:pt x="526341" y="1052682"/>
                </a:cubicBezTo>
                <a:cubicBezTo>
                  <a:pt x="235651" y="1052682"/>
                  <a:pt x="0" y="817031"/>
                  <a:pt x="0" y="526341"/>
                </a:cubicBezTo>
                <a:cubicBezTo>
                  <a:pt x="0" y="235651"/>
                  <a:pt x="235651" y="0"/>
                  <a:pt x="526341" y="0"/>
                </a:cubicBezTo>
                <a:close/>
              </a:path>
            </a:pathLst>
          </a:custGeom>
        </p:spPr>
      </p:pic>
      <p:pic>
        <p:nvPicPr>
          <p:cNvPr id="27" name="그림 26">
            <a:extLst>
              <a:ext uri="{FF2B5EF4-FFF2-40B4-BE49-F238E27FC236}">
                <a16:creationId xmlns:a16="http://schemas.microsoft.com/office/drawing/2014/main" id="{639C38AB-23C8-4508-B9C4-E63BC82FB7D8}"/>
              </a:ext>
            </a:extLst>
          </p:cNvPr>
          <p:cNvPicPr>
            <a:picLocks noChangeAspect="1"/>
          </p:cNvPicPr>
          <p:nvPr/>
        </p:nvPicPr>
        <p:blipFill>
          <a:blip r:embed="rId3"/>
          <a:srcRect l="3953" t="11218" r="6581" b="14991"/>
          <a:stretch>
            <a:fillRect/>
          </a:stretch>
        </p:blipFill>
        <p:spPr>
          <a:xfrm>
            <a:off x="2536172" y="1722187"/>
            <a:ext cx="508249" cy="508249"/>
          </a:xfrm>
          <a:custGeom>
            <a:avLst/>
            <a:gdLst>
              <a:gd name="connsiteX0" fmla="*/ 526341 w 1052682"/>
              <a:gd name="connsiteY0" fmla="*/ 0 h 1052682"/>
              <a:gd name="connsiteX1" fmla="*/ 1052682 w 1052682"/>
              <a:gd name="connsiteY1" fmla="*/ 526341 h 1052682"/>
              <a:gd name="connsiteX2" fmla="*/ 526341 w 1052682"/>
              <a:gd name="connsiteY2" fmla="*/ 1052682 h 1052682"/>
              <a:gd name="connsiteX3" fmla="*/ 0 w 1052682"/>
              <a:gd name="connsiteY3" fmla="*/ 526341 h 1052682"/>
              <a:gd name="connsiteX4" fmla="*/ 526341 w 1052682"/>
              <a:gd name="connsiteY4" fmla="*/ 0 h 105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682" h="1052682">
                <a:moveTo>
                  <a:pt x="526341" y="0"/>
                </a:moveTo>
                <a:cubicBezTo>
                  <a:pt x="817031" y="0"/>
                  <a:pt x="1052682" y="235651"/>
                  <a:pt x="1052682" y="526341"/>
                </a:cubicBezTo>
                <a:cubicBezTo>
                  <a:pt x="1052682" y="817031"/>
                  <a:pt x="817031" y="1052682"/>
                  <a:pt x="526341" y="1052682"/>
                </a:cubicBezTo>
                <a:cubicBezTo>
                  <a:pt x="235651" y="1052682"/>
                  <a:pt x="0" y="817031"/>
                  <a:pt x="0" y="526341"/>
                </a:cubicBezTo>
                <a:cubicBezTo>
                  <a:pt x="0" y="235651"/>
                  <a:pt x="235651" y="0"/>
                  <a:pt x="526341" y="0"/>
                </a:cubicBezTo>
                <a:close/>
              </a:path>
            </a:pathLst>
          </a:custGeom>
        </p:spPr>
      </p:pic>
      <p:pic>
        <p:nvPicPr>
          <p:cNvPr id="28" name="그림 27">
            <a:extLst>
              <a:ext uri="{FF2B5EF4-FFF2-40B4-BE49-F238E27FC236}">
                <a16:creationId xmlns:a16="http://schemas.microsoft.com/office/drawing/2014/main" id="{1436F643-10F5-474D-A8BB-15023CBC36D9}"/>
              </a:ext>
            </a:extLst>
          </p:cNvPr>
          <p:cNvPicPr>
            <a:picLocks noChangeAspect="1"/>
          </p:cNvPicPr>
          <p:nvPr/>
        </p:nvPicPr>
        <p:blipFill>
          <a:blip r:embed="rId4"/>
          <a:srcRect l="39022" t="12376" r="4699" b="16906"/>
          <a:stretch>
            <a:fillRect/>
          </a:stretch>
        </p:blipFill>
        <p:spPr>
          <a:xfrm>
            <a:off x="-9525" y="3291330"/>
            <a:ext cx="2082648" cy="3151574"/>
          </a:xfrm>
          <a:custGeom>
            <a:avLst/>
            <a:gdLst>
              <a:gd name="connsiteX0" fmla="*/ 506861 w 2082648"/>
              <a:gd name="connsiteY0" fmla="*/ 0 h 3151574"/>
              <a:gd name="connsiteX1" fmla="*/ 2082648 w 2082648"/>
              <a:gd name="connsiteY1" fmla="*/ 1575787 h 3151574"/>
              <a:gd name="connsiteX2" fmla="*/ 506861 w 2082648"/>
              <a:gd name="connsiteY2" fmla="*/ 3151574 h 3151574"/>
              <a:gd name="connsiteX3" fmla="*/ 38270 w 2082648"/>
              <a:gd name="connsiteY3" fmla="*/ 3080730 h 3151574"/>
              <a:gd name="connsiteX4" fmla="*/ 0 w 2082648"/>
              <a:gd name="connsiteY4" fmla="*/ 3066723 h 3151574"/>
              <a:gd name="connsiteX5" fmla="*/ 0 w 2082648"/>
              <a:gd name="connsiteY5" fmla="*/ 84851 h 3151574"/>
              <a:gd name="connsiteX6" fmla="*/ 38270 w 2082648"/>
              <a:gd name="connsiteY6" fmla="*/ 70844 h 3151574"/>
              <a:gd name="connsiteX7" fmla="*/ 506861 w 2082648"/>
              <a:gd name="connsiteY7" fmla="*/ 0 h 315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2648" h="3151574">
                <a:moveTo>
                  <a:pt x="506861" y="0"/>
                </a:moveTo>
                <a:cubicBezTo>
                  <a:pt x="1377144" y="0"/>
                  <a:pt x="2082648" y="705504"/>
                  <a:pt x="2082648" y="1575787"/>
                </a:cubicBezTo>
                <a:cubicBezTo>
                  <a:pt x="2082648" y="2446070"/>
                  <a:pt x="1377144" y="3151574"/>
                  <a:pt x="506861" y="3151574"/>
                </a:cubicBezTo>
                <a:cubicBezTo>
                  <a:pt x="343683" y="3151574"/>
                  <a:pt x="186298" y="3126771"/>
                  <a:pt x="38270" y="3080730"/>
                </a:cubicBezTo>
                <a:lnTo>
                  <a:pt x="0" y="3066723"/>
                </a:lnTo>
                <a:lnTo>
                  <a:pt x="0" y="84851"/>
                </a:lnTo>
                <a:lnTo>
                  <a:pt x="38270" y="70844"/>
                </a:lnTo>
                <a:cubicBezTo>
                  <a:pt x="186298" y="24803"/>
                  <a:pt x="343683" y="0"/>
                  <a:pt x="506861" y="0"/>
                </a:cubicBezTo>
                <a:close/>
              </a:path>
            </a:pathLst>
          </a:custGeom>
        </p:spPr>
      </p:pic>
      <p:pic>
        <p:nvPicPr>
          <p:cNvPr id="29" name="그림 28">
            <a:extLst>
              <a:ext uri="{FF2B5EF4-FFF2-40B4-BE49-F238E27FC236}">
                <a16:creationId xmlns:a16="http://schemas.microsoft.com/office/drawing/2014/main" id="{7AD540FC-6829-40D0-9089-3591CBC6FD12}"/>
              </a:ext>
            </a:extLst>
          </p:cNvPr>
          <p:cNvPicPr>
            <a:picLocks noChangeAspect="1"/>
          </p:cNvPicPr>
          <p:nvPr/>
        </p:nvPicPr>
        <p:blipFill>
          <a:blip r:embed="rId3"/>
          <a:srcRect l="3953" t="11218" r="6581" b="39818"/>
          <a:stretch>
            <a:fillRect/>
          </a:stretch>
        </p:blipFill>
        <p:spPr>
          <a:xfrm>
            <a:off x="8285897" y="6159500"/>
            <a:ext cx="1052682" cy="698501"/>
          </a:xfrm>
          <a:custGeom>
            <a:avLst/>
            <a:gdLst>
              <a:gd name="connsiteX0" fmla="*/ 526341 w 1052682"/>
              <a:gd name="connsiteY0" fmla="*/ 0 h 698501"/>
              <a:gd name="connsiteX1" fmla="*/ 1052682 w 1052682"/>
              <a:gd name="connsiteY1" fmla="*/ 526341 h 698501"/>
              <a:gd name="connsiteX2" fmla="*/ 1041989 w 1052682"/>
              <a:gd name="connsiteY2" fmla="*/ 632417 h 698501"/>
              <a:gd name="connsiteX3" fmla="*/ 1021475 w 1052682"/>
              <a:gd name="connsiteY3" fmla="*/ 698501 h 698501"/>
              <a:gd name="connsiteX4" fmla="*/ 31207 w 1052682"/>
              <a:gd name="connsiteY4" fmla="*/ 698501 h 698501"/>
              <a:gd name="connsiteX5" fmla="*/ 10694 w 1052682"/>
              <a:gd name="connsiteY5" fmla="*/ 632417 h 698501"/>
              <a:gd name="connsiteX6" fmla="*/ 0 w 1052682"/>
              <a:gd name="connsiteY6" fmla="*/ 526341 h 698501"/>
              <a:gd name="connsiteX7" fmla="*/ 526341 w 1052682"/>
              <a:gd name="connsiteY7" fmla="*/ 0 h 69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2682" h="698501">
                <a:moveTo>
                  <a:pt x="526341" y="0"/>
                </a:moveTo>
                <a:cubicBezTo>
                  <a:pt x="817031" y="0"/>
                  <a:pt x="1052682" y="235651"/>
                  <a:pt x="1052682" y="526341"/>
                </a:cubicBezTo>
                <a:cubicBezTo>
                  <a:pt x="1052682" y="562677"/>
                  <a:pt x="1049000" y="598154"/>
                  <a:pt x="1041989" y="632417"/>
                </a:cubicBezTo>
                <a:lnTo>
                  <a:pt x="1021475" y="698501"/>
                </a:lnTo>
                <a:lnTo>
                  <a:pt x="31207" y="698501"/>
                </a:lnTo>
                <a:lnTo>
                  <a:pt x="10694" y="632417"/>
                </a:lnTo>
                <a:cubicBezTo>
                  <a:pt x="3682" y="598154"/>
                  <a:pt x="0" y="562677"/>
                  <a:pt x="0" y="526341"/>
                </a:cubicBezTo>
                <a:cubicBezTo>
                  <a:pt x="0" y="235651"/>
                  <a:pt x="235651" y="0"/>
                  <a:pt x="526341" y="0"/>
                </a:cubicBezTo>
                <a:close/>
              </a:path>
            </a:pathLst>
          </a:custGeom>
        </p:spPr>
      </p:pic>
      <p:sp>
        <p:nvSpPr>
          <p:cNvPr id="4" name="슬라이드 번호 개체 틀 3"/>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0CC99670-E129-42DF-A144-59D722B4BACF}"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11</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14" name="직사각형 13">
            <a:extLst>
              <a:ext uri="{FF2B5EF4-FFF2-40B4-BE49-F238E27FC236}">
                <a16:creationId xmlns:a16="http://schemas.microsoft.com/office/drawing/2014/main" id="{3868C616-783F-4071-895A-29028240353E}"/>
              </a:ext>
            </a:extLst>
          </p:cNvPr>
          <p:cNvSpPr/>
          <p:nvPr/>
        </p:nvSpPr>
        <p:spPr>
          <a:xfrm>
            <a:off x="425422" y="2393223"/>
            <a:ext cx="11136701" cy="1001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6000" spc="-200" dirty="0">
                <a:ln>
                  <a:solidFill>
                    <a:srgbClr val="C00000">
                      <a:alpha val="0"/>
                    </a:srgbClr>
                  </a:solidFill>
                </a:ln>
                <a:solidFill>
                  <a:schemeClr val="tx1"/>
                </a:solidFill>
                <a:latin typeface="나눔고딕 ExtraBold" panose="020D0904000000000000" pitchFamily="50" charset="-127"/>
                <a:ea typeface="나눔고딕 ExtraBold" panose="020D0904000000000000" pitchFamily="50" charset="-127"/>
              </a:rPr>
              <a:t>2 </a:t>
            </a:r>
            <a:r>
              <a:rPr lang="ko-KR" altLang="en-US" sz="6000" spc="-200" dirty="0">
                <a:ln>
                  <a:solidFill>
                    <a:srgbClr val="C00000">
                      <a:alpha val="0"/>
                    </a:srgbClr>
                  </a:solidFill>
                </a:ln>
                <a:solidFill>
                  <a:schemeClr val="tx1"/>
                </a:solidFill>
                <a:latin typeface="나눔고딕 ExtraBold" panose="020D0904000000000000" pitchFamily="50" charset="-127"/>
                <a:ea typeface="나눔고딕 ExtraBold" panose="020D0904000000000000" pitchFamily="50" charset="-127"/>
              </a:rPr>
              <a:t>편</a:t>
            </a:r>
            <a:endParaRPr lang="en-US" altLang="ko-KR" sz="2000" spc="-200" dirty="0">
              <a:ln>
                <a:solidFill>
                  <a:srgbClr val="C00000">
                    <a:alpha val="0"/>
                  </a:srgbClr>
                </a:solidFill>
              </a:ln>
              <a:solidFill>
                <a:schemeClr val="tx1"/>
              </a:solidFill>
              <a:latin typeface="HY견고딕" panose="02030600000101010101" pitchFamily="18" charset="-127"/>
              <a:ea typeface="HY견고딕" panose="02030600000101010101" pitchFamily="18" charset="-127"/>
            </a:endParaRPr>
          </a:p>
        </p:txBody>
      </p:sp>
    </p:spTree>
    <p:extLst>
      <p:ext uri="{BB962C8B-B14F-4D97-AF65-F5344CB8AC3E}">
        <p14:creationId xmlns:p14="http://schemas.microsoft.com/office/powerpoint/2010/main" val="4249072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1654572"/>
            <a:ext cx="6179939" cy="3548857"/>
          </a:xfrm>
          <a:prstGeom prst="rect">
            <a:avLst/>
          </a:prstGeom>
          <a:noFill/>
          <a:ln/>
        </p:spPr>
        <p:txBody>
          <a:bodyPr wrap="square" lIns="0" tIns="0" rIns="0" bIns="0" rtlCol="0" anchor="t"/>
          <a:lstStyle/>
          <a:p>
            <a:pPr>
              <a:lnSpc>
                <a:spcPts val="6958"/>
              </a:lnSpc>
            </a:pPr>
            <a:r>
              <a:rPr lang="en-US" sz="4400" dirty="0">
                <a:solidFill>
                  <a:srgbClr val="403CCF"/>
                </a:solidFill>
                <a:latin typeface="Libre Baskerville" pitchFamily="34" charset="0"/>
                <a:ea typeface="Libre Baskerville" pitchFamily="34" charset="-122"/>
                <a:cs typeface="Libre Baskerville" pitchFamily="34" charset="-120"/>
              </a:rPr>
              <a:t>Current Status of </a:t>
            </a:r>
          </a:p>
          <a:p>
            <a:pPr>
              <a:lnSpc>
                <a:spcPts val="6958"/>
              </a:lnSpc>
            </a:pPr>
            <a:r>
              <a:rPr lang="en-US" sz="4400" dirty="0">
                <a:solidFill>
                  <a:srgbClr val="403CCF"/>
                </a:solidFill>
                <a:latin typeface="Libre Baskerville" pitchFamily="34" charset="0"/>
                <a:ea typeface="Libre Baskerville" pitchFamily="34" charset="-122"/>
                <a:cs typeface="Libre Baskerville" pitchFamily="34" charset="-120"/>
              </a:rPr>
              <a:t>AI + X Industries </a:t>
            </a:r>
          </a:p>
          <a:p>
            <a:pPr>
              <a:lnSpc>
                <a:spcPts val="6958"/>
              </a:lnSpc>
            </a:pPr>
            <a:r>
              <a:rPr lang="en-US" sz="4400" dirty="0">
                <a:solidFill>
                  <a:srgbClr val="403CCF"/>
                </a:solidFill>
                <a:latin typeface="Libre Baskerville" pitchFamily="34" charset="0"/>
                <a:ea typeface="Libre Baskerville" pitchFamily="34" charset="-122"/>
                <a:cs typeface="Libre Baskerville" pitchFamily="34" charset="-120"/>
              </a:rPr>
              <a:t>in Korea</a:t>
            </a:r>
            <a:endParaRPr lang="en-US" sz="4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3523283" y="371149"/>
            <a:ext cx="4939781" cy="4440277"/>
          </a:xfrm>
          <a:prstGeom prst="rect">
            <a:avLst/>
          </a:prstGeom>
        </p:spPr>
      </p:pic>
      <p:sp>
        <p:nvSpPr>
          <p:cNvPr id="3" name="Text 0"/>
          <p:cNvSpPr/>
          <p:nvPr/>
        </p:nvSpPr>
        <p:spPr>
          <a:xfrm>
            <a:off x="720031" y="4921746"/>
            <a:ext cx="10751939" cy="658416"/>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Generative AI has garnered interest across the business population: individuals across regions, industries, and seniority levels are using generative AI for work and beyond.</a:t>
            </a:r>
            <a:endParaRPr lang="en-US" sz="1583"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58602" y="440134"/>
            <a:ext cx="7379593" cy="498773"/>
          </a:xfrm>
          <a:prstGeom prst="rect">
            <a:avLst/>
          </a:prstGeom>
          <a:noFill/>
          <a:ln/>
        </p:spPr>
        <p:txBody>
          <a:bodyPr wrap="none" lIns="0" tIns="0" rIns="0" bIns="0" rtlCol="0" anchor="t"/>
          <a:lstStyle/>
          <a:p>
            <a:pPr>
              <a:lnSpc>
                <a:spcPts val="3917"/>
              </a:lnSpc>
            </a:pPr>
            <a:r>
              <a:rPr lang="en-US" sz="3125" dirty="0">
                <a:solidFill>
                  <a:srgbClr val="403CCF"/>
                </a:solidFill>
                <a:latin typeface="Libre Baskerville" pitchFamily="34" charset="0"/>
                <a:ea typeface="Libre Baskerville" pitchFamily="34" charset="-122"/>
                <a:cs typeface="Libre Baskerville" pitchFamily="34" charset="-120"/>
              </a:rPr>
              <a:t>Developer Satisfaction with AI Tools</a:t>
            </a:r>
            <a:endParaRPr lang="en-US" sz="3125" dirty="0"/>
          </a:p>
        </p:txBody>
      </p:sp>
      <p:pic>
        <p:nvPicPr>
          <p:cNvPr id="3" name="Image 0" descr="preencoded.png"/>
          <p:cNvPicPr>
            <a:picLocks noChangeAspect="1"/>
          </p:cNvPicPr>
          <p:nvPr/>
        </p:nvPicPr>
        <p:blipFill>
          <a:blip r:embed="rId3"/>
          <a:stretch>
            <a:fillRect/>
          </a:stretch>
        </p:blipFill>
        <p:spPr>
          <a:xfrm>
            <a:off x="558602" y="1178322"/>
            <a:ext cx="6973590" cy="4369693"/>
          </a:xfrm>
          <a:prstGeom prst="rect">
            <a:avLst/>
          </a:prstGeom>
        </p:spPr>
      </p:pic>
      <p:sp>
        <p:nvSpPr>
          <p:cNvPr id="4" name="Text 1"/>
          <p:cNvSpPr/>
          <p:nvPr/>
        </p:nvSpPr>
        <p:spPr>
          <a:xfrm>
            <a:off x="558602" y="5727502"/>
            <a:ext cx="11074797" cy="255389"/>
          </a:xfrm>
          <a:prstGeom prst="rect">
            <a:avLst/>
          </a:prstGeom>
          <a:noFill/>
          <a:ln/>
        </p:spPr>
        <p:txBody>
          <a:bodyPr wrap="none" lIns="0" tIns="0" rIns="0" bIns="0" rtlCol="0" anchor="t"/>
          <a:lstStyle/>
          <a:p>
            <a:pPr>
              <a:lnSpc>
                <a:spcPts val="2000"/>
              </a:lnSpc>
            </a:pPr>
            <a:r>
              <a:rPr lang="en-US" sz="1250" dirty="0">
                <a:solidFill>
                  <a:srgbClr val="49495A"/>
                </a:solidFill>
                <a:latin typeface="Open Sans" pitchFamily="34" charset="0"/>
                <a:ea typeface="Open Sans" pitchFamily="34" charset="-122"/>
                <a:cs typeface="Open Sans" pitchFamily="34" charset="-120"/>
              </a:rPr>
              <a:t>Developers’ work satisfaction with or without artificial intelligence (AI) tools worldwide in 2023</a:t>
            </a:r>
            <a:endParaRPr lang="en-US" sz="1250" dirty="0"/>
          </a:p>
        </p:txBody>
      </p:sp>
      <p:sp>
        <p:nvSpPr>
          <p:cNvPr id="5" name="Text 2"/>
          <p:cNvSpPr/>
          <p:nvPr/>
        </p:nvSpPr>
        <p:spPr>
          <a:xfrm>
            <a:off x="558602" y="6162378"/>
            <a:ext cx="11074797" cy="255389"/>
          </a:xfrm>
          <a:prstGeom prst="rect">
            <a:avLst/>
          </a:prstGeom>
          <a:noFill/>
          <a:ln/>
        </p:spPr>
        <p:txBody>
          <a:bodyPr wrap="none" lIns="0" tIns="0" rIns="0" bIns="0" rtlCol="0" anchor="t"/>
          <a:lstStyle/>
          <a:p>
            <a:pPr>
              <a:lnSpc>
                <a:spcPts val="2000"/>
              </a:lnSpc>
            </a:pPr>
            <a:endParaRPr lang="en-US" sz="12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1363861"/>
            <a:ext cx="6179939" cy="1285875"/>
          </a:xfrm>
          <a:prstGeom prst="rect">
            <a:avLst/>
          </a:prstGeom>
          <a:noFill/>
          <a:ln/>
        </p:spPr>
        <p:txBody>
          <a:bodyPr wrap="square" lIns="0" tIns="0" rIns="0" bIns="0" rtlCol="0" anchor="t"/>
          <a:lstStyle/>
          <a:p>
            <a:pPr>
              <a:lnSpc>
                <a:spcPts val="5041"/>
              </a:lnSpc>
            </a:pPr>
            <a:r>
              <a:rPr lang="en-US" sz="4042" dirty="0">
                <a:solidFill>
                  <a:srgbClr val="403CCF"/>
                </a:solidFill>
                <a:latin typeface="Libre Baskerville" pitchFamily="34" charset="0"/>
                <a:ea typeface="Libre Baskerville" pitchFamily="34" charset="-122"/>
                <a:cs typeface="Libre Baskerville" pitchFamily="34" charset="-120"/>
              </a:rPr>
              <a:t>Government AI Initiatives</a:t>
            </a:r>
            <a:endParaRPr lang="en-US" sz="4042" dirty="0"/>
          </a:p>
        </p:txBody>
      </p:sp>
      <p:sp>
        <p:nvSpPr>
          <p:cNvPr id="4" name="Text 1"/>
          <p:cNvSpPr/>
          <p:nvPr/>
        </p:nvSpPr>
        <p:spPr>
          <a:xfrm>
            <a:off x="720031" y="2958307"/>
            <a:ext cx="6179939" cy="987623"/>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The Ministry of Science and ICT is accelerating the normalization of AI in the public sector in collaboration with 10 government ministries.</a:t>
            </a:r>
            <a:endParaRPr lang="en-US" sz="1583" dirty="0"/>
          </a:p>
        </p:txBody>
      </p:sp>
      <p:sp>
        <p:nvSpPr>
          <p:cNvPr id="5" name="Text 2"/>
          <p:cNvSpPr/>
          <p:nvPr/>
        </p:nvSpPr>
        <p:spPr>
          <a:xfrm>
            <a:off x="720031" y="4177307"/>
            <a:ext cx="6179939" cy="1316832"/>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"In the full-fledged AI era, there will be no area where AI is not applied, and how much AI is integrated into daily life will determine national competitiveness." - Yum Yeol, Director of the AI Policy Bureau, Ministry of Science and ICT</a:t>
            </a:r>
            <a:endParaRPr lang="en-US" sz="1583"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892374"/>
            <a:ext cx="6434534" cy="642938"/>
          </a:xfrm>
          <a:prstGeom prst="rect">
            <a:avLst/>
          </a:prstGeom>
          <a:noFill/>
          <a:ln/>
        </p:spPr>
        <p:txBody>
          <a:bodyPr wrap="none" lIns="0" tIns="0" rIns="0" bIns="0" rtlCol="0" anchor="t"/>
          <a:lstStyle/>
          <a:p>
            <a:pPr>
              <a:lnSpc>
                <a:spcPts val="5041"/>
              </a:lnSpc>
            </a:pPr>
            <a:r>
              <a:rPr lang="en-US" sz="4042" dirty="0">
                <a:solidFill>
                  <a:srgbClr val="403CCF"/>
                </a:solidFill>
                <a:latin typeface="Libre Baskerville" pitchFamily="34" charset="0"/>
                <a:ea typeface="Libre Baskerville" pitchFamily="34" charset="-122"/>
                <a:cs typeface="Libre Baskerville" pitchFamily="34" charset="-120"/>
              </a:rPr>
              <a:t>Public Sector AI Projects</a:t>
            </a:r>
            <a:endParaRPr lang="en-US" sz="4042" dirty="0"/>
          </a:p>
        </p:txBody>
      </p:sp>
      <p:sp>
        <p:nvSpPr>
          <p:cNvPr id="3" name="Shape 1"/>
          <p:cNvSpPr/>
          <p:nvPr/>
        </p:nvSpPr>
        <p:spPr>
          <a:xfrm>
            <a:off x="720031" y="1946771"/>
            <a:ext cx="10751939" cy="4018757"/>
          </a:xfrm>
          <a:prstGeom prst="roundRect">
            <a:avLst>
              <a:gd name="adj" fmla="val 768"/>
            </a:avLst>
          </a:prstGeom>
          <a:noFill/>
          <a:ln w="15240">
            <a:solidFill>
              <a:srgbClr val="000000">
                <a:alpha val="8000"/>
              </a:srgbClr>
            </a:solidFill>
            <a:prstDash val="solid"/>
          </a:ln>
        </p:spPr>
        <p:txBody>
          <a:bodyPr/>
          <a:lstStyle/>
          <a:p>
            <a:endParaRPr lang="ko-KR" altLang="en-US" sz="1500"/>
          </a:p>
        </p:txBody>
      </p:sp>
      <p:sp>
        <p:nvSpPr>
          <p:cNvPr id="4" name="Shape 2"/>
          <p:cNvSpPr/>
          <p:nvPr/>
        </p:nvSpPr>
        <p:spPr>
          <a:xfrm>
            <a:off x="732731" y="1959471"/>
            <a:ext cx="10726539" cy="581025"/>
          </a:xfrm>
          <a:prstGeom prst="rect">
            <a:avLst/>
          </a:prstGeom>
          <a:solidFill>
            <a:srgbClr val="FFFFFF">
              <a:alpha val="4000"/>
            </a:srgbClr>
          </a:solidFill>
          <a:ln/>
        </p:spPr>
        <p:txBody>
          <a:bodyPr/>
          <a:lstStyle/>
          <a:p>
            <a:endParaRPr lang="ko-KR" altLang="en-US" sz="1500"/>
          </a:p>
        </p:txBody>
      </p:sp>
      <p:sp>
        <p:nvSpPr>
          <p:cNvPr id="5" name="Text 3"/>
          <p:cNvSpPr/>
          <p:nvPr/>
        </p:nvSpPr>
        <p:spPr>
          <a:xfrm>
            <a:off x="938510" y="2089250"/>
            <a:ext cx="2399010" cy="321469"/>
          </a:xfrm>
          <a:prstGeom prst="rect">
            <a:avLst/>
          </a:prstGeom>
          <a:noFill/>
          <a:ln/>
        </p:spPr>
        <p:txBody>
          <a:bodyPr wrap="none" lIns="0" tIns="0" rIns="0" bIns="0" rtlCol="0" anchor="t"/>
          <a:lstStyle/>
          <a:p>
            <a:pPr>
              <a:lnSpc>
                <a:spcPts val="2500"/>
              </a:lnSpc>
            </a:pPr>
            <a:r>
              <a:rPr lang="en-US" sz="2000" dirty="0">
                <a:solidFill>
                  <a:srgbClr val="403CCF"/>
                </a:solidFill>
                <a:latin typeface="Libre Baskerville" pitchFamily="34" charset="0"/>
                <a:ea typeface="Libre Baskerville" pitchFamily="34" charset="-122"/>
                <a:cs typeface="Libre Baskerville" pitchFamily="34" charset="-120"/>
              </a:rPr>
              <a:t>AI + Energy</a:t>
            </a:r>
            <a:endParaRPr lang="en-US" sz="2000" dirty="0"/>
          </a:p>
        </p:txBody>
      </p:sp>
      <p:sp>
        <p:nvSpPr>
          <p:cNvPr id="6" name="Text 4"/>
          <p:cNvSpPr/>
          <p:nvPr/>
        </p:nvSpPr>
        <p:spPr>
          <a:xfrm>
            <a:off x="3755232" y="2089250"/>
            <a:ext cx="2571750" cy="321469"/>
          </a:xfrm>
          <a:prstGeom prst="rect">
            <a:avLst/>
          </a:prstGeom>
          <a:noFill/>
          <a:ln/>
        </p:spPr>
        <p:txBody>
          <a:bodyPr wrap="none" lIns="0" tIns="0" rIns="0" bIns="0" rtlCol="0" anchor="t"/>
          <a:lstStyle/>
          <a:p>
            <a:pPr>
              <a:lnSpc>
                <a:spcPts val="2500"/>
              </a:lnSpc>
            </a:pPr>
            <a:r>
              <a:rPr lang="en-US" sz="2000" dirty="0">
                <a:solidFill>
                  <a:srgbClr val="403CCF"/>
                </a:solidFill>
                <a:latin typeface="Libre Baskerville" pitchFamily="34" charset="0"/>
                <a:ea typeface="Libre Baskerville" pitchFamily="34" charset="-122"/>
                <a:cs typeface="Libre Baskerville" pitchFamily="34" charset="-120"/>
              </a:rPr>
              <a:t>AI + Transportation</a:t>
            </a:r>
            <a:endParaRPr lang="en-US" sz="2000" dirty="0"/>
          </a:p>
        </p:txBody>
      </p:sp>
      <p:sp>
        <p:nvSpPr>
          <p:cNvPr id="7" name="Text 5"/>
          <p:cNvSpPr/>
          <p:nvPr/>
        </p:nvSpPr>
        <p:spPr>
          <a:xfrm>
            <a:off x="7272437" y="2089250"/>
            <a:ext cx="2571750" cy="321469"/>
          </a:xfrm>
          <a:prstGeom prst="rect">
            <a:avLst/>
          </a:prstGeom>
          <a:noFill/>
          <a:ln/>
        </p:spPr>
        <p:txBody>
          <a:bodyPr wrap="none" lIns="0" tIns="0" rIns="0" bIns="0" rtlCol="0" anchor="t"/>
          <a:lstStyle/>
          <a:p>
            <a:pPr>
              <a:lnSpc>
                <a:spcPts val="2500"/>
              </a:lnSpc>
            </a:pPr>
            <a:r>
              <a:rPr lang="en-US" sz="2000" dirty="0">
                <a:solidFill>
                  <a:srgbClr val="403CCF"/>
                </a:solidFill>
                <a:latin typeface="Libre Baskerville" pitchFamily="34" charset="0"/>
                <a:ea typeface="Libre Baskerville" pitchFamily="34" charset="-122"/>
                <a:cs typeface="Libre Baskerville" pitchFamily="34" charset="-120"/>
              </a:rPr>
              <a:t>AI + Environment</a:t>
            </a:r>
            <a:endParaRPr lang="en-US" sz="2000" dirty="0"/>
          </a:p>
        </p:txBody>
      </p:sp>
      <p:sp>
        <p:nvSpPr>
          <p:cNvPr id="8" name="Shape 6"/>
          <p:cNvSpPr/>
          <p:nvPr/>
        </p:nvSpPr>
        <p:spPr>
          <a:xfrm>
            <a:off x="732731" y="2540496"/>
            <a:ext cx="10726539" cy="917972"/>
          </a:xfrm>
          <a:prstGeom prst="rect">
            <a:avLst/>
          </a:prstGeom>
          <a:solidFill>
            <a:srgbClr val="000000">
              <a:alpha val="4000"/>
            </a:srgbClr>
          </a:solidFill>
          <a:ln/>
        </p:spPr>
        <p:txBody>
          <a:bodyPr/>
          <a:lstStyle/>
          <a:p>
            <a:endParaRPr lang="ko-KR" altLang="en-US" sz="1500"/>
          </a:p>
        </p:txBody>
      </p:sp>
      <p:sp>
        <p:nvSpPr>
          <p:cNvPr id="9" name="Text 7"/>
          <p:cNvSpPr/>
          <p:nvPr/>
        </p:nvSpPr>
        <p:spPr>
          <a:xfrm>
            <a:off x="938510" y="2670275"/>
            <a:ext cx="2399010" cy="658416"/>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Korea Electric Power Corporation</a:t>
            </a:r>
            <a:endParaRPr lang="en-US" sz="1583" dirty="0"/>
          </a:p>
        </p:txBody>
      </p:sp>
      <p:sp>
        <p:nvSpPr>
          <p:cNvPr id="10" name="Text 8"/>
          <p:cNvSpPr/>
          <p:nvPr/>
        </p:nvSpPr>
        <p:spPr>
          <a:xfrm>
            <a:off x="3755232" y="2670274"/>
            <a:ext cx="3099494" cy="329208"/>
          </a:xfrm>
          <a:prstGeom prst="rect">
            <a:avLst/>
          </a:prstGeom>
          <a:noFill/>
          <a:ln/>
        </p:spPr>
        <p:txBody>
          <a:bodyPr wrap="non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Korea Expressway Corporation</a:t>
            </a:r>
            <a:endParaRPr lang="en-US" sz="1583" dirty="0"/>
          </a:p>
        </p:txBody>
      </p:sp>
      <p:sp>
        <p:nvSpPr>
          <p:cNvPr id="11" name="Text 9"/>
          <p:cNvSpPr/>
          <p:nvPr/>
        </p:nvSpPr>
        <p:spPr>
          <a:xfrm>
            <a:off x="7272437" y="2670274"/>
            <a:ext cx="3981153" cy="329208"/>
          </a:xfrm>
          <a:prstGeom prst="rect">
            <a:avLst/>
          </a:prstGeom>
          <a:noFill/>
          <a:ln/>
        </p:spPr>
        <p:txBody>
          <a:bodyPr wrap="non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Korea Water Resources Corporation</a:t>
            </a:r>
            <a:endParaRPr lang="en-US" sz="1583" dirty="0"/>
          </a:p>
        </p:txBody>
      </p:sp>
      <p:sp>
        <p:nvSpPr>
          <p:cNvPr id="12" name="Shape 10"/>
          <p:cNvSpPr/>
          <p:nvPr/>
        </p:nvSpPr>
        <p:spPr>
          <a:xfrm>
            <a:off x="732731" y="3458468"/>
            <a:ext cx="10726539" cy="917972"/>
          </a:xfrm>
          <a:prstGeom prst="rect">
            <a:avLst/>
          </a:prstGeom>
          <a:solidFill>
            <a:srgbClr val="FFFFFF">
              <a:alpha val="4000"/>
            </a:srgbClr>
          </a:solidFill>
          <a:ln/>
        </p:spPr>
        <p:txBody>
          <a:bodyPr/>
          <a:lstStyle/>
          <a:p>
            <a:endParaRPr lang="ko-KR" altLang="en-US" sz="1500"/>
          </a:p>
        </p:txBody>
      </p:sp>
      <p:sp>
        <p:nvSpPr>
          <p:cNvPr id="13" name="Text 11"/>
          <p:cNvSpPr/>
          <p:nvPr/>
        </p:nvSpPr>
        <p:spPr>
          <a:xfrm>
            <a:off x="938510" y="3588246"/>
            <a:ext cx="2399010" cy="658416"/>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Power Demand Forecasting System</a:t>
            </a:r>
            <a:endParaRPr lang="en-US" sz="1583" dirty="0"/>
          </a:p>
        </p:txBody>
      </p:sp>
      <p:sp>
        <p:nvSpPr>
          <p:cNvPr id="14" name="Text 12"/>
          <p:cNvSpPr/>
          <p:nvPr/>
        </p:nvSpPr>
        <p:spPr>
          <a:xfrm>
            <a:off x="3755232" y="3588246"/>
            <a:ext cx="3099494" cy="329208"/>
          </a:xfrm>
          <a:prstGeom prst="rect">
            <a:avLst/>
          </a:prstGeom>
          <a:noFill/>
          <a:ln/>
        </p:spPr>
        <p:txBody>
          <a:bodyPr wrap="non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AI-based Traffic Control System</a:t>
            </a:r>
            <a:endParaRPr lang="en-US" sz="1583" dirty="0"/>
          </a:p>
        </p:txBody>
      </p:sp>
      <p:sp>
        <p:nvSpPr>
          <p:cNvPr id="15" name="Text 13"/>
          <p:cNvSpPr/>
          <p:nvPr/>
        </p:nvSpPr>
        <p:spPr>
          <a:xfrm>
            <a:off x="7272437" y="3588246"/>
            <a:ext cx="3981153" cy="329208"/>
          </a:xfrm>
          <a:prstGeom prst="rect">
            <a:avLst/>
          </a:prstGeom>
          <a:noFill/>
          <a:ln/>
        </p:spPr>
        <p:txBody>
          <a:bodyPr wrap="non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Smart Water Management System</a:t>
            </a:r>
            <a:endParaRPr lang="en-US" sz="1583" dirty="0"/>
          </a:p>
        </p:txBody>
      </p:sp>
      <p:sp>
        <p:nvSpPr>
          <p:cNvPr id="16" name="Shape 14"/>
          <p:cNvSpPr/>
          <p:nvPr/>
        </p:nvSpPr>
        <p:spPr>
          <a:xfrm>
            <a:off x="732731" y="4376440"/>
            <a:ext cx="10726539" cy="1576388"/>
          </a:xfrm>
          <a:prstGeom prst="rect">
            <a:avLst/>
          </a:prstGeom>
          <a:solidFill>
            <a:srgbClr val="000000">
              <a:alpha val="4000"/>
            </a:srgbClr>
          </a:solidFill>
          <a:ln/>
        </p:spPr>
        <p:txBody>
          <a:bodyPr/>
          <a:lstStyle/>
          <a:p>
            <a:endParaRPr lang="ko-KR" altLang="en-US" sz="1500"/>
          </a:p>
        </p:txBody>
      </p:sp>
      <p:sp>
        <p:nvSpPr>
          <p:cNvPr id="17" name="Text 15"/>
          <p:cNvSpPr/>
          <p:nvPr/>
        </p:nvSpPr>
        <p:spPr>
          <a:xfrm>
            <a:off x="938510" y="4506219"/>
            <a:ext cx="2399010" cy="987623"/>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Improved power supply efficiency and optimal equipment maintenance</a:t>
            </a:r>
            <a:endParaRPr lang="en-US" sz="1583" dirty="0"/>
          </a:p>
        </p:txBody>
      </p:sp>
      <p:sp>
        <p:nvSpPr>
          <p:cNvPr id="18" name="Text 16"/>
          <p:cNvSpPr/>
          <p:nvPr/>
        </p:nvSpPr>
        <p:spPr>
          <a:xfrm>
            <a:off x="3755232" y="4506218"/>
            <a:ext cx="3099494" cy="1316832"/>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Real-time traffic flow analysis and accident prevention, improved toll collection accuracy and efficiency</a:t>
            </a:r>
            <a:endParaRPr lang="en-US" sz="1583" dirty="0"/>
          </a:p>
        </p:txBody>
      </p:sp>
      <p:sp>
        <p:nvSpPr>
          <p:cNvPr id="19" name="Text 17"/>
          <p:cNvSpPr/>
          <p:nvPr/>
        </p:nvSpPr>
        <p:spPr>
          <a:xfrm>
            <a:off x="7272437" y="4506219"/>
            <a:ext cx="3981153" cy="987623"/>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Water quality management and resource allocation optimization, addressing water scarcity issues</a:t>
            </a:r>
            <a:endParaRPr lang="en-US" sz="1583"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892374"/>
            <a:ext cx="6434534" cy="642938"/>
          </a:xfrm>
          <a:prstGeom prst="rect">
            <a:avLst/>
          </a:prstGeom>
          <a:noFill/>
          <a:ln/>
        </p:spPr>
        <p:txBody>
          <a:bodyPr wrap="none" lIns="0" tIns="0" rIns="0" bIns="0" rtlCol="0" anchor="t"/>
          <a:lstStyle/>
          <a:p>
            <a:pPr>
              <a:lnSpc>
                <a:spcPts val="5041"/>
              </a:lnSpc>
            </a:pPr>
            <a:r>
              <a:rPr lang="en-US" sz="4042" dirty="0">
                <a:solidFill>
                  <a:srgbClr val="403CCF"/>
                </a:solidFill>
                <a:latin typeface="Libre Baskerville" pitchFamily="34" charset="0"/>
                <a:ea typeface="Libre Baskerville" pitchFamily="34" charset="-122"/>
                <a:cs typeface="Libre Baskerville" pitchFamily="34" charset="-120"/>
              </a:rPr>
              <a:t>Public Sector AI Projects</a:t>
            </a:r>
            <a:endParaRPr lang="en-US" sz="4042" dirty="0"/>
          </a:p>
        </p:txBody>
      </p:sp>
      <p:sp>
        <p:nvSpPr>
          <p:cNvPr id="3" name="Shape 1"/>
          <p:cNvSpPr/>
          <p:nvPr/>
        </p:nvSpPr>
        <p:spPr>
          <a:xfrm>
            <a:off x="720031" y="1946771"/>
            <a:ext cx="10751939" cy="4018757"/>
          </a:xfrm>
          <a:prstGeom prst="roundRect">
            <a:avLst>
              <a:gd name="adj" fmla="val 768"/>
            </a:avLst>
          </a:prstGeom>
          <a:noFill/>
          <a:ln w="15240">
            <a:solidFill>
              <a:srgbClr val="000000">
                <a:alpha val="8000"/>
              </a:srgbClr>
            </a:solidFill>
            <a:prstDash val="solid"/>
          </a:ln>
        </p:spPr>
        <p:txBody>
          <a:bodyPr/>
          <a:lstStyle/>
          <a:p>
            <a:endParaRPr lang="ko-KR" altLang="en-US" sz="1500"/>
          </a:p>
        </p:txBody>
      </p:sp>
      <p:sp>
        <p:nvSpPr>
          <p:cNvPr id="4" name="Shape 2"/>
          <p:cNvSpPr/>
          <p:nvPr/>
        </p:nvSpPr>
        <p:spPr>
          <a:xfrm>
            <a:off x="732731" y="1959471"/>
            <a:ext cx="10726539" cy="581025"/>
          </a:xfrm>
          <a:prstGeom prst="rect">
            <a:avLst/>
          </a:prstGeom>
          <a:solidFill>
            <a:srgbClr val="FFFFFF">
              <a:alpha val="4000"/>
            </a:srgbClr>
          </a:solidFill>
          <a:ln/>
        </p:spPr>
        <p:txBody>
          <a:bodyPr/>
          <a:lstStyle/>
          <a:p>
            <a:endParaRPr lang="ko-KR" altLang="en-US" sz="1500"/>
          </a:p>
        </p:txBody>
      </p:sp>
      <p:sp>
        <p:nvSpPr>
          <p:cNvPr id="5" name="Text 3"/>
          <p:cNvSpPr/>
          <p:nvPr/>
        </p:nvSpPr>
        <p:spPr>
          <a:xfrm>
            <a:off x="938510" y="2089250"/>
            <a:ext cx="2399010" cy="321469"/>
          </a:xfrm>
          <a:prstGeom prst="rect">
            <a:avLst/>
          </a:prstGeom>
          <a:noFill/>
          <a:ln/>
        </p:spPr>
        <p:txBody>
          <a:bodyPr wrap="none" lIns="0" tIns="0" rIns="0" bIns="0" rtlCol="0" anchor="t"/>
          <a:lstStyle/>
          <a:p>
            <a:pPr>
              <a:lnSpc>
                <a:spcPts val="2500"/>
              </a:lnSpc>
            </a:pPr>
            <a:r>
              <a:rPr lang="en-US" sz="2000" dirty="0">
                <a:solidFill>
                  <a:srgbClr val="403CCF"/>
                </a:solidFill>
                <a:latin typeface="Libre Baskerville" pitchFamily="34" charset="0"/>
                <a:ea typeface="Libre Baskerville" pitchFamily="34" charset="-122"/>
                <a:cs typeface="Libre Baskerville" pitchFamily="34" charset="-120"/>
              </a:rPr>
              <a:t>AI + Medical</a:t>
            </a:r>
            <a:endParaRPr lang="en-US" sz="2000" dirty="0"/>
          </a:p>
        </p:txBody>
      </p:sp>
      <p:sp>
        <p:nvSpPr>
          <p:cNvPr id="6" name="Text 4"/>
          <p:cNvSpPr/>
          <p:nvPr/>
        </p:nvSpPr>
        <p:spPr>
          <a:xfrm>
            <a:off x="3755232" y="2089250"/>
            <a:ext cx="2571750" cy="321469"/>
          </a:xfrm>
          <a:prstGeom prst="rect">
            <a:avLst/>
          </a:prstGeom>
          <a:noFill/>
          <a:ln/>
        </p:spPr>
        <p:txBody>
          <a:bodyPr wrap="none" lIns="0" tIns="0" rIns="0" bIns="0" rtlCol="0" anchor="t"/>
          <a:lstStyle/>
          <a:p>
            <a:pPr>
              <a:lnSpc>
                <a:spcPts val="2500"/>
              </a:lnSpc>
            </a:pPr>
            <a:r>
              <a:rPr lang="en-US" sz="2000" dirty="0">
                <a:solidFill>
                  <a:srgbClr val="403CCF"/>
                </a:solidFill>
                <a:latin typeface="Libre Baskerville" pitchFamily="34" charset="0"/>
                <a:ea typeface="Libre Baskerville" pitchFamily="34" charset="-122"/>
                <a:cs typeface="Libre Baskerville" pitchFamily="34" charset="-120"/>
              </a:rPr>
              <a:t>AI + Safety</a:t>
            </a:r>
            <a:endParaRPr lang="en-US" sz="2000" dirty="0"/>
          </a:p>
        </p:txBody>
      </p:sp>
      <p:sp>
        <p:nvSpPr>
          <p:cNvPr id="7" name="Text 5"/>
          <p:cNvSpPr/>
          <p:nvPr/>
        </p:nvSpPr>
        <p:spPr>
          <a:xfrm>
            <a:off x="7272437" y="2089250"/>
            <a:ext cx="2576909" cy="321469"/>
          </a:xfrm>
          <a:prstGeom prst="rect">
            <a:avLst/>
          </a:prstGeom>
          <a:noFill/>
          <a:ln/>
        </p:spPr>
        <p:txBody>
          <a:bodyPr wrap="none" lIns="0" tIns="0" rIns="0" bIns="0" rtlCol="0" anchor="t"/>
          <a:lstStyle/>
          <a:p>
            <a:pPr>
              <a:lnSpc>
                <a:spcPts val="2500"/>
              </a:lnSpc>
            </a:pPr>
            <a:r>
              <a:rPr lang="en-US" sz="2000" dirty="0">
                <a:solidFill>
                  <a:srgbClr val="403CCF"/>
                </a:solidFill>
                <a:latin typeface="Libre Baskerville" pitchFamily="34" charset="0"/>
                <a:ea typeface="Libre Baskerville" pitchFamily="34" charset="-122"/>
                <a:cs typeface="Libre Baskerville" pitchFamily="34" charset="-120"/>
              </a:rPr>
              <a:t>AI + Public Services</a:t>
            </a:r>
            <a:endParaRPr lang="en-US" sz="2000" dirty="0"/>
          </a:p>
        </p:txBody>
      </p:sp>
      <p:sp>
        <p:nvSpPr>
          <p:cNvPr id="8" name="Shape 6"/>
          <p:cNvSpPr/>
          <p:nvPr/>
        </p:nvSpPr>
        <p:spPr>
          <a:xfrm>
            <a:off x="732731" y="2540496"/>
            <a:ext cx="10726539" cy="1247180"/>
          </a:xfrm>
          <a:prstGeom prst="rect">
            <a:avLst/>
          </a:prstGeom>
          <a:solidFill>
            <a:srgbClr val="000000">
              <a:alpha val="4000"/>
            </a:srgbClr>
          </a:solidFill>
          <a:ln/>
        </p:spPr>
        <p:txBody>
          <a:bodyPr/>
          <a:lstStyle/>
          <a:p>
            <a:endParaRPr lang="ko-KR" altLang="en-US" sz="1500"/>
          </a:p>
        </p:txBody>
      </p:sp>
      <p:sp>
        <p:nvSpPr>
          <p:cNvPr id="9" name="Text 7"/>
          <p:cNvSpPr/>
          <p:nvPr/>
        </p:nvSpPr>
        <p:spPr>
          <a:xfrm>
            <a:off x="938510" y="2670275"/>
            <a:ext cx="2399010" cy="658416"/>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Samsung Medical Center, Lunit, Acryln</a:t>
            </a:r>
            <a:endParaRPr lang="en-US" sz="1583" dirty="0"/>
          </a:p>
        </p:txBody>
      </p:sp>
      <p:sp>
        <p:nvSpPr>
          <p:cNvPr id="10" name="Text 8"/>
          <p:cNvSpPr/>
          <p:nvPr/>
        </p:nvSpPr>
        <p:spPr>
          <a:xfrm>
            <a:off x="3755232" y="2670274"/>
            <a:ext cx="3099494" cy="987623"/>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Electronics and Telecommunications Research Institute</a:t>
            </a:r>
            <a:endParaRPr lang="en-US" sz="1583" dirty="0"/>
          </a:p>
        </p:txBody>
      </p:sp>
      <p:sp>
        <p:nvSpPr>
          <p:cNvPr id="11" name="Text 9"/>
          <p:cNvSpPr/>
          <p:nvPr/>
        </p:nvSpPr>
        <p:spPr>
          <a:xfrm>
            <a:off x="7272437" y="2670275"/>
            <a:ext cx="3981153" cy="658416"/>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Electronics and Telecommunications Research Institute</a:t>
            </a:r>
            <a:endParaRPr lang="en-US" sz="1583" dirty="0"/>
          </a:p>
        </p:txBody>
      </p:sp>
      <p:sp>
        <p:nvSpPr>
          <p:cNvPr id="12" name="Shape 10"/>
          <p:cNvSpPr/>
          <p:nvPr/>
        </p:nvSpPr>
        <p:spPr>
          <a:xfrm>
            <a:off x="732731" y="3787676"/>
            <a:ext cx="10726539" cy="917972"/>
          </a:xfrm>
          <a:prstGeom prst="rect">
            <a:avLst/>
          </a:prstGeom>
          <a:solidFill>
            <a:srgbClr val="FFFFFF">
              <a:alpha val="4000"/>
            </a:srgbClr>
          </a:solidFill>
          <a:ln/>
        </p:spPr>
        <p:txBody>
          <a:bodyPr/>
          <a:lstStyle/>
          <a:p>
            <a:endParaRPr lang="ko-KR" altLang="en-US" sz="1500"/>
          </a:p>
        </p:txBody>
      </p:sp>
      <p:sp>
        <p:nvSpPr>
          <p:cNvPr id="13" name="Text 11"/>
          <p:cNvSpPr/>
          <p:nvPr/>
        </p:nvSpPr>
        <p:spPr>
          <a:xfrm>
            <a:off x="938510" y="3917455"/>
            <a:ext cx="2399010" cy="658416"/>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COVID-19 Prognosis Prediction Solution</a:t>
            </a:r>
            <a:endParaRPr lang="en-US" sz="1583" dirty="0"/>
          </a:p>
        </p:txBody>
      </p:sp>
      <p:sp>
        <p:nvSpPr>
          <p:cNvPr id="14" name="Text 12"/>
          <p:cNvSpPr/>
          <p:nvPr/>
        </p:nvSpPr>
        <p:spPr>
          <a:xfrm>
            <a:off x="3755232" y="3917455"/>
            <a:ext cx="3099494" cy="658416"/>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AI Mask-Wearing Face Recognition Technology</a:t>
            </a:r>
            <a:endParaRPr lang="en-US" sz="1583" dirty="0"/>
          </a:p>
        </p:txBody>
      </p:sp>
      <p:sp>
        <p:nvSpPr>
          <p:cNvPr id="15" name="Text 13"/>
          <p:cNvSpPr/>
          <p:nvPr/>
        </p:nvSpPr>
        <p:spPr>
          <a:xfrm>
            <a:off x="7272437" y="3917455"/>
            <a:ext cx="3981153" cy="658416"/>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Avatar Sign Language, Interactive Police Civil Complaint Response System</a:t>
            </a:r>
            <a:endParaRPr lang="en-US" sz="1583" dirty="0"/>
          </a:p>
        </p:txBody>
      </p:sp>
      <p:sp>
        <p:nvSpPr>
          <p:cNvPr id="16" name="Shape 14"/>
          <p:cNvSpPr/>
          <p:nvPr/>
        </p:nvSpPr>
        <p:spPr>
          <a:xfrm>
            <a:off x="732731" y="4705648"/>
            <a:ext cx="10726539" cy="1247180"/>
          </a:xfrm>
          <a:prstGeom prst="rect">
            <a:avLst/>
          </a:prstGeom>
          <a:solidFill>
            <a:srgbClr val="000000">
              <a:alpha val="4000"/>
            </a:srgbClr>
          </a:solidFill>
          <a:ln/>
        </p:spPr>
        <p:txBody>
          <a:bodyPr/>
          <a:lstStyle/>
          <a:p>
            <a:endParaRPr lang="ko-KR" altLang="en-US" sz="1500"/>
          </a:p>
        </p:txBody>
      </p:sp>
      <p:sp>
        <p:nvSpPr>
          <p:cNvPr id="17" name="Text 15"/>
          <p:cNvSpPr/>
          <p:nvPr/>
        </p:nvSpPr>
        <p:spPr>
          <a:xfrm>
            <a:off x="938510" y="4835426"/>
            <a:ext cx="2399010" cy="987623"/>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Analyze early medical data to predict severe COVID-19 cases</a:t>
            </a:r>
            <a:endParaRPr lang="en-US" sz="1583" dirty="0"/>
          </a:p>
        </p:txBody>
      </p:sp>
      <p:sp>
        <p:nvSpPr>
          <p:cNvPr id="18" name="Text 16"/>
          <p:cNvSpPr/>
          <p:nvPr/>
        </p:nvSpPr>
        <p:spPr>
          <a:xfrm>
            <a:off x="3755232" y="4835426"/>
            <a:ext cx="3099494" cy="658416"/>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Applied in public safety and security</a:t>
            </a:r>
            <a:endParaRPr lang="en-US" sz="1583" dirty="0"/>
          </a:p>
        </p:txBody>
      </p:sp>
      <p:sp>
        <p:nvSpPr>
          <p:cNvPr id="19" name="Text 17"/>
          <p:cNvSpPr/>
          <p:nvPr/>
        </p:nvSpPr>
        <p:spPr>
          <a:xfrm>
            <a:off x="7272437" y="4835426"/>
            <a:ext cx="3981153" cy="658416"/>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 Improve accessibility and efficiency of public services</a:t>
            </a:r>
            <a:endParaRPr lang="en-US" sz="1583"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48891" y="605731"/>
            <a:ext cx="5979518" cy="579438"/>
          </a:xfrm>
          <a:prstGeom prst="rect">
            <a:avLst/>
          </a:prstGeom>
          <a:noFill/>
          <a:ln/>
        </p:spPr>
        <p:txBody>
          <a:bodyPr wrap="none" lIns="0" tIns="0" rIns="0" bIns="0" rtlCol="0" anchor="t"/>
          <a:lstStyle/>
          <a:p>
            <a:pPr>
              <a:lnSpc>
                <a:spcPts val="4541"/>
              </a:lnSpc>
            </a:pPr>
            <a:r>
              <a:rPr lang="en-US" sz="3625" dirty="0">
                <a:solidFill>
                  <a:srgbClr val="403CCF"/>
                </a:solidFill>
                <a:latin typeface="Libre Baskerville" pitchFamily="34" charset="0"/>
                <a:ea typeface="Libre Baskerville" pitchFamily="34" charset="-122"/>
                <a:cs typeface="Libre Baskerville" pitchFamily="34" charset="-120"/>
              </a:rPr>
              <a:t>Private Sector AI Projects</a:t>
            </a:r>
            <a:endParaRPr lang="en-US" sz="3625" dirty="0"/>
          </a:p>
        </p:txBody>
      </p:sp>
      <p:sp>
        <p:nvSpPr>
          <p:cNvPr id="3" name="Shape 1"/>
          <p:cNvSpPr/>
          <p:nvPr/>
        </p:nvSpPr>
        <p:spPr>
          <a:xfrm>
            <a:off x="648891" y="1463180"/>
            <a:ext cx="10894219" cy="4789091"/>
          </a:xfrm>
          <a:prstGeom prst="roundRect">
            <a:avLst>
              <a:gd name="adj" fmla="val 581"/>
            </a:avLst>
          </a:prstGeom>
          <a:noFill/>
          <a:ln w="7620">
            <a:solidFill>
              <a:srgbClr val="000000">
                <a:alpha val="8000"/>
              </a:srgbClr>
            </a:solidFill>
            <a:prstDash val="solid"/>
          </a:ln>
        </p:spPr>
        <p:txBody>
          <a:bodyPr/>
          <a:lstStyle/>
          <a:p>
            <a:endParaRPr lang="ko-KR" altLang="en-US" sz="1500"/>
          </a:p>
        </p:txBody>
      </p:sp>
      <p:sp>
        <p:nvSpPr>
          <p:cNvPr id="4" name="Shape 2"/>
          <p:cNvSpPr/>
          <p:nvPr/>
        </p:nvSpPr>
        <p:spPr>
          <a:xfrm>
            <a:off x="655241" y="1469529"/>
            <a:ext cx="10881519" cy="1104305"/>
          </a:xfrm>
          <a:prstGeom prst="rect">
            <a:avLst/>
          </a:prstGeom>
          <a:solidFill>
            <a:srgbClr val="FFFFFF">
              <a:alpha val="4000"/>
            </a:srgbClr>
          </a:solidFill>
          <a:ln/>
        </p:spPr>
        <p:txBody>
          <a:bodyPr/>
          <a:lstStyle/>
          <a:p>
            <a:endParaRPr lang="ko-KR" altLang="en-US" sz="1500"/>
          </a:p>
        </p:txBody>
      </p:sp>
      <p:sp>
        <p:nvSpPr>
          <p:cNvPr id="5" name="Text 3"/>
          <p:cNvSpPr/>
          <p:nvPr/>
        </p:nvSpPr>
        <p:spPr>
          <a:xfrm>
            <a:off x="840780" y="1587103"/>
            <a:ext cx="2480270" cy="869157"/>
          </a:xfrm>
          <a:prstGeom prst="rect">
            <a:avLst/>
          </a:prstGeom>
          <a:noFill/>
          <a:ln/>
        </p:spPr>
        <p:txBody>
          <a:bodyPr wrap="square" lIns="0" tIns="0" rIns="0" bIns="0" rtlCol="0" anchor="t"/>
          <a:lstStyle/>
          <a:p>
            <a:pPr>
              <a:lnSpc>
                <a:spcPts val="2250"/>
              </a:lnSpc>
            </a:pPr>
            <a:r>
              <a:rPr lang="en-US" sz="1792" dirty="0">
                <a:solidFill>
                  <a:srgbClr val="403CCF"/>
                </a:solidFill>
                <a:latin typeface="Libre Baskerville" pitchFamily="34" charset="0"/>
                <a:ea typeface="Libre Baskerville" pitchFamily="34" charset="-122"/>
                <a:cs typeface="Libre Baskerville" pitchFamily="34" charset="-120"/>
              </a:rPr>
              <a:t>AI + Semiconductiors, Electronics</a:t>
            </a:r>
            <a:endParaRPr lang="en-US" sz="1792" dirty="0"/>
          </a:p>
        </p:txBody>
      </p:sp>
      <p:sp>
        <p:nvSpPr>
          <p:cNvPr id="6" name="Text 4"/>
          <p:cNvSpPr/>
          <p:nvPr/>
        </p:nvSpPr>
        <p:spPr>
          <a:xfrm>
            <a:off x="3698082" y="1587103"/>
            <a:ext cx="3190974" cy="869157"/>
          </a:xfrm>
          <a:prstGeom prst="rect">
            <a:avLst/>
          </a:prstGeom>
          <a:noFill/>
          <a:ln/>
        </p:spPr>
        <p:txBody>
          <a:bodyPr wrap="square" lIns="0" tIns="0" rIns="0" bIns="0" rtlCol="0" anchor="t"/>
          <a:lstStyle/>
          <a:p>
            <a:pPr>
              <a:lnSpc>
                <a:spcPts val="2250"/>
              </a:lnSpc>
            </a:pPr>
            <a:r>
              <a:rPr lang="en-US" sz="1792" dirty="0">
                <a:solidFill>
                  <a:srgbClr val="403CCF"/>
                </a:solidFill>
                <a:latin typeface="Libre Baskerville" pitchFamily="34" charset="0"/>
                <a:ea typeface="Libre Baskerville" pitchFamily="34" charset="-122"/>
                <a:cs typeface="Libre Baskerville" pitchFamily="34" charset="-120"/>
              </a:rPr>
              <a:t>AI + Search, Personalization, Autonomous Technology</a:t>
            </a:r>
            <a:endParaRPr lang="en-US" sz="1792" dirty="0"/>
          </a:p>
        </p:txBody>
      </p:sp>
      <p:sp>
        <p:nvSpPr>
          <p:cNvPr id="7" name="Text 5"/>
          <p:cNvSpPr/>
          <p:nvPr/>
        </p:nvSpPr>
        <p:spPr>
          <a:xfrm>
            <a:off x="7266087" y="1587104"/>
            <a:ext cx="4085332" cy="579438"/>
          </a:xfrm>
          <a:prstGeom prst="rect">
            <a:avLst/>
          </a:prstGeom>
          <a:noFill/>
          <a:ln/>
        </p:spPr>
        <p:txBody>
          <a:bodyPr wrap="square" lIns="0" tIns="0" rIns="0" bIns="0" rtlCol="0" anchor="t"/>
          <a:lstStyle/>
          <a:p>
            <a:pPr>
              <a:lnSpc>
                <a:spcPts val="2250"/>
              </a:lnSpc>
            </a:pPr>
            <a:r>
              <a:rPr lang="en-US" sz="1792" dirty="0">
                <a:solidFill>
                  <a:srgbClr val="403CCF"/>
                </a:solidFill>
                <a:latin typeface="Libre Baskerville" pitchFamily="34" charset="0"/>
                <a:ea typeface="Libre Baskerville" pitchFamily="34" charset="-122"/>
                <a:cs typeface="Libre Baskerville" pitchFamily="34" charset="-120"/>
              </a:rPr>
              <a:t>AI + Autonomous Driving, Manufacturing</a:t>
            </a:r>
            <a:endParaRPr lang="en-US" sz="1792" dirty="0"/>
          </a:p>
        </p:txBody>
      </p:sp>
      <p:sp>
        <p:nvSpPr>
          <p:cNvPr id="8" name="Shape 6"/>
          <p:cNvSpPr/>
          <p:nvPr/>
        </p:nvSpPr>
        <p:spPr>
          <a:xfrm>
            <a:off x="655241" y="2573834"/>
            <a:ext cx="10881519" cy="531813"/>
          </a:xfrm>
          <a:prstGeom prst="rect">
            <a:avLst/>
          </a:prstGeom>
          <a:solidFill>
            <a:srgbClr val="000000">
              <a:alpha val="4000"/>
            </a:srgbClr>
          </a:solidFill>
          <a:ln/>
        </p:spPr>
        <p:txBody>
          <a:bodyPr/>
          <a:lstStyle/>
          <a:p>
            <a:endParaRPr lang="ko-KR" altLang="en-US" sz="1500"/>
          </a:p>
        </p:txBody>
      </p:sp>
      <p:sp>
        <p:nvSpPr>
          <p:cNvPr id="9" name="Text 7"/>
          <p:cNvSpPr/>
          <p:nvPr/>
        </p:nvSpPr>
        <p:spPr>
          <a:xfrm>
            <a:off x="840780" y="2691408"/>
            <a:ext cx="2480270" cy="296664"/>
          </a:xfrm>
          <a:prstGeom prst="rect">
            <a:avLst/>
          </a:prstGeom>
          <a:noFill/>
          <a:ln/>
        </p:spPr>
        <p:txBody>
          <a:bodyPr wrap="none" lIns="0" tIns="0" rIns="0" bIns="0" rtlCol="0" anchor="t"/>
          <a:lstStyle/>
          <a:p>
            <a:pPr>
              <a:lnSpc>
                <a:spcPts val="2333"/>
              </a:lnSpc>
            </a:pPr>
            <a:r>
              <a:rPr lang="en-US" sz="1458" dirty="0">
                <a:solidFill>
                  <a:srgbClr val="49495A"/>
                </a:solidFill>
                <a:latin typeface="Open Sans" pitchFamily="34" charset="0"/>
                <a:ea typeface="Open Sans" pitchFamily="34" charset="-122"/>
                <a:cs typeface="Open Sans" pitchFamily="34" charset="-120"/>
              </a:rPr>
              <a:t>Samsung Electronics</a:t>
            </a:r>
            <a:endParaRPr lang="en-US" sz="1458" dirty="0"/>
          </a:p>
        </p:txBody>
      </p:sp>
      <p:sp>
        <p:nvSpPr>
          <p:cNvPr id="10" name="Text 8"/>
          <p:cNvSpPr/>
          <p:nvPr/>
        </p:nvSpPr>
        <p:spPr>
          <a:xfrm>
            <a:off x="3698082" y="2691408"/>
            <a:ext cx="3190974" cy="296664"/>
          </a:xfrm>
          <a:prstGeom prst="rect">
            <a:avLst/>
          </a:prstGeom>
          <a:noFill/>
          <a:ln/>
        </p:spPr>
        <p:txBody>
          <a:bodyPr wrap="none" lIns="0" tIns="0" rIns="0" bIns="0" rtlCol="0" anchor="t"/>
          <a:lstStyle/>
          <a:p>
            <a:pPr>
              <a:lnSpc>
                <a:spcPts val="2333"/>
              </a:lnSpc>
            </a:pPr>
            <a:r>
              <a:rPr lang="en-US" sz="1458" dirty="0">
                <a:solidFill>
                  <a:srgbClr val="49495A"/>
                </a:solidFill>
                <a:latin typeface="Open Sans" pitchFamily="34" charset="0"/>
                <a:ea typeface="Open Sans" pitchFamily="34" charset="-122"/>
                <a:cs typeface="Open Sans" pitchFamily="34" charset="-120"/>
              </a:rPr>
              <a:t>Naver</a:t>
            </a:r>
            <a:endParaRPr lang="en-US" sz="1458" dirty="0"/>
          </a:p>
        </p:txBody>
      </p:sp>
      <p:sp>
        <p:nvSpPr>
          <p:cNvPr id="11" name="Text 9"/>
          <p:cNvSpPr/>
          <p:nvPr/>
        </p:nvSpPr>
        <p:spPr>
          <a:xfrm>
            <a:off x="7266087" y="2691408"/>
            <a:ext cx="4085332" cy="296664"/>
          </a:xfrm>
          <a:prstGeom prst="rect">
            <a:avLst/>
          </a:prstGeom>
          <a:noFill/>
          <a:ln/>
        </p:spPr>
        <p:txBody>
          <a:bodyPr wrap="none" lIns="0" tIns="0" rIns="0" bIns="0" rtlCol="0" anchor="t"/>
          <a:lstStyle/>
          <a:p>
            <a:pPr>
              <a:lnSpc>
                <a:spcPts val="2333"/>
              </a:lnSpc>
            </a:pPr>
            <a:r>
              <a:rPr lang="en-US" sz="1458" dirty="0">
                <a:solidFill>
                  <a:srgbClr val="49495A"/>
                </a:solidFill>
                <a:latin typeface="Open Sans" pitchFamily="34" charset="0"/>
                <a:ea typeface="Open Sans" pitchFamily="34" charset="-122"/>
                <a:cs typeface="Open Sans" pitchFamily="34" charset="-120"/>
              </a:rPr>
              <a:t>Hyundai Motor Company</a:t>
            </a:r>
            <a:endParaRPr lang="en-US" sz="1458" dirty="0"/>
          </a:p>
        </p:txBody>
      </p:sp>
      <p:sp>
        <p:nvSpPr>
          <p:cNvPr id="12" name="Shape 10"/>
          <p:cNvSpPr/>
          <p:nvPr/>
        </p:nvSpPr>
        <p:spPr>
          <a:xfrm>
            <a:off x="655241" y="3105646"/>
            <a:ext cx="10881519" cy="1125141"/>
          </a:xfrm>
          <a:prstGeom prst="rect">
            <a:avLst/>
          </a:prstGeom>
          <a:solidFill>
            <a:srgbClr val="FFFFFF">
              <a:alpha val="4000"/>
            </a:srgbClr>
          </a:solidFill>
          <a:ln/>
        </p:spPr>
        <p:txBody>
          <a:bodyPr/>
          <a:lstStyle/>
          <a:p>
            <a:endParaRPr lang="ko-KR" altLang="en-US" sz="1500"/>
          </a:p>
        </p:txBody>
      </p:sp>
      <p:sp>
        <p:nvSpPr>
          <p:cNvPr id="13" name="Text 11"/>
          <p:cNvSpPr/>
          <p:nvPr/>
        </p:nvSpPr>
        <p:spPr>
          <a:xfrm>
            <a:off x="840780" y="3223220"/>
            <a:ext cx="2480270" cy="889993"/>
          </a:xfrm>
          <a:prstGeom prst="rect">
            <a:avLst/>
          </a:prstGeom>
          <a:noFill/>
          <a:ln/>
        </p:spPr>
        <p:txBody>
          <a:bodyPr wrap="square" lIns="0" tIns="0" rIns="0" bIns="0" rtlCol="0" anchor="t"/>
          <a:lstStyle/>
          <a:p>
            <a:pPr>
              <a:lnSpc>
                <a:spcPts val="2333"/>
              </a:lnSpc>
            </a:pPr>
            <a:r>
              <a:rPr lang="en-US" sz="1458" dirty="0">
                <a:solidFill>
                  <a:srgbClr val="49495A"/>
                </a:solidFill>
                <a:latin typeface="Open Sans" pitchFamily="34" charset="0"/>
                <a:ea typeface="Open Sans" pitchFamily="34" charset="-122"/>
                <a:cs typeface="Open Sans" pitchFamily="34" charset="-120"/>
              </a:rPr>
              <a:t>AI-based semiconductor design and production optimization system</a:t>
            </a:r>
            <a:endParaRPr lang="en-US" sz="1458" dirty="0"/>
          </a:p>
        </p:txBody>
      </p:sp>
      <p:sp>
        <p:nvSpPr>
          <p:cNvPr id="14" name="Text 12"/>
          <p:cNvSpPr/>
          <p:nvPr/>
        </p:nvSpPr>
        <p:spPr>
          <a:xfrm>
            <a:off x="3698082" y="3223220"/>
            <a:ext cx="3190974" cy="889993"/>
          </a:xfrm>
          <a:prstGeom prst="rect">
            <a:avLst/>
          </a:prstGeom>
          <a:noFill/>
          <a:ln/>
        </p:spPr>
        <p:txBody>
          <a:bodyPr wrap="square" lIns="0" tIns="0" rIns="0" bIns="0" rtlCol="0" anchor="t"/>
          <a:lstStyle/>
          <a:p>
            <a:pPr>
              <a:lnSpc>
                <a:spcPts val="2333"/>
              </a:lnSpc>
            </a:pPr>
            <a:r>
              <a:rPr lang="en-US" sz="1458" dirty="0">
                <a:solidFill>
                  <a:srgbClr val="49495A"/>
                </a:solidFill>
                <a:latin typeface="Open Sans" pitchFamily="34" charset="0"/>
                <a:ea typeface="Open Sans" pitchFamily="34" charset="-122"/>
                <a:cs typeface="Open Sans" pitchFamily="34" charset="-120"/>
              </a:rPr>
              <a:t>AI-based search engine optimization and personalized recommendation system</a:t>
            </a:r>
            <a:endParaRPr lang="en-US" sz="1458" dirty="0"/>
          </a:p>
        </p:txBody>
      </p:sp>
      <p:sp>
        <p:nvSpPr>
          <p:cNvPr id="15" name="Text 13"/>
          <p:cNvSpPr/>
          <p:nvPr/>
        </p:nvSpPr>
        <p:spPr>
          <a:xfrm>
            <a:off x="7266087" y="3223220"/>
            <a:ext cx="4085332" cy="593328"/>
          </a:xfrm>
          <a:prstGeom prst="rect">
            <a:avLst/>
          </a:prstGeom>
          <a:noFill/>
          <a:ln/>
        </p:spPr>
        <p:txBody>
          <a:bodyPr wrap="square" lIns="0" tIns="0" rIns="0" bIns="0" rtlCol="0" anchor="t"/>
          <a:lstStyle/>
          <a:p>
            <a:pPr>
              <a:lnSpc>
                <a:spcPts val="2333"/>
              </a:lnSpc>
            </a:pPr>
            <a:r>
              <a:rPr lang="en-US" sz="1458" dirty="0">
                <a:solidFill>
                  <a:srgbClr val="49495A"/>
                </a:solidFill>
                <a:latin typeface="Open Sans" pitchFamily="34" charset="0"/>
                <a:ea typeface="Open Sans" pitchFamily="34" charset="-122"/>
                <a:cs typeface="Open Sans" pitchFamily="34" charset="-120"/>
              </a:rPr>
              <a:t>AI-driven Autonomous Driving Technology and AI-based Predictive Maintenance System</a:t>
            </a:r>
            <a:endParaRPr lang="en-US" sz="1458" dirty="0"/>
          </a:p>
        </p:txBody>
      </p:sp>
      <p:sp>
        <p:nvSpPr>
          <p:cNvPr id="16" name="Shape 14"/>
          <p:cNvSpPr/>
          <p:nvPr/>
        </p:nvSpPr>
        <p:spPr>
          <a:xfrm>
            <a:off x="655241" y="4230787"/>
            <a:ext cx="10881519" cy="2015133"/>
          </a:xfrm>
          <a:prstGeom prst="rect">
            <a:avLst/>
          </a:prstGeom>
          <a:solidFill>
            <a:srgbClr val="000000">
              <a:alpha val="4000"/>
            </a:srgbClr>
          </a:solidFill>
          <a:ln/>
        </p:spPr>
        <p:txBody>
          <a:bodyPr/>
          <a:lstStyle/>
          <a:p>
            <a:endParaRPr lang="ko-KR" altLang="en-US" sz="1500"/>
          </a:p>
        </p:txBody>
      </p:sp>
      <p:sp>
        <p:nvSpPr>
          <p:cNvPr id="17" name="Text 15"/>
          <p:cNvSpPr/>
          <p:nvPr/>
        </p:nvSpPr>
        <p:spPr>
          <a:xfrm>
            <a:off x="840780" y="4348361"/>
            <a:ext cx="2480270" cy="1779984"/>
          </a:xfrm>
          <a:prstGeom prst="rect">
            <a:avLst/>
          </a:prstGeom>
          <a:noFill/>
          <a:ln/>
        </p:spPr>
        <p:txBody>
          <a:bodyPr wrap="square" lIns="0" tIns="0" rIns="0" bIns="0" rtlCol="0" anchor="t"/>
          <a:lstStyle/>
          <a:p>
            <a:pPr>
              <a:lnSpc>
                <a:spcPts val="2333"/>
              </a:lnSpc>
            </a:pPr>
            <a:r>
              <a:rPr lang="en-US" sz="1458" dirty="0">
                <a:solidFill>
                  <a:srgbClr val="49495A"/>
                </a:solidFill>
                <a:latin typeface="Open Sans" pitchFamily="34" charset="0"/>
                <a:ea typeface="Open Sans" pitchFamily="34" charset="-122"/>
                <a:cs typeface="Open Sans" pitchFamily="34" charset="-120"/>
              </a:rPr>
              <a:t>Improve semiconductor design and production productivity, integrate AI into smartphones and home appliances to enhance user experience</a:t>
            </a:r>
            <a:endParaRPr lang="en-US" sz="1458" dirty="0"/>
          </a:p>
        </p:txBody>
      </p:sp>
      <p:sp>
        <p:nvSpPr>
          <p:cNvPr id="18" name="Text 16"/>
          <p:cNvSpPr/>
          <p:nvPr/>
        </p:nvSpPr>
        <p:spPr>
          <a:xfrm>
            <a:off x="3698082" y="4348361"/>
            <a:ext cx="3190974" cy="1483320"/>
          </a:xfrm>
          <a:prstGeom prst="rect">
            <a:avLst/>
          </a:prstGeom>
          <a:noFill/>
          <a:ln/>
        </p:spPr>
        <p:txBody>
          <a:bodyPr wrap="square" lIns="0" tIns="0" rIns="0" bIns="0" rtlCol="0" anchor="t"/>
          <a:lstStyle/>
          <a:p>
            <a:pPr>
              <a:lnSpc>
                <a:spcPts val="2333"/>
              </a:lnSpc>
            </a:pPr>
            <a:r>
              <a:rPr lang="en-US" sz="1458" dirty="0">
                <a:solidFill>
                  <a:srgbClr val="49495A"/>
                </a:solidFill>
                <a:latin typeface="Open Sans" pitchFamily="34" charset="0"/>
                <a:ea typeface="Open Sans" pitchFamily="34" charset="-122"/>
                <a:cs typeface="Open Sans" pitchFamily="34" charset="-120"/>
              </a:rPr>
              <a:t>Strengthen search engine, personalized recommendation system, utilize NLP technology, apply AI to robot and autonomous driving development</a:t>
            </a:r>
            <a:endParaRPr lang="en-US" sz="1458" dirty="0"/>
          </a:p>
        </p:txBody>
      </p:sp>
      <p:sp>
        <p:nvSpPr>
          <p:cNvPr id="19" name="Text 17"/>
          <p:cNvSpPr/>
          <p:nvPr/>
        </p:nvSpPr>
        <p:spPr>
          <a:xfrm>
            <a:off x="7266087" y="4348361"/>
            <a:ext cx="4085332" cy="1186657"/>
          </a:xfrm>
          <a:prstGeom prst="rect">
            <a:avLst/>
          </a:prstGeom>
          <a:noFill/>
          <a:ln/>
        </p:spPr>
        <p:txBody>
          <a:bodyPr wrap="square" lIns="0" tIns="0" rIns="0" bIns="0" rtlCol="0" anchor="t"/>
          <a:lstStyle/>
          <a:p>
            <a:pPr>
              <a:lnSpc>
                <a:spcPts val="2333"/>
              </a:lnSpc>
            </a:pPr>
            <a:r>
              <a:rPr lang="en-US" sz="1458" dirty="0">
                <a:solidFill>
                  <a:srgbClr val="49495A"/>
                </a:solidFill>
                <a:latin typeface="Open Sans" pitchFamily="34" charset="0"/>
                <a:ea typeface="Open Sans" pitchFamily="34" charset="-122"/>
                <a:cs typeface="Open Sans" pitchFamily="34" charset="-120"/>
              </a:rPr>
              <a:t>Focused on AI-based autonomous driving, improved production efficiency, optimized vehicle management with AI-based predictive maintenance</a:t>
            </a:r>
            <a:endParaRPr lang="en-US" sz="1458"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947738"/>
            <a:ext cx="6636246" cy="642938"/>
          </a:xfrm>
          <a:prstGeom prst="rect">
            <a:avLst/>
          </a:prstGeom>
          <a:noFill/>
          <a:ln/>
        </p:spPr>
        <p:txBody>
          <a:bodyPr wrap="none" lIns="0" tIns="0" rIns="0" bIns="0" rtlCol="0" anchor="t"/>
          <a:lstStyle/>
          <a:p>
            <a:pPr>
              <a:lnSpc>
                <a:spcPts val="5041"/>
              </a:lnSpc>
            </a:pPr>
            <a:r>
              <a:rPr lang="en-US" sz="4042" dirty="0">
                <a:solidFill>
                  <a:srgbClr val="403CCF"/>
                </a:solidFill>
                <a:latin typeface="Libre Baskerville" pitchFamily="34" charset="0"/>
                <a:ea typeface="Libre Baskerville" pitchFamily="34" charset="-122"/>
                <a:cs typeface="Libre Baskerville" pitchFamily="34" charset="-120"/>
              </a:rPr>
              <a:t>Private Sector AI Projects</a:t>
            </a:r>
            <a:endParaRPr lang="en-US" sz="4042" dirty="0"/>
          </a:p>
        </p:txBody>
      </p:sp>
      <p:sp>
        <p:nvSpPr>
          <p:cNvPr id="3" name="Shape 1"/>
          <p:cNvSpPr/>
          <p:nvPr/>
        </p:nvSpPr>
        <p:spPr>
          <a:xfrm>
            <a:off x="720031" y="1899245"/>
            <a:ext cx="10751939" cy="4011018"/>
          </a:xfrm>
          <a:prstGeom prst="roundRect">
            <a:avLst>
              <a:gd name="adj" fmla="val 769"/>
            </a:avLst>
          </a:prstGeom>
          <a:noFill/>
          <a:ln w="15240">
            <a:solidFill>
              <a:srgbClr val="000000">
                <a:alpha val="8000"/>
              </a:srgbClr>
            </a:solidFill>
            <a:prstDash val="solid"/>
          </a:ln>
        </p:spPr>
        <p:txBody>
          <a:bodyPr/>
          <a:lstStyle/>
          <a:p>
            <a:endParaRPr lang="ko-KR" altLang="en-US" sz="1500"/>
          </a:p>
        </p:txBody>
      </p:sp>
      <p:sp>
        <p:nvSpPr>
          <p:cNvPr id="4" name="Shape 2"/>
          <p:cNvSpPr/>
          <p:nvPr/>
        </p:nvSpPr>
        <p:spPr>
          <a:xfrm>
            <a:off x="732731" y="1911946"/>
            <a:ext cx="10726539" cy="902494"/>
          </a:xfrm>
          <a:prstGeom prst="rect">
            <a:avLst/>
          </a:prstGeom>
          <a:solidFill>
            <a:srgbClr val="FFFFFF">
              <a:alpha val="4000"/>
            </a:srgbClr>
          </a:solidFill>
          <a:ln/>
        </p:spPr>
        <p:txBody>
          <a:bodyPr/>
          <a:lstStyle/>
          <a:p>
            <a:endParaRPr lang="ko-KR" altLang="en-US" sz="1500"/>
          </a:p>
        </p:txBody>
      </p:sp>
      <p:sp>
        <p:nvSpPr>
          <p:cNvPr id="5" name="Text 3"/>
          <p:cNvSpPr/>
          <p:nvPr/>
        </p:nvSpPr>
        <p:spPr>
          <a:xfrm>
            <a:off x="938510" y="2041724"/>
            <a:ext cx="4352330" cy="642938"/>
          </a:xfrm>
          <a:prstGeom prst="rect">
            <a:avLst/>
          </a:prstGeom>
          <a:noFill/>
          <a:ln/>
        </p:spPr>
        <p:txBody>
          <a:bodyPr wrap="square" lIns="0" tIns="0" rIns="0" bIns="0" rtlCol="0" anchor="t"/>
          <a:lstStyle/>
          <a:p>
            <a:pPr>
              <a:lnSpc>
                <a:spcPts val="2500"/>
              </a:lnSpc>
            </a:pPr>
            <a:r>
              <a:rPr lang="en-US" sz="2000" dirty="0">
                <a:solidFill>
                  <a:srgbClr val="403CCF"/>
                </a:solidFill>
                <a:latin typeface="Libre Baskerville" pitchFamily="34" charset="0"/>
                <a:ea typeface="Libre Baskerville" pitchFamily="34" charset="-122"/>
                <a:cs typeface="Libre Baskerville" pitchFamily="34" charset="-120"/>
              </a:rPr>
              <a:t>AI + Smart Factory, Energy Management</a:t>
            </a:r>
            <a:endParaRPr lang="en-US" sz="2000" dirty="0"/>
          </a:p>
        </p:txBody>
      </p:sp>
      <p:sp>
        <p:nvSpPr>
          <p:cNvPr id="6" name="Text 4"/>
          <p:cNvSpPr/>
          <p:nvPr/>
        </p:nvSpPr>
        <p:spPr>
          <a:xfrm>
            <a:off x="5708551" y="2041724"/>
            <a:ext cx="4625380" cy="321469"/>
          </a:xfrm>
          <a:prstGeom prst="rect">
            <a:avLst/>
          </a:prstGeom>
          <a:noFill/>
          <a:ln/>
        </p:spPr>
        <p:txBody>
          <a:bodyPr wrap="none" lIns="0" tIns="0" rIns="0" bIns="0" rtlCol="0" anchor="t"/>
          <a:lstStyle/>
          <a:p>
            <a:pPr>
              <a:lnSpc>
                <a:spcPts val="2500"/>
              </a:lnSpc>
            </a:pPr>
            <a:r>
              <a:rPr lang="en-US" sz="2000" dirty="0">
                <a:solidFill>
                  <a:srgbClr val="403CCF"/>
                </a:solidFill>
                <a:latin typeface="Libre Baskerville" pitchFamily="34" charset="0"/>
                <a:ea typeface="Libre Baskerville" pitchFamily="34" charset="-122"/>
                <a:cs typeface="Libre Baskerville" pitchFamily="34" charset="-120"/>
              </a:rPr>
              <a:t>AI + Platform Services, AI Reserach</a:t>
            </a:r>
            <a:endParaRPr lang="en-US" sz="2000" dirty="0"/>
          </a:p>
        </p:txBody>
      </p:sp>
      <p:sp>
        <p:nvSpPr>
          <p:cNvPr id="7" name="Shape 5"/>
          <p:cNvSpPr/>
          <p:nvPr/>
        </p:nvSpPr>
        <p:spPr>
          <a:xfrm>
            <a:off x="732731" y="2814440"/>
            <a:ext cx="10726539" cy="588764"/>
          </a:xfrm>
          <a:prstGeom prst="rect">
            <a:avLst/>
          </a:prstGeom>
          <a:solidFill>
            <a:srgbClr val="000000">
              <a:alpha val="4000"/>
            </a:srgbClr>
          </a:solidFill>
          <a:ln/>
        </p:spPr>
        <p:txBody>
          <a:bodyPr/>
          <a:lstStyle/>
          <a:p>
            <a:endParaRPr lang="ko-KR" altLang="en-US" sz="1500"/>
          </a:p>
        </p:txBody>
      </p:sp>
      <p:sp>
        <p:nvSpPr>
          <p:cNvPr id="8" name="Text 6"/>
          <p:cNvSpPr/>
          <p:nvPr/>
        </p:nvSpPr>
        <p:spPr>
          <a:xfrm>
            <a:off x="938510" y="2944218"/>
            <a:ext cx="4352330" cy="329208"/>
          </a:xfrm>
          <a:prstGeom prst="rect">
            <a:avLst/>
          </a:prstGeom>
          <a:noFill/>
          <a:ln/>
        </p:spPr>
        <p:txBody>
          <a:bodyPr wrap="non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LG CNS</a:t>
            </a:r>
            <a:endParaRPr lang="en-US" sz="1583" dirty="0"/>
          </a:p>
        </p:txBody>
      </p:sp>
      <p:sp>
        <p:nvSpPr>
          <p:cNvPr id="9" name="Text 7"/>
          <p:cNvSpPr/>
          <p:nvPr/>
        </p:nvSpPr>
        <p:spPr>
          <a:xfrm>
            <a:off x="5708551" y="2944218"/>
            <a:ext cx="5545038" cy="329208"/>
          </a:xfrm>
          <a:prstGeom prst="rect">
            <a:avLst/>
          </a:prstGeom>
          <a:noFill/>
          <a:ln/>
        </p:spPr>
        <p:txBody>
          <a:bodyPr wrap="non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Kakao</a:t>
            </a:r>
            <a:endParaRPr lang="en-US" sz="1583" dirty="0"/>
          </a:p>
        </p:txBody>
      </p:sp>
      <p:sp>
        <p:nvSpPr>
          <p:cNvPr id="10" name="Shape 8"/>
          <p:cNvSpPr/>
          <p:nvPr/>
        </p:nvSpPr>
        <p:spPr>
          <a:xfrm>
            <a:off x="732731" y="3403203"/>
            <a:ext cx="10726539" cy="917972"/>
          </a:xfrm>
          <a:prstGeom prst="rect">
            <a:avLst/>
          </a:prstGeom>
          <a:solidFill>
            <a:srgbClr val="FFFFFF">
              <a:alpha val="4000"/>
            </a:srgbClr>
          </a:solidFill>
          <a:ln/>
        </p:spPr>
        <p:txBody>
          <a:bodyPr/>
          <a:lstStyle/>
          <a:p>
            <a:endParaRPr lang="ko-KR" altLang="en-US" sz="1500"/>
          </a:p>
        </p:txBody>
      </p:sp>
      <p:sp>
        <p:nvSpPr>
          <p:cNvPr id="11" name="Text 9"/>
          <p:cNvSpPr/>
          <p:nvPr/>
        </p:nvSpPr>
        <p:spPr>
          <a:xfrm>
            <a:off x="938510" y="3532982"/>
            <a:ext cx="4352330" cy="658416"/>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AI-based smart factory solution and energy management system</a:t>
            </a:r>
            <a:endParaRPr lang="en-US" sz="1583" dirty="0"/>
          </a:p>
        </p:txBody>
      </p:sp>
      <p:sp>
        <p:nvSpPr>
          <p:cNvPr id="12" name="Text 10"/>
          <p:cNvSpPr/>
          <p:nvPr/>
        </p:nvSpPr>
        <p:spPr>
          <a:xfrm>
            <a:off x="5708551" y="3532982"/>
            <a:ext cx="5545038" cy="329208"/>
          </a:xfrm>
          <a:prstGeom prst="rect">
            <a:avLst/>
          </a:prstGeom>
          <a:noFill/>
          <a:ln/>
        </p:spPr>
        <p:txBody>
          <a:bodyPr wrap="non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AI-based platform services and AI research (AI Labs)</a:t>
            </a:r>
            <a:endParaRPr lang="en-US" sz="1583" dirty="0"/>
          </a:p>
        </p:txBody>
      </p:sp>
      <p:sp>
        <p:nvSpPr>
          <p:cNvPr id="13" name="Shape 11"/>
          <p:cNvSpPr/>
          <p:nvPr/>
        </p:nvSpPr>
        <p:spPr>
          <a:xfrm>
            <a:off x="732731" y="4321175"/>
            <a:ext cx="10726539" cy="1576388"/>
          </a:xfrm>
          <a:prstGeom prst="rect">
            <a:avLst/>
          </a:prstGeom>
          <a:solidFill>
            <a:srgbClr val="000000">
              <a:alpha val="4000"/>
            </a:srgbClr>
          </a:solidFill>
          <a:ln/>
        </p:spPr>
        <p:txBody>
          <a:bodyPr/>
          <a:lstStyle/>
          <a:p>
            <a:endParaRPr lang="ko-KR" altLang="en-US" sz="1500"/>
          </a:p>
        </p:txBody>
      </p:sp>
      <p:sp>
        <p:nvSpPr>
          <p:cNvPr id="14" name="Text 12"/>
          <p:cNvSpPr/>
          <p:nvPr/>
        </p:nvSpPr>
        <p:spPr>
          <a:xfrm>
            <a:off x="938510" y="4450953"/>
            <a:ext cx="4352330" cy="1316832"/>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Leading the digital transformation of the manufacturing industry and improving efficiency through AI-based smart factory solutions and AI-based energy management</a:t>
            </a:r>
            <a:endParaRPr lang="en-US" sz="1583" dirty="0"/>
          </a:p>
        </p:txBody>
      </p:sp>
      <p:sp>
        <p:nvSpPr>
          <p:cNvPr id="15" name="Text 13"/>
          <p:cNvSpPr/>
          <p:nvPr/>
        </p:nvSpPr>
        <p:spPr>
          <a:xfrm>
            <a:off x="5708551" y="4450954"/>
            <a:ext cx="5545038" cy="987623"/>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Leveraging AI to enhance platform services (KakaoTalk, KakaoPay, KakaoMap) and focus on AI-based conversational agents</a:t>
            </a:r>
            <a:endParaRPr lang="en-US" sz="1583"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2098179"/>
            <a:ext cx="10751939" cy="2661643"/>
          </a:xfrm>
          <a:prstGeom prst="rect">
            <a:avLst/>
          </a:prstGeom>
          <a:noFill/>
          <a:ln/>
        </p:spPr>
        <p:txBody>
          <a:bodyPr wrap="square" lIns="0" tIns="0" rIns="0" bIns="0" rtlCol="0" anchor="t"/>
          <a:lstStyle/>
          <a:p>
            <a:pPr algn="ctr">
              <a:lnSpc>
                <a:spcPts val="6958"/>
              </a:lnSpc>
            </a:pPr>
            <a:r>
              <a:rPr lang="en-US" sz="4400" b="1" dirty="0">
                <a:solidFill>
                  <a:srgbClr val="403CCF"/>
                </a:solidFill>
                <a:latin typeface="Libre Baskerville" pitchFamily="34" charset="0"/>
                <a:ea typeface="Libre Baskerville" pitchFamily="34" charset="-122"/>
                <a:cs typeface="Libre Baskerville" pitchFamily="34" charset="-120"/>
              </a:rPr>
              <a:t>AI + X</a:t>
            </a:r>
          </a:p>
          <a:p>
            <a:pPr algn="ctr">
              <a:lnSpc>
                <a:spcPts val="6958"/>
              </a:lnSpc>
            </a:pPr>
            <a:r>
              <a:rPr lang="en-US" sz="4400" b="1" dirty="0">
                <a:solidFill>
                  <a:srgbClr val="403CCF"/>
                </a:solidFill>
                <a:latin typeface="Libre Baskerville" pitchFamily="34" charset="0"/>
                <a:ea typeface="Libre Baskerville" pitchFamily="34" charset="-122"/>
                <a:cs typeface="Libre Baskerville" pitchFamily="34" charset="-120"/>
              </a:rPr>
              <a:t>Exploring the Convergence of </a:t>
            </a:r>
          </a:p>
          <a:p>
            <a:pPr algn="ctr">
              <a:lnSpc>
                <a:spcPts val="6958"/>
              </a:lnSpc>
            </a:pPr>
            <a:r>
              <a:rPr lang="en-US" sz="4400" b="1" dirty="0">
                <a:solidFill>
                  <a:srgbClr val="403CCF"/>
                </a:solidFill>
                <a:latin typeface="Libre Baskerville" pitchFamily="34" charset="0"/>
                <a:ea typeface="Libre Baskerville" pitchFamily="34" charset="-122"/>
                <a:cs typeface="Libre Baskerville" pitchFamily="34" charset="-120"/>
              </a:rPr>
              <a:t>AI and Various Industries</a:t>
            </a:r>
            <a:endParaRPr lang="en-US" sz="4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6096000" cy="6858000"/>
          </a:xfrm>
          <a:prstGeom prst="rect">
            <a:avLst/>
          </a:prstGeom>
        </p:spPr>
      </p:pic>
      <p:sp>
        <p:nvSpPr>
          <p:cNvPr id="3" name="Text 0"/>
          <p:cNvSpPr/>
          <p:nvPr/>
        </p:nvSpPr>
        <p:spPr>
          <a:xfrm>
            <a:off x="6816031" y="2786063"/>
            <a:ext cx="4655939" cy="1285875"/>
          </a:xfrm>
          <a:prstGeom prst="rect">
            <a:avLst/>
          </a:prstGeom>
          <a:noFill/>
          <a:ln/>
        </p:spPr>
        <p:txBody>
          <a:bodyPr wrap="square" lIns="0" tIns="0" rIns="0" bIns="0" rtlCol="0" anchor="t"/>
          <a:lstStyle/>
          <a:p>
            <a:pPr>
              <a:lnSpc>
                <a:spcPts val="5041"/>
              </a:lnSpc>
            </a:pPr>
            <a:r>
              <a:rPr lang="en-US" sz="4042" dirty="0">
                <a:solidFill>
                  <a:srgbClr val="403CCF"/>
                </a:solidFill>
                <a:latin typeface="Libre Baskerville" pitchFamily="34" charset="0"/>
                <a:ea typeface="Libre Baskerville" pitchFamily="34" charset="-122"/>
                <a:cs typeface="Libre Baskerville" pitchFamily="34" charset="-120"/>
              </a:rPr>
              <a:t>AI Water Treatment Plant</a:t>
            </a:r>
            <a:endParaRPr lang="en-US" sz="4042"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9092"/>
          </a:xfrm>
          <a:prstGeom prst="rect">
            <a:avLst/>
          </a:prstGeom>
        </p:spPr>
      </p:pic>
      <p:sp>
        <p:nvSpPr>
          <p:cNvPr id="3" name="Text 0"/>
          <p:cNvSpPr/>
          <p:nvPr/>
        </p:nvSpPr>
        <p:spPr>
          <a:xfrm>
            <a:off x="519509" y="408186"/>
            <a:ext cx="6580982" cy="927695"/>
          </a:xfrm>
          <a:prstGeom prst="rect">
            <a:avLst/>
          </a:prstGeom>
          <a:noFill/>
          <a:ln/>
        </p:spPr>
        <p:txBody>
          <a:bodyPr wrap="square" lIns="0" tIns="0" rIns="0" bIns="0" rtlCol="0" anchor="t"/>
          <a:lstStyle/>
          <a:p>
            <a:pPr>
              <a:lnSpc>
                <a:spcPts val="3625"/>
              </a:lnSpc>
            </a:pPr>
            <a:r>
              <a:rPr lang="en-US" sz="2917" dirty="0">
                <a:solidFill>
                  <a:srgbClr val="403CCF"/>
                </a:solidFill>
                <a:latin typeface="Libre Baskerville" pitchFamily="34" charset="0"/>
                <a:ea typeface="Libre Baskerville" pitchFamily="34" charset="-122"/>
                <a:cs typeface="Libre Baskerville" pitchFamily="34" charset="-120"/>
              </a:rPr>
              <a:t>AI-Based Water Treatment Cycle Stages 1-4</a:t>
            </a:r>
            <a:endParaRPr lang="en-US" sz="2917" dirty="0"/>
          </a:p>
        </p:txBody>
      </p:sp>
      <p:pic>
        <p:nvPicPr>
          <p:cNvPr id="4" name="Image 1" descr="preencoded.png"/>
          <p:cNvPicPr>
            <a:picLocks noChangeAspect="1"/>
          </p:cNvPicPr>
          <p:nvPr/>
        </p:nvPicPr>
        <p:blipFill>
          <a:blip r:embed="rId4"/>
          <a:stretch>
            <a:fillRect/>
          </a:stretch>
        </p:blipFill>
        <p:spPr>
          <a:xfrm>
            <a:off x="519510" y="1558528"/>
            <a:ext cx="742156" cy="1187450"/>
          </a:xfrm>
          <a:prstGeom prst="rect">
            <a:avLst/>
          </a:prstGeom>
        </p:spPr>
      </p:pic>
      <p:sp>
        <p:nvSpPr>
          <p:cNvPr id="5" name="Text 1"/>
          <p:cNvSpPr/>
          <p:nvPr/>
        </p:nvSpPr>
        <p:spPr>
          <a:xfrm>
            <a:off x="1484313" y="1706960"/>
            <a:ext cx="1855391" cy="231874"/>
          </a:xfrm>
          <a:prstGeom prst="rect">
            <a:avLst/>
          </a:prstGeom>
          <a:noFill/>
          <a:ln/>
        </p:spPr>
        <p:txBody>
          <a:bodyPr wrap="none" lIns="0" tIns="0" rIns="0" bIns="0" rtlCol="0" anchor="t"/>
          <a:lstStyle/>
          <a:p>
            <a:pPr>
              <a:lnSpc>
                <a:spcPts val="1792"/>
              </a:lnSpc>
            </a:pPr>
            <a:r>
              <a:rPr lang="en-US" sz="1458" dirty="0">
                <a:solidFill>
                  <a:srgbClr val="49495A"/>
                </a:solidFill>
                <a:latin typeface="Libre Baskerville" pitchFamily="34" charset="0"/>
                <a:ea typeface="Libre Baskerville" pitchFamily="34" charset="-122"/>
                <a:cs typeface="Libre Baskerville" pitchFamily="34" charset="-120"/>
              </a:rPr>
              <a:t>Data Collection</a:t>
            </a:r>
            <a:endParaRPr lang="en-US" sz="1458" dirty="0"/>
          </a:p>
        </p:txBody>
      </p:sp>
      <p:sp>
        <p:nvSpPr>
          <p:cNvPr id="6" name="Text 2"/>
          <p:cNvSpPr/>
          <p:nvPr/>
        </p:nvSpPr>
        <p:spPr>
          <a:xfrm>
            <a:off x="1484313" y="2027833"/>
            <a:ext cx="5616178" cy="474861"/>
          </a:xfrm>
          <a:prstGeom prst="rect">
            <a:avLst/>
          </a:prstGeom>
          <a:noFill/>
          <a:ln/>
        </p:spPr>
        <p:txBody>
          <a:bodyPr wrap="square" lIns="0" tIns="0" rIns="0" bIns="0" rtlCol="0" anchor="t"/>
          <a:lstStyle/>
          <a:p>
            <a:pPr>
              <a:lnSpc>
                <a:spcPts val="1833"/>
              </a:lnSpc>
            </a:pPr>
            <a:endParaRPr lang="en-US" sz="1167" dirty="0"/>
          </a:p>
        </p:txBody>
      </p:sp>
      <p:pic>
        <p:nvPicPr>
          <p:cNvPr id="7" name="Image 2" descr="preencoded.png"/>
          <p:cNvPicPr>
            <a:picLocks noChangeAspect="1"/>
          </p:cNvPicPr>
          <p:nvPr/>
        </p:nvPicPr>
        <p:blipFill>
          <a:blip r:embed="rId5"/>
          <a:stretch>
            <a:fillRect/>
          </a:stretch>
        </p:blipFill>
        <p:spPr>
          <a:xfrm>
            <a:off x="519510" y="2745978"/>
            <a:ext cx="742156" cy="1187450"/>
          </a:xfrm>
          <a:prstGeom prst="rect">
            <a:avLst/>
          </a:prstGeom>
        </p:spPr>
      </p:pic>
      <p:sp>
        <p:nvSpPr>
          <p:cNvPr id="8" name="Text 3"/>
          <p:cNvSpPr/>
          <p:nvPr/>
        </p:nvSpPr>
        <p:spPr>
          <a:xfrm>
            <a:off x="1484313" y="2894410"/>
            <a:ext cx="1855391" cy="231874"/>
          </a:xfrm>
          <a:prstGeom prst="rect">
            <a:avLst/>
          </a:prstGeom>
          <a:noFill/>
          <a:ln/>
        </p:spPr>
        <p:txBody>
          <a:bodyPr wrap="none" lIns="0" tIns="0" rIns="0" bIns="0" rtlCol="0" anchor="t"/>
          <a:lstStyle/>
          <a:p>
            <a:pPr>
              <a:lnSpc>
                <a:spcPts val="1792"/>
              </a:lnSpc>
            </a:pPr>
            <a:r>
              <a:rPr lang="en-US" sz="1458" dirty="0">
                <a:solidFill>
                  <a:srgbClr val="49495A"/>
                </a:solidFill>
                <a:latin typeface="Libre Baskerville" pitchFamily="34" charset="0"/>
                <a:ea typeface="Libre Baskerville" pitchFamily="34" charset="-122"/>
                <a:cs typeface="Libre Baskerville" pitchFamily="34" charset="-120"/>
              </a:rPr>
              <a:t>Data Analysis</a:t>
            </a:r>
            <a:endParaRPr lang="en-US" sz="1458" dirty="0"/>
          </a:p>
        </p:txBody>
      </p:sp>
      <p:sp>
        <p:nvSpPr>
          <p:cNvPr id="9" name="Text 4"/>
          <p:cNvSpPr/>
          <p:nvPr/>
        </p:nvSpPr>
        <p:spPr>
          <a:xfrm>
            <a:off x="1484313" y="3215283"/>
            <a:ext cx="5616178" cy="474861"/>
          </a:xfrm>
          <a:prstGeom prst="rect">
            <a:avLst/>
          </a:prstGeom>
          <a:noFill/>
          <a:ln/>
        </p:spPr>
        <p:txBody>
          <a:bodyPr wrap="square" lIns="0" tIns="0" rIns="0" bIns="0" rtlCol="0" anchor="t"/>
          <a:lstStyle/>
          <a:p>
            <a:pPr>
              <a:lnSpc>
                <a:spcPts val="1833"/>
              </a:lnSpc>
            </a:pPr>
            <a:endParaRPr lang="en-US" sz="1167" dirty="0"/>
          </a:p>
        </p:txBody>
      </p:sp>
      <p:pic>
        <p:nvPicPr>
          <p:cNvPr id="10" name="Image 3" descr="preencoded.png"/>
          <p:cNvPicPr>
            <a:picLocks noChangeAspect="1"/>
          </p:cNvPicPr>
          <p:nvPr/>
        </p:nvPicPr>
        <p:blipFill>
          <a:blip r:embed="rId6"/>
          <a:stretch>
            <a:fillRect/>
          </a:stretch>
        </p:blipFill>
        <p:spPr>
          <a:xfrm>
            <a:off x="519510" y="3933429"/>
            <a:ext cx="742156" cy="1330028"/>
          </a:xfrm>
          <a:prstGeom prst="rect">
            <a:avLst/>
          </a:prstGeom>
        </p:spPr>
      </p:pic>
      <p:sp>
        <p:nvSpPr>
          <p:cNvPr id="11" name="Text 5"/>
          <p:cNvSpPr/>
          <p:nvPr/>
        </p:nvSpPr>
        <p:spPr>
          <a:xfrm>
            <a:off x="1484313" y="4081860"/>
            <a:ext cx="1855391" cy="231874"/>
          </a:xfrm>
          <a:prstGeom prst="rect">
            <a:avLst/>
          </a:prstGeom>
          <a:noFill/>
          <a:ln/>
        </p:spPr>
        <p:txBody>
          <a:bodyPr wrap="none" lIns="0" tIns="0" rIns="0" bIns="0" rtlCol="0" anchor="t"/>
          <a:lstStyle/>
          <a:p>
            <a:pPr>
              <a:lnSpc>
                <a:spcPts val="1792"/>
              </a:lnSpc>
            </a:pPr>
            <a:r>
              <a:rPr lang="en-US" sz="1458" dirty="0">
                <a:solidFill>
                  <a:srgbClr val="49495A"/>
                </a:solidFill>
                <a:latin typeface="Libre Baskerville" pitchFamily="34" charset="0"/>
                <a:ea typeface="Libre Baskerville" pitchFamily="34" charset="-122"/>
                <a:cs typeface="Libre Baskerville" pitchFamily="34" charset="-120"/>
              </a:rPr>
              <a:t>Decision Making</a:t>
            </a:r>
            <a:endParaRPr lang="en-US" sz="1458" dirty="0"/>
          </a:p>
        </p:txBody>
      </p:sp>
      <p:sp>
        <p:nvSpPr>
          <p:cNvPr id="12" name="Text 6"/>
          <p:cNvSpPr/>
          <p:nvPr/>
        </p:nvSpPr>
        <p:spPr>
          <a:xfrm>
            <a:off x="1484313" y="4402732"/>
            <a:ext cx="5616178" cy="712292"/>
          </a:xfrm>
          <a:prstGeom prst="rect">
            <a:avLst/>
          </a:prstGeom>
          <a:noFill/>
          <a:ln/>
        </p:spPr>
        <p:txBody>
          <a:bodyPr wrap="square" lIns="0" tIns="0" rIns="0" bIns="0" rtlCol="0" anchor="t"/>
          <a:lstStyle/>
          <a:p>
            <a:pPr>
              <a:lnSpc>
                <a:spcPts val="1833"/>
              </a:lnSpc>
            </a:pPr>
            <a:endParaRPr lang="en-US" sz="1167" dirty="0"/>
          </a:p>
        </p:txBody>
      </p:sp>
      <p:pic>
        <p:nvPicPr>
          <p:cNvPr id="13" name="Image 4" descr="preencoded.png"/>
          <p:cNvPicPr>
            <a:picLocks noChangeAspect="1"/>
          </p:cNvPicPr>
          <p:nvPr/>
        </p:nvPicPr>
        <p:blipFill>
          <a:blip r:embed="rId7"/>
          <a:stretch>
            <a:fillRect/>
          </a:stretch>
        </p:blipFill>
        <p:spPr>
          <a:xfrm>
            <a:off x="519510" y="5263456"/>
            <a:ext cx="742156" cy="1187450"/>
          </a:xfrm>
          <a:prstGeom prst="rect">
            <a:avLst/>
          </a:prstGeom>
        </p:spPr>
      </p:pic>
      <p:sp>
        <p:nvSpPr>
          <p:cNvPr id="14" name="Text 7"/>
          <p:cNvSpPr/>
          <p:nvPr/>
        </p:nvSpPr>
        <p:spPr>
          <a:xfrm>
            <a:off x="1484313" y="5411887"/>
            <a:ext cx="2435225" cy="231874"/>
          </a:xfrm>
          <a:prstGeom prst="rect">
            <a:avLst/>
          </a:prstGeom>
          <a:noFill/>
          <a:ln/>
        </p:spPr>
        <p:txBody>
          <a:bodyPr wrap="none" lIns="0" tIns="0" rIns="0" bIns="0" rtlCol="0" anchor="t"/>
          <a:lstStyle/>
          <a:p>
            <a:pPr>
              <a:lnSpc>
                <a:spcPts val="1792"/>
              </a:lnSpc>
            </a:pPr>
            <a:r>
              <a:rPr lang="en-US" sz="1458" dirty="0">
                <a:solidFill>
                  <a:srgbClr val="49495A"/>
                </a:solidFill>
                <a:latin typeface="Libre Baskerville" pitchFamily="34" charset="0"/>
                <a:ea typeface="Libre Baskerville" pitchFamily="34" charset="-122"/>
                <a:cs typeface="Libre Baskerville" pitchFamily="34" charset="-120"/>
              </a:rPr>
              <a:t>Action Implementation</a:t>
            </a:r>
            <a:endParaRPr lang="en-US" sz="1458" dirty="0"/>
          </a:p>
        </p:txBody>
      </p:sp>
      <p:sp>
        <p:nvSpPr>
          <p:cNvPr id="15" name="Text 8"/>
          <p:cNvSpPr/>
          <p:nvPr/>
        </p:nvSpPr>
        <p:spPr>
          <a:xfrm>
            <a:off x="1484313" y="5732760"/>
            <a:ext cx="5616178" cy="474861"/>
          </a:xfrm>
          <a:prstGeom prst="rect">
            <a:avLst/>
          </a:prstGeom>
          <a:noFill/>
          <a:ln/>
        </p:spPr>
        <p:txBody>
          <a:bodyPr wrap="square" lIns="0" tIns="0" rIns="0" bIns="0" rtlCol="0" anchor="t"/>
          <a:lstStyle/>
          <a:p>
            <a:pPr>
              <a:lnSpc>
                <a:spcPts val="1833"/>
              </a:lnSpc>
            </a:pPr>
            <a:endParaRPr lang="en-US" sz="1167"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5632" y="526455"/>
            <a:ext cx="9583242" cy="540743"/>
          </a:xfrm>
          <a:prstGeom prst="rect">
            <a:avLst/>
          </a:prstGeom>
          <a:noFill/>
          <a:ln/>
        </p:spPr>
        <p:txBody>
          <a:bodyPr wrap="none" lIns="0" tIns="0" rIns="0" bIns="0" rtlCol="0" anchor="t"/>
          <a:lstStyle/>
          <a:p>
            <a:pPr>
              <a:lnSpc>
                <a:spcPts val="4250"/>
              </a:lnSpc>
            </a:pPr>
            <a:r>
              <a:rPr lang="en-US" sz="3375" dirty="0">
                <a:solidFill>
                  <a:srgbClr val="403CCF"/>
                </a:solidFill>
                <a:latin typeface="Libre Baskerville" pitchFamily="34" charset="0"/>
                <a:ea typeface="Libre Baskerville" pitchFamily="34" charset="-122"/>
                <a:cs typeface="Libre Baskerville" pitchFamily="34" charset="-120"/>
              </a:rPr>
              <a:t>AI-Based Water Treatment Cycle Stages 5-8</a:t>
            </a:r>
            <a:endParaRPr lang="en-US" sz="3375" dirty="0"/>
          </a:p>
        </p:txBody>
      </p:sp>
      <p:pic>
        <p:nvPicPr>
          <p:cNvPr id="3" name="Image 0" descr="preencoded.png"/>
          <p:cNvPicPr>
            <a:picLocks noChangeAspect="1"/>
          </p:cNvPicPr>
          <p:nvPr/>
        </p:nvPicPr>
        <p:blipFill>
          <a:blip r:embed="rId3"/>
          <a:stretch>
            <a:fillRect/>
          </a:stretch>
        </p:blipFill>
        <p:spPr>
          <a:xfrm>
            <a:off x="605632" y="1413272"/>
            <a:ext cx="5490369" cy="692150"/>
          </a:xfrm>
          <a:prstGeom prst="rect">
            <a:avLst/>
          </a:prstGeom>
        </p:spPr>
      </p:pic>
      <p:sp>
        <p:nvSpPr>
          <p:cNvPr id="4" name="Text 1"/>
          <p:cNvSpPr/>
          <p:nvPr/>
        </p:nvSpPr>
        <p:spPr>
          <a:xfrm>
            <a:off x="778670" y="2364979"/>
            <a:ext cx="2848669" cy="270371"/>
          </a:xfrm>
          <a:prstGeom prst="rect">
            <a:avLst/>
          </a:prstGeom>
          <a:noFill/>
          <a:ln/>
        </p:spPr>
        <p:txBody>
          <a:bodyPr wrap="none" lIns="0" tIns="0" rIns="0" bIns="0" rtlCol="0" anchor="t"/>
          <a:lstStyle/>
          <a:p>
            <a:pPr>
              <a:lnSpc>
                <a:spcPts val="2125"/>
              </a:lnSpc>
            </a:pPr>
            <a:r>
              <a:rPr lang="en-US" sz="1667" dirty="0">
                <a:solidFill>
                  <a:srgbClr val="49495A"/>
                </a:solidFill>
                <a:latin typeface="Libre Baskerville" pitchFamily="34" charset="0"/>
                <a:ea typeface="Libre Baskerville" pitchFamily="34" charset="-122"/>
                <a:cs typeface="Libre Baskerville" pitchFamily="34" charset="-120"/>
              </a:rPr>
              <a:t>Monitoring and Feedback</a:t>
            </a:r>
            <a:endParaRPr lang="en-US" sz="1667" dirty="0"/>
          </a:p>
        </p:txBody>
      </p:sp>
      <p:sp>
        <p:nvSpPr>
          <p:cNvPr id="5" name="Text 2"/>
          <p:cNvSpPr/>
          <p:nvPr/>
        </p:nvSpPr>
        <p:spPr>
          <a:xfrm>
            <a:off x="778670" y="2739132"/>
            <a:ext cx="5144294" cy="830461"/>
          </a:xfrm>
          <a:prstGeom prst="rect">
            <a:avLst/>
          </a:prstGeom>
          <a:noFill/>
          <a:ln/>
        </p:spPr>
        <p:txBody>
          <a:bodyPr wrap="square" lIns="0" tIns="0" rIns="0" bIns="0" rtlCol="0" anchor="t"/>
          <a:lstStyle/>
          <a:p>
            <a:pPr>
              <a:lnSpc>
                <a:spcPts val="2167"/>
              </a:lnSpc>
            </a:pPr>
            <a:endParaRPr lang="en-US" sz="1333" dirty="0"/>
          </a:p>
        </p:txBody>
      </p:sp>
      <p:pic>
        <p:nvPicPr>
          <p:cNvPr id="6" name="Image 1" descr="preencoded.png"/>
          <p:cNvPicPr>
            <a:picLocks noChangeAspect="1"/>
          </p:cNvPicPr>
          <p:nvPr/>
        </p:nvPicPr>
        <p:blipFill>
          <a:blip r:embed="rId4"/>
          <a:stretch>
            <a:fillRect/>
          </a:stretch>
        </p:blipFill>
        <p:spPr>
          <a:xfrm>
            <a:off x="6096001" y="1413272"/>
            <a:ext cx="5490369" cy="692150"/>
          </a:xfrm>
          <a:prstGeom prst="rect">
            <a:avLst/>
          </a:prstGeom>
        </p:spPr>
      </p:pic>
      <p:sp>
        <p:nvSpPr>
          <p:cNvPr id="7" name="Text 3"/>
          <p:cNvSpPr/>
          <p:nvPr/>
        </p:nvSpPr>
        <p:spPr>
          <a:xfrm>
            <a:off x="6269037" y="2364979"/>
            <a:ext cx="2364582" cy="270371"/>
          </a:xfrm>
          <a:prstGeom prst="rect">
            <a:avLst/>
          </a:prstGeom>
          <a:noFill/>
          <a:ln/>
        </p:spPr>
        <p:txBody>
          <a:bodyPr wrap="none" lIns="0" tIns="0" rIns="0" bIns="0" rtlCol="0" anchor="t"/>
          <a:lstStyle/>
          <a:p>
            <a:pPr>
              <a:lnSpc>
                <a:spcPts val="2125"/>
              </a:lnSpc>
            </a:pPr>
            <a:r>
              <a:rPr lang="en-US" sz="1667" dirty="0">
                <a:solidFill>
                  <a:srgbClr val="49495A"/>
                </a:solidFill>
                <a:latin typeface="Libre Baskerville" pitchFamily="34" charset="0"/>
                <a:ea typeface="Libre Baskerville" pitchFamily="34" charset="-122"/>
                <a:cs typeface="Libre Baskerville" pitchFamily="34" charset="-120"/>
              </a:rPr>
              <a:t>Continuous Learning</a:t>
            </a:r>
            <a:endParaRPr lang="en-US" sz="1667" dirty="0"/>
          </a:p>
        </p:txBody>
      </p:sp>
      <p:sp>
        <p:nvSpPr>
          <p:cNvPr id="8" name="Text 4"/>
          <p:cNvSpPr/>
          <p:nvPr/>
        </p:nvSpPr>
        <p:spPr>
          <a:xfrm>
            <a:off x="6269038" y="2739132"/>
            <a:ext cx="5144294" cy="553641"/>
          </a:xfrm>
          <a:prstGeom prst="rect">
            <a:avLst/>
          </a:prstGeom>
          <a:noFill/>
          <a:ln/>
        </p:spPr>
        <p:txBody>
          <a:bodyPr wrap="square" lIns="0" tIns="0" rIns="0" bIns="0" rtlCol="0" anchor="t"/>
          <a:lstStyle/>
          <a:p>
            <a:pPr>
              <a:lnSpc>
                <a:spcPts val="2167"/>
              </a:lnSpc>
            </a:pPr>
            <a:endParaRPr lang="en-US" sz="1333" dirty="0"/>
          </a:p>
        </p:txBody>
      </p:sp>
      <p:pic>
        <p:nvPicPr>
          <p:cNvPr id="9" name="Image 2" descr="preencoded.png"/>
          <p:cNvPicPr>
            <a:picLocks noChangeAspect="1"/>
          </p:cNvPicPr>
          <p:nvPr/>
        </p:nvPicPr>
        <p:blipFill>
          <a:blip r:embed="rId5"/>
          <a:stretch>
            <a:fillRect/>
          </a:stretch>
        </p:blipFill>
        <p:spPr>
          <a:xfrm>
            <a:off x="605632" y="4002187"/>
            <a:ext cx="5490369" cy="692150"/>
          </a:xfrm>
          <a:prstGeom prst="rect">
            <a:avLst/>
          </a:prstGeom>
        </p:spPr>
      </p:pic>
      <p:sp>
        <p:nvSpPr>
          <p:cNvPr id="10" name="Text 5"/>
          <p:cNvSpPr/>
          <p:nvPr/>
        </p:nvSpPr>
        <p:spPr>
          <a:xfrm>
            <a:off x="778669" y="4953894"/>
            <a:ext cx="3079552" cy="270371"/>
          </a:xfrm>
          <a:prstGeom prst="rect">
            <a:avLst/>
          </a:prstGeom>
          <a:noFill/>
          <a:ln/>
        </p:spPr>
        <p:txBody>
          <a:bodyPr wrap="none" lIns="0" tIns="0" rIns="0" bIns="0" rtlCol="0" anchor="t"/>
          <a:lstStyle/>
          <a:p>
            <a:pPr>
              <a:lnSpc>
                <a:spcPts val="2125"/>
              </a:lnSpc>
            </a:pPr>
            <a:r>
              <a:rPr lang="en-US" sz="1667" dirty="0">
                <a:solidFill>
                  <a:srgbClr val="49495A"/>
                </a:solidFill>
                <a:latin typeface="Libre Baskerville" pitchFamily="34" charset="0"/>
                <a:ea typeface="Libre Baskerville" pitchFamily="34" charset="-122"/>
                <a:cs typeface="Libre Baskerville" pitchFamily="34" charset="-120"/>
              </a:rPr>
              <a:t>Reporting and Visualization</a:t>
            </a:r>
            <a:endParaRPr lang="en-US" sz="1667" dirty="0"/>
          </a:p>
        </p:txBody>
      </p:sp>
      <p:sp>
        <p:nvSpPr>
          <p:cNvPr id="11" name="Text 6"/>
          <p:cNvSpPr/>
          <p:nvPr/>
        </p:nvSpPr>
        <p:spPr>
          <a:xfrm>
            <a:off x="778670" y="5328047"/>
            <a:ext cx="5144294" cy="830461"/>
          </a:xfrm>
          <a:prstGeom prst="rect">
            <a:avLst/>
          </a:prstGeom>
          <a:noFill/>
          <a:ln/>
        </p:spPr>
        <p:txBody>
          <a:bodyPr wrap="square" lIns="0" tIns="0" rIns="0" bIns="0" rtlCol="0" anchor="t"/>
          <a:lstStyle/>
          <a:p>
            <a:pPr>
              <a:lnSpc>
                <a:spcPts val="2167"/>
              </a:lnSpc>
            </a:pPr>
            <a:endParaRPr lang="en-US" sz="1333" dirty="0"/>
          </a:p>
        </p:txBody>
      </p:sp>
      <p:pic>
        <p:nvPicPr>
          <p:cNvPr id="12" name="Image 3" descr="preencoded.png"/>
          <p:cNvPicPr>
            <a:picLocks noChangeAspect="1"/>
          </p:cNvPicPr>
          <p:nvPr/>
        </p:nvPicPr>
        <p:blipFill>
          <a:blip r:embed="rId6"/>
          <a:stretch>
            <a:fillRect/>
          </a:stretch>
        </p:blipFill>
        <p:spPr>
          <a:xfrm>
            <a:off x="6096001" y="4002187"/>
            <a:ext cx="5490369" cy="692150"/>
          </a:xfrm>
          <a:prstGeom prst="rect">
            <a:avLst/>
          </a:prstGeom>
        </p:spPr>
      </p:pic>
      <p:sp>
        <p:nvSpPr>
          <p:cNvPr id="13" name="Text 7"/>
          <p:cNvSpPr/>
          <p:nvPr/>
        </p:nvSpPr>
        <p:spPr>
          <a:xfrm>
            <a:off x="6269037" y="4953894"/>
            <a:ext cx="2617292" cy="270371"/>
          </a:xfrm>
          <a:prstGeom prst="rect">
            <a:avLst/>
          </a:prstGeom>
          <a:noFill/>
          <a:ln/>
        </p:spPr>
        <p:txBody>
          <a:bodyPr wrap="none" lIns="0" tIns="0" rIns="0" bIns="0" rtlCol="0" anchor="t"/>
          <a:lstStyle/>
          <a:p>
            <a:pPr>
              <a:lnSpc>
                <a:spcPts val="2125"/>
              </a:lnSpc>
            </a:pPr>
            <a:r>
              <a:rPr lang="en-US" sz="1667" dirty="0">
                <a:solidFill>
                  <a:srgbClr val="49495A"/>
                </a:solidFill>
                <a:latin typeface="Libre Baskerville" pitchFamily="34" charset="0"/>
                <a:ea typeface="Libre Baskerville" pitchFamily="34" charset="-122"/>
                <a:cs typeface="Libre Baskerville" pitchFamily="34" charset="-120"/>
              </a:rPr>
              <a:t>Predictive Maintenance</a:t>
            </a:r>
            <a:endParaRPr lang="en-US" sz="1667" dirty="0"/>
          </a:p>
        </p:txBody>
      </p:sp>
      <p:sp>
        <p:nvSpPr>
          <p:cNvPr id="14" name="Text 8"/>
          <p:cNvSpPr/>
          <p:nvPr/>
        </p:nvSpPr>
        <p:spPr>
          <a:xfrm>
            <a:off x="6269038" y="5328047"/>
            <a:ext cx="5144294" cy="830461"/>
          </a:xfrm>
          <a:prstGeom prst="rect">
            <a:avLst/>
          </a:prstGeom>
          <a:noFill/>
          <a:ln/>
        </p:spPr>
        <p:txBody>
          <a:bodyPr wrap="square" lIns="0" tIns="0" rIns="0" bIns="0" rtlCol="0" anchor="t"/>
          <a:lstStyle/>
          <a:p>
            <a:pPr>
              <a:lnSpc>
                <a:spcPts val="2167"/>
              </a:lnSpc>
            </a:pPr>
            <a:endParaRPr lang="en-US" sz="1333"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a:extLst>
              <a:ext uri="{FF2B5EF4-FFF2-40B4-BE49-F238E27FC236}">
                <a16:creationId xmlns:a16="http://schemas.microsoft.com/office/drawing/2014/main" id="{0C44489D-E1F9-451C-AB85-116124A0E8FF}"/>
              </a:ext>
            </a:extLst>
          </p:cNvPr>
          <p:cNvSpPr/>
          <p:nvPr/>
        </p:nvSpPr>
        <p:spPr>
          <a:xfrm>
            <a:off x="200025" y="209551"/>
            <a:ext cx="11753850" cy="642937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pic>
        <p:nvPicPr>
          <p:cNvPr id="23" name="그림 22">
            <a:extLst>
              <a:ext uri="{FF2B5EF4-FFF2-40B4-BE49-F238E27FC236}">
                <a16:creationId xmlns:a16="http://schemas.microsoft.com/office/drawing/2014/main" id="{639C38AB-23C8-4508-B9C4-E63BC82FB7D8}"/>
              </a:ext>
            </a:extLst>
          </p:cNvPr>
          <p:cNvPicPr>
            <a:picLocks noChangeAspect="1"/>
          </p:cNvPicPr>
          <p:nvPr/>
        </p:nvPicPr>
        <p:blipFill>
          <a:blip r:embed="rId3"/>
          <a:srcRect l="3953" t="11218" r="6581" b="14991"/>
          <a:stretch>
            <a:fillRect/>
          </a:stretch>
        </p:blipFill>
        <p:spPr>
          <a:xfrm>
            <a:off x="2536172" y="1722187"/>
            <a:ext cx="508249" cy="508249"/>
          </a:xfrm>
          <a:custGeom>
            <a:avLst/>
            <a:gdLst>
              <a:gd name="connsiteX0" fmla="*/ 526341 w 1052682"/>
              <a:gd name="connsiteY0" fmla="*/ 0 h 1052682"/>
              <a:gd name="connsiteX1" fmla="*/ 1052682 w 1052682"/>
              <a:gd name="connsiteY1" fmla="*/ 526341 h 1052682"/>
              <a:gd name="connsiteX2" fmla="*/ 526341 w 1052682"/>
              <a:gd name="connsiteY2" fmla="*/ 1052682 h 1052682"/>
              <a:gd name="connsiteX3" fmla="*/ 0 w 1052682"/>
              <a:gd name="connsiteY3" fmla="*/ 526341 h 1052682"/>
              <a:gd name="connsiteX4" fmla="*/ 526341 w 1052682"/>
              <a:gd name="connsiteY4" fmla="*/ 0 h 105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682" h="1052682">
                <a:moveTo>
                  <a:pt x="526341" y="0"/>
                </a:moveTo>
                <a:cubicBezTo>
                  <a:pt x="817031" y="0"/>
                  <a:pt x="1052682" y="235651"/>
                  <a:pt x="1052682" y="526341"/>
                </a:cubicBezTo>
                <a:cubicBezTo>
                  <a:pt x="1052682" y="817031"/>
                  <a:pt x="817031" y="1052682"/>
                  <a:pt x="526341" y="1052682"/>
                </a:cubicBezTo>
                <a:cubicBezTo>
                  <a:pt x="235651" y="1052682"/>
                  <a:pt x="0" y="817031"/>
                  <a:pt x="0" y="526341"/>
                </a:cubicBezTo>
                <a:cubicBezTo>
                  <a:pt x="0" y="235651"/>
                  <a:pt x="235651" y="0"/>
                  <a:pt x="526341" y="0"/>
                </a:cubicBezTo>
                <a:close/>
              </a:path>
            </a:pathLst>
          </a:custGeom>
        </p:spPr>
      </p:pic>
      <p:pic>
        <p:nvPicPr>
          <p:cNvPr id="26" name="그림 25">
            <a:extLst>
              <a:ext uri="{FF2B5EF4-FFF2-40B4-BE49-F238E27FC236}">
                <a16:creationId xmlns:a16="http://schemas.microsoft.com/office/drawing/2014/main" id="{51960296-2892-41B9-B53B-E1C209800A0A}"/>
              </a:ext>
            </a:extLst>
          </p:cNvPr>
          <p:cNvPicPr>
            <a:picLocks noChangeAspect="1"/>
          </p:cNvPicPr>
          <p:nvPr/>
        </p:nvPicPr>
        <p:blipFill>
          <a:blip r:embed="rId3"/>
          <a:srcRect l="3953" t="11218" r="37274" b="14991"/>
          <a:stretch>
            <a:fillRect/>
          </a:stretch>
        </p:blipFill>
        <p:spPr>
          <a:xfrm>
            <a:off x="11500458" y="637837"/>
            <a:ext cx="691542" cy="1052682"/>
          </a:xfrm>
          <a:custGeom>
            <a:avLst/>
            <a:gdLst>
              <a:gd name="connsiteX0" fmla="*/ 526341 w 691542"/>
              <a:gd name="connsiteY0" fmla="*/ 0 h 1052682"/>
              <a:gd name="connsiteX1" fmla="*/ 632417 w 691542"/>
              <a:gd name="connsiteY1" fmla="*/ 10693 h 1052682"/>
              <a:gd name="connsiteX2" fmla="*/ 691542 w 691542"/>
              <a:gd name="connsiteY2" fmla="*/ 29047 h 1052682"/>
              <a:gd name="connsiteX3" fmla="*/ 691542 w 691542"/>
              <a:gd name="connsiteY3" fmla="*/ 1023635 h 1052682"/>
              <a:gd name="connsiteX4" fmla="*/ 632417 w 691542"/>
              <a:gd name="connsiteY4" fmla="*/ 1041989 h 1052682"/>
              <a:gd name="connsiteX5" fmla="*/ 526341 w 691542"/>
              <a:gd name="connsiteY5" fmla="*/ 1052682 h 1052682"/>
              <a:gd name="connsiteX6" fmla="*/ 0 w 691542"/>
              <a:gd name="connsiteY6" fmla="*/ 526341 h 1052682"/>
              <a:gd name="connsiteX7" fmla="*/ 526341 w 691542"/>
              <a:gd name="connsiteY7" fmla="*/ 0 h 105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542" h="1052682">
                <a:moveTo>
                  <a:pt x="526341" y="0"/>
                </a:moveTo>
                <a:cubicBezTo>
                  <a:pt x="562677" y="0"/>
                  <a:pt x="598154" y="3682"/>
                  <a:pt x="632417" y="10693"/>
                </a:cubicBezTo>
                <a:lnTo>
                  <a:pt x="691542" y="29047"/>
                </a:lnTo>
                <a:lnTo>
                  <a:pt x="691542" y="1023635"/>
                </a:lnTo>
                <a:lnTo>
                  <a:pt x="632417" y="1041989"/>
                </a:lnTo>
                <a:cubicBezTo>
                  <a:pt x="598154" y="1049000"/>
                  <a:pt x="562677" y="1052682"/>
                  <a:pt x="526341" y="1052682"/>
                </a:cubicBezTo>
                <a:cubicBezTo>
                  <a:pt x="235651" y="1052682"/>
                  <a:pt x="0" y="817031"/>
                  <a:pt x="0" y="526341"/>
                </a:cubicBezTo>
                <a:cubicBezTo>
                  <a:pt x="0" y="235651"/>
                  <a:pt x="235651" y="0"/>
                  <a:pt x="526341" y="0"/>
                </a:cubicBezTo>
                <a:close/>
              </a:path>
            </a:pathLst>
          </a:custGeom>
        </p:spPr>
      </p:pic>
      <p:pic>
        <p:nvPicPr>
          <p:cNvPr id="27" name="그림 26">
            <a:extLst>
              <a:ext uri="{FF2B5EF4-FFF2-40B4-BE49-F238E27FC236}">
                <a16:creationId xmlns:a16="http://schemas.microsoft.com/office/drawing/2014/main" id="{639C38AB-23C8-4508-B9C4-E63BC82FB7D8}"/>
              </a:ext>
            </a:extLst>
          </p:cNvPr>
          <p:cNvPicPr>
            <a:picLocks noChangeAspect="1"/>
          </p:cNvPicPr>
          <p:nvPr/>
        </p:nvPicPr>
        <p:blipFill>
          <a:blip r:embed="rId3"/>
          <a:srcRect l="3953" t="11218" r="6581" b="14991"/>
          <a:stretch>
            <a:fillRect/>
          </a:stretch>
        </p:blipFill>
        <p:spPr>
          <a:xfrm>
            <a:off x="2536172" y="1722187"/>
            <a:ext cx="508249" cy="508249"/>
          </a:xfrm>
          <a:custGeom>
            <a:avLst/>
            <a:gdLst>
              <a:gd name="connsiteX0" fmla="*/ 526341 w 1052682"/>
              <a:gd name="connsiteY0" fmla="*/ 0 h 1052682"/>
              <a:gd name="connsiteX1" fmla="*/ 1052682 w 1052682"/>
              <a:gd name="connsiteY1" fmla="*/ 526341 h 1052682"/>
              <a:gd name="connsiteX2" fmla="*/ 526341 w 1052682"/>
              <a:gd name="connsiteY2" fmla="*/ 1052682 h 1052682"/>
              <a:gd name="connsiteX3" fmla="*/ 0 w 1052682"/>
              <a:gd name="connsiteY3" fmla="*/ 526341 h 1052682"/>
              <a:gd name="connsiteX4" fmla="*/ 526341 w 1052682"/>
              <a:gd name="connsiteY4" fmla="*/ 0 h 105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682" h="1052682">
                <a:moveTo>
                  <a:pt x="526341" y="0"/>
                </a:moveTo>
                <a:cubicBezTo>
                  <a:pt x="817031" y="0"/>
                  <a:pt x="1052682" y="235651"/>
                  <a:pt x="1052682" y="526341"/>
                </a:cubicBezTo>
                <a:cubicBezTo>
                  <a:pt x="1052682" y="817031"/>
                  <a:pt x="817031" y="1052682"/>
                  <a:pt x="526341" y="1052682"/>
                </a:cubicBezTo>
                <a:cubicBezTo>
                  <a:pt x="235651" y="1052682"/>
                  <a:pt x="0" y="817031"/>
                  <a:pt x="0" y="526341"/>
                </a:cubicBezTo>
                <a:cubicBezTo>
                  <a:pt x="0" y="235651"/>
                  <a:pt x="235651" y="0"/>
                  <a:pt x="526341" y="0"/>
                </a:cubicBezTo>
                <a:close/>
              </a:path>
            </a:pathLst>
          </a:custGeom>
        </p:spPr>
      </p:pic>
      <p:pic>
        <p:nvPicPr>
          <p:cNvPr id="28" name="그림 27">
            <a:extLst>
              <a:ext uri="{FF2B5EF4-FFF2-40B4-BE49-F238E27FC236}">
                <a16:creationId xmlns:a16="http://schemas.microsoft.com/office/drawing/2014/main" id="{1436F643-10F5-474D-A8BB-15023CBC36D9}"/>
              </a:ext>
            </a:extLst>
          </p:cNvPr>
          <p:cNvPicPr>
            <a:picLocks noChangeAspect="1"/>
          </p:cNvPicPr>
          <p:nvPr/>
        </p:nvPicPr>
        <p:blipFill>
          <a:blip r:embed="rId4"/>
          <a:srcRect l="39022" t="12376" r="4699" b="16906"/>
          <a:stretch>
            <a:fillRect/>
          </a:stretch>
        </p:blipFill>
        <p:spPr>
          <a:xfrm>
            <a:off x="-9525" y="3291330"/>
            <a:ext cx="2082648" cy="3151574"/>
          </a:xfrm>
          <a:custGeom>
            <a:avLst/>
            <a:gdLst>
              <a:gd name="connsiteX0" fmla="*/ 506861 w 2082648"/>
              <a:gd name="connsiteY0" fmla="*/ 0 h 3151574"/>
              <a:gd name="connsiteX1" fmla="*/ 2082648 w 2082648"/>
              <a:gd name="connsiteY1" fmla="*/ 1575787 h 3151574"/>
              <a:gd name="connsiteX2" fmla="*/ 506861 w 2082648"/>
              <a:gd name="connsiteY2" fmla="*/ 3151574 h 3151574"/>
              <a:gd name="connsiteX3" fmla="*/ 38270 w 2082648"/>
              <a:gd name="connsiteY3" fmla="*/ 3080730 h 3151574"/>
              <a:gd name="connsiteX4" fmla="*/ 0 w 2082648"/>
              <a:gd name="connsiteY4" fmla="*/ 3066723 h 3151574"/>
              <a:gd name="connsiteX5" fmla="*/ 0 w 2082648"/>
              <a:gd name="connsiteY5" fmla="*/ 84851 h 3151574"/>
              <a:gd name="connsiteX6" fmla="*/ 38270 w 2082648"/>
              <a:gd name="connsiteY6" fmla="*/ 70844 h 3151574"/>
              <a:gd name="connsiteX7" fmla="*/ 506861 w 2082648"/>
              <a:gd name="connsiteY7" fmla="*/ 0 h 315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2648" h="3151574">
                <a:moveTo>
                  <a:pt x="506861" y="0"/>
                </a:moveTo>
                <a:cubicBezTo>
                  <a:pt x="1377144" y="0"/>
                  <a:pt x="2082648" y="705504"/>
                  <a:pt x="2082648" y="1575787"/>
                </a:cubicBezTo>
                <a:cubicBezTo>
                  <a:pt x="2082648" y="2446070"/>
                  <a:pt x="1377144" y="3151574"/>
                  <a:pt x="506861" y="3151574"/>
                </a:cubicBezTo>
                <a:cubicBezTo>
                  <a:pt x="343683" y="3151574"/>
                  <a:pt x="186298" y="3126771"/>
                  <a:pt x="38270" y="3080730"/>
                </a:cubicBezTo>
                <a:lnTo>
                  <a:pt x="0" y="3066723"/>
                </a:lnTo>
                <a:lnTo>
                  <a:pt x="0" y="84851"/>
                </a:lnTo>
                <a:lnTo>
                  <a:pt x="38270" y="70844"/>
                </a:lnTo>
                <a:cubicBezTo>
                  <a:pt x="186298" y="24803"/>
                  <a:pt x="343683" y="0"/>
                  <a:pt x="506861" y="0"/>
                </a:cubicBezTo>
                <a:close/>
              </a:path>
            </a:pathLst>
          </a:custGeom>
        </p:spPr>
      </p:pic>
      <p:pic>
        <p:nvPicPr>
          <p:cNvPr id="29" name="그림 28">
            <a:extLst>
              <a:ext uri="{FF2B5EF4-FFF2-40B4-BE49-F238E27FC236}">
                <a16:creationId xmlns:a16="http://schemas.microsoft.com/office/drawing/2014/main" id="{7AD540FC-6829-40D0-9089-3591CBC6FD12}"/>
              </a:ext>
            </a:extLst>
          </p:cNvPr>
          <p:cNvPicPr>
            <a:picLocks noChangeAspect="1"/>
          </p:cNvPicPr>
          <p:nvPr/>
        </p:nvPicPr>
        <p:blipFill>
          <a:blip r:embed="rId3"/>
          <a:srcRect l="3953" t="11218" r="6581" b="39818"/>
          <a:stretch>
            <a:fillRect/>
          </a:stretch>
        </p:blipFill>
        <p:spPr>
          <a:xfrm>
            <a:off x="8285897" y="6159500"/>
            <a:ext cx="1052682" cy="698501"/>
          </a:xfrm>
          <a:custGeom>
            <a:avLst/>
            <a:gdLst>
              <a:gd name="connsiteX0" fmla="*/ 526341 w 1052682"/>
              <a:gd name="connsiteY0" fmla="*/ 0 h 698501"/>
              <a:gd name="connsiteX1" fmla="*/ 1052682 w 1052682"/>
              <a:gd name="connsiteY1" fmla="*/ 526341 h 698501"/>
              <a:gd name="connsiteX2" fmla="*/ 1041989 w 1052682"/>
              <a:gd name="connsiteY2" fmla="*/ 632417 h 698501"/>
              <a:gd name="connsiteX3" fmla="*/ 1021475 w 1052682"/>
              <a:gd name="connsiteY3" fmla="*/ 698501 h 698501"/>
              <a:gd name="connsiteX4" fmla="*/ 31207 w 1052682"/>
              <a:gd name="connsiteY4" fmla="*/ 698501 h 698501"/>
              <a:gd name="connsiteX5" fmla="*/ 10694 w 1052682"/>
              <a:gd name="connsiteY5" fmla="*/ 632417 h 698501"/>
              <a:gd name="connsiteX6" fmla="*/ 0 w 1052682"/>
              <a:gd name="connsiteY6" fmla="*/ 526341 h 698501"/>
              <a:gd name="connsiteX7" fmla="*/ 526341 w 1052682"/>
              <a:gd name="connsiteY7" fmla="*/ 0 h 69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2682" h="698501">
                <a:moveTo>
                  <a:pt x="526341" y="0"/>
                </a:moveTo>
                <a:cubicBezTo>
                  <a:pt x="817031" y="0"/>
                  <a:pt x="1052682" y="235651"/>
                  <a:pt x="1052682" y="526341"/>
                </a:cubicBezTo>
                <a:cubicBezTo>
                  <a:pt x="1052682" y="562677"/>
                  <a:pt x="1049000" y="598154"/>
                  <a:pt x="1041989" y="632417"/>
                </a:cubicBezTo>
                <a:lnTo>
                  <a:pt x="1021475" y="698501"/>
                </a:lnTo>
                <a:lnTo>
                  <a:pt x="31207" y="698501"/>
                </a:lnTo>
                <a:lnTo>
                  <a:pt x="10694" y="632417"/>
                </a:lnTo>
                <a:cubicBezTo>
                  <a:pt x="3682" y="598154"/>
                  <a:pt x="0" y="562677"/>
                  <a:pt x="0" y="526341"/>
                </a:cubicBezTo>
                <a:cubicBezTo>
                  <a:pt x="0" y="235651"/>
                  <a:pt x="235651" y="0"/>
                  <a:pt x="526341" y="0"/>
                </a:cubicBezTo>
                <a:close/>
              </a:path>
            </a:pathLst>
          </a:custGeom>
        </p:spPr>
      </p:pic>
      <p:sp>
        <p:nvSpPr>
          <p:cNvPr id="4" name="슬라이드 번호 개체 틀 3"/>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0CC99670-E129-42DF-A144-59D722B4BACF}"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23</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14" name="직사각형 13">
            <a:extLst>
              <a:ext uri="{FF2B5EF4-FFF2-40B4-BE49-F238E27FC236}">
                <a16:creationId xmlns:a16="http://schemas.microsoft.com/office/drawing/2014/main" id="{3868C616-783F-4071-895A-29028240353E}"/>
              </a:ext>
            </a:extLst>
          </p:cNvPr>
          <p:cNvSpPr/>
          <p:nvPr/>
        </p:nvSpPr>
        <p:spPr>
          <a:xfrm>
            <a:off x="425422" y="2393223"/>
            <a:ext cx="11136701" cy="1001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6000" spc="-200" dirty="0">
                <a:ln>
                  <a:solidFill>
                    <a:srgbClr val="C00000">
                      <a:alpha val="0"/>
                    </a:srgbClr>
                  </a:solidFill>
                </a:ln>
                <a:solidFill>
                  <a:schemeClr val="tx1"/>
                </a:solidFill>
                <a:latin typeface="나눔고딕 ExtraBold" panose="020D0904000000000000" pitchFamily="50" charset="-127"/>
                <a:ea typeface="나눔고딕 ExtraBold" panose="020D0904000000000000" pitchFamily="50" charset="-127"/>
              </a:rPr>
              <a:t>3 </a:t>
            </a:r>
            <a:r>
              <a:rPr lang="ko-KR" altLang="en-US" sz="6000" spc="-200" dirty="0">
                <a:ln>
                  <a:solidFill>
                    <a:srgbClr val="C00000">
                      <a:alpha val="0"/>
                    </a:srgbClr>
                  </a:solidFill>
                </a:ln>
                <a:solidFill>
                  <a:schemeClr val="tx1"/>
                </a:solidFill>
                <a:latin typeface="나눔고딕 ExtraBold" panose="020D0904000000000000" pitchFamily="50" charset="-127"/>
                <a:ea typeface="나눔고딕 ExtraBold" panose="020D0904000000000000" pitchFamily="50" charset="-127"/>
              </a:rPr>
              <a:t>편</a:t>
            </a:r>
            <a:endParaRPr lang="en-US" altLang="ko-KR" sz="2000" spc="-200" dirty="0">
              <a:ln>
                <a:solidFill>
                  <a:srgbClr val="C00000">
                    <a:alpha val="0"/>
                  </a:srgbClr>
                </a:solidFill>
              </a:ln>
              <a:solidFill>
                <a:schemeClr val="tx1"/>
              </a:solidFill>
              <a:latin typeface="HY견고딕" panose="02030600000101010101" pitchFamily="18" charset="-127"/>
              <a:ea typeface="HY견고딕" panose="02030600000101010101" pitchFamily="18" charset="-127"/>
            </a:endParaRPr>
          </a:p>
        </p:txBody>
      </p:sp>
    </p:spTree>
    <p:extLst>
      <p:ext uri="{BB962C8B-B14F-4D97-AF65-F5344CB8AC3E}">
        <p14:creationId xmlns:p14="http://schemas.microsoft.com/office/powerpoint/2010/main" val="1737718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2541786"/>
            <a:ext cx="6179939" cy="1774428"/>
          </a:xfrm>
          <a:prstGeom prst="rect">
            <a:avLst/>
          </a:prstGeom>
          <a:noFill/>
          <a:ln/>
        </p:spPr>
        <p:txBody>
          <a:bodyPr wrap="square" lIns="0" tIns="0" rIns="0" bIns="0" rtlCol="0" anchor="t"/>
          <a:lstStyle/>
          <a:p>
            <a:pPr>
              <a:lnSpc>
                <a:spcPts val="6958"/>
              </a:lnSpc>
            </a:pPr>
            <a:r>
              <a:rPr lang="en-US" sz="5400" dirty="0">
                <a:solidFill>
                  <a:srgbClr val="403CCF"/>
                </a:solidFill>
                <a:latin typeface="Libre Baskerville" pitchFamily="34" charset="0"/>
                <a:ea typeface="Libre Baskerville" pitchFamily="34" charset="-122"/>
                <a:cs typeface="Libre Baskerville" pitchFamily="34" charset="-120"/>
              </a:rPr>
              <a:t>AI Technology </a:t>
            </a:r>
          </a:p>
          <a:p>
            <a:pPr>
              <a:lnSpc>
                <a:spcPts val="6958"/>
              </a:lnSpc>
            </a:pPr>
            <a:r>
              <a:rPr lang="en-US" sz="5400" dirty="0">
                <a:solidFill>
                  <a:srgbClr val="403CCF"/>
                </a:solidFill>
                <a:latin typeface="Libre Baskerville" pitchFamily="34" charset="0"/>
                <a:ea typeface="Libre Baskerville" pitchFamily="34" charset="-122"/>
                <a:cs typeface="Libre Baskerville" pitchFamily="34" charset="-120"/>
              </a:rPr>
              <a:t>in Everyday Life</a:t>
            </a:r>
            <a:endParaRPr lang="en-US" sz="5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773014"/>
            <a:ext cx="8735219" cy="642938"/>
          </a:xfrm>
          <a:prstGeom prst="rect">
            <a:avLst/>
          </a:prstGeom>
          <a:noFill/>
          <a:ln/>
        </p:spPr>
        <p:txBody>
          <a:bodyPr wrap="none" lIns="0" tIns="0" rIns="0" bIns="0" rtlCol="0" anchor="t"/>
          <a:lstStyle/>
          <a:p>
            <a:pPr>
              <a:lnSpc>
                <a:spcPts val="5041"/>
              </a:lnSpc>
            </a:pPr>
            <a:r>
              <a:rPr lang="en-US" sz="4042" dirty="0">
                <a:solidFill>
                  <a:srgbClr val="403CCF"/>
                </a:solidFill>
                <a:latin typeface="Libre Baskerville" pitchFamily="34" charset="0"/>
                <a:ea typeface="Libre Baskerville" pitchFamily="34" charset="-122"/>
                <a:cs typeface="Libre Baskerville" pitchFamily="34" charset="-120"/>
              </a:rPr>
              <a:t>Widespread Use of Generative AI</a:t>
            </a:r>
            <a:endParaRPr lang="en-US" sz="4042" dirty="0"/>
          </a:p>
        </p:txBody>
      </p:sp>
      <p:sp>
        <p:nvSpPr>
          <p:cNvPr id="3" name="Text 1"/>
          <p:cNvSpPr/>
          <p:nvPr/>
        </p:nvSpPr>
        <p:spPr>
          <a:xfrm>
            <a:off x="1049140" y="1724521"/>
            <a:ext cx="10422831" cy="329208"/>
          </a:xfrm>
          <a:prstGeom prst="rect">
            <a:avLst/>
          </a:prstGeom>
          <a:noFill/>
          <a:ln/>
        </p:spPr>
        <p:txBody>
          <a:bodyPr wrap="none" lIns="0" tIns="0" rIns="0" bIns="0" rtlCol="0" anchor="t"/>
          <a:lstStyle/>
          <a:p>
            <a:pPr marL="285739" indent="-285739">
              <a:lnSpc>
                <a:spcPts val="2583"/>
              </a:lnSpc>
              <a:buSzPct val="100000"/>
              <a:buChar char="•"/>
            </a:pPr>
            <a:r>
              <a:rPr lang="en-US" sz="1583" b="1" dirty="0">
                <a:solidFill>
                  <a:srgbClr val="49495A"/>
                </a:solidFill>
                <a:latin typeface="Open Sans" pitchFamily="34" charset="0"/>
                <a:ea typeface="Open Sans" pitchFamily="34" charset="-122"/>
                <a:cs typeface="Open Sans" pitchFamily="34" charset="-120"/>
              </a:rPr>
              <a:t>The use of generative AI is already widespread</a:t>
            </a:r>
            <a:endParaRPr lang="en-US" sz="1583"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700385"/>
            <a:ext cx="6179939" cy="1285875"/>
          </a:xfrm>
          <a:prstGeom prst="rect">
            <a:avLst/>
          </a:prstGeom>
          <a:noFill/>
          <a:ln/>
        </p:spPr>
        <p:txBody>
          <a:bodyPr wrap="square" lIns="0" tIns="0" rIns="0" bIns="0" rtlCol="0" anchor="t"/>
          <a:lstStyle/>
          <a:p>
            <a:pPr>
              <a:lnSpc>
                <a:spcPts val="5041"/>
              </a:lnSpc>
            </a:pPr>
            <a:r>
              <a:rPr lang="en-US" sz="4042" dirty="0">
                <a:solidFill>
                  <a:srgbClr val="403CCF"/>
                </a:solidFill>
                <a:latin typeface="Libre Baskerville" pitchFamily="34" charset="0"/>
                <a:ea typeface="Libre Baskerville" pitchFamily="34" charset="-122"/>
                <a:cs typeface="Libre Baskerville" pitchFamily="34" charset="-120"/>
              </a:rPr>
              <a:t>Awareness and Adaptation</a:t>
            </a:r>
            <a:endParaRPr lang="en-US" sz="4042" dirty="0"/>
          </a:p>
        </p:txBody>
      </p:sp>
      <p:sp>
        <p:nvSpPr>
          <p:cNvPr id="4" name="Shape 1"/>
          <p:cNvSpPr/>
          <p:nvPr/>
        </p:nvSpPr>
        <p:spPr>
          <a:xfrm>
            <a:off x="720031" y="2526209"/>
            <a:ext cx="359966" cy="359966"/>
          </a:xfrm>
          <a:prstGeom prst="roundRect">
            <a:avLst>
              <a:gd name="adj" fmla="val 8573"/>
            </a:avLst>
          </a:prstGeom>
          <a:solidFill>
            <a:srgbClr val="EAE8F3"/>
          </a:solidFill>
          <a:ln/>
        </p:spPr>
        <p:txBody>
          <a:bodyPr/>
          <a:lstStyle/>
          <a:p>
            <a:endParaRPr lang="ko-KR" altLang="en-US" sz="1500"/>
          </a:p>
        </p:txBody>
      </p:sp>
      <p:sp>
        <p:nvSpPr>
          <p:cNvPr id="5" name="Text 2"/>
          <p:cNvSpPr/>
          <p:nvPr/>
        </p:nvSpPr>
        <p:spPr>
          <a:xfrm>
            <a:off x="1285677" y="2526209"/>
            <a:ext cx="5475783" cy="321469"/>
          </a:xfrm>
          <a:prstGeom prst="rect">
            <a:avLst/>
          </a:prstGeom>
          <a:noFill/>
          <a:ln/>
        </p:spPr>
        <p:txBody>
          <a:bodyPr wrap="none" lIns="0" tIns="0" rIns="0" bIns="0" rtlCol="0" anchor="t"/>
          <a:lstStyle/>
          <a:p>
            <a:pPr>
              <a:lnSpc>
                <a:spcPts val="2500"/>
              </a:lnSpc>
            </a:pPr>
            <a:r>
              <a:rPr lang="en-US" sz="2000" dirty="0">
                <a:solidFill>
                  <a:srgbClr val="49495A"/>
                </a:solidFill>
                <a:latin typeface="Libre Baskerville" pitchFamily="34" charset="0"/>
                <a:ea typeface="Libre Baskerville" pitchFamily="34" charset="-122"/>
                <a:cs typeface="Libre Baskerville" pitchFamily="34" charset="-120"/>
              </a:rPr>
              <a:t>Recognizing the Impact of AI Technology</a:t>
            </a:r>
            <a:endParaRPr lang="en-US" sz="2000" dirty="0"/>
          </a:p>
        </p:txBody>
      </p:sp>
      <p:sp>
        <p:nvSpPr>
          <p:cNvPr id="6" name="Text 3"/>
          <p:cNvSpPr/>
          <p:nvPr/>
        </p:nvSpPr>
        <p:spPr>
          <a:xfrm>
            <a:off x="1285677" y="2971106"/>
            <a:ext cx="5614293" cy="1316832"/>
          </a:xfrm>
          <a:prstGeom prst="rect">
            <a:avLst/>
          </a:prstGeom>
          <a:noFill/>
          <a:ln/>
        </p:spPr>
        <p:txBody>
          <a:bodyPr wrap="square" lIns="0" tIns="0" rIns="0" bIns="0" rtlCol="0" anchor="t"/>
          <a:lstStyle/>
          <a:p>
            <a:pPr>
              <a:lnSpc>
                <a:spcPts val="2583"/>
              </a:lnSpc>
            </a:pPr>
            <a:endParaRPr lang="en-US" sz="1583" dirty="0"/>
          </a:p>
        </p:txBody>
      </p:sp>
      <p:sp>
        <p:nvSpPr>
          <p:cNvPr id="7" name="Shape 4"/>
          <p:cNvSpPr/>
          <p:nvPr/>
        </p:nvSpPr>
        <p:spPr>
          <a:xfrm>
            <a:off x="720031" y="4724995"/>
            <a:ext cx="359966" cy="359966"/>
          </a:xfrm>
          <a:prstGeom prst="roundRect">
            <a:avLst>
              <a:gd name="adj" fmla="val 8573"/>
            </a:avLst>
          </a:prstGeom>
          <a:solidFill>
            <a:srgbClr val="EAE8F3"/>
          </a:solidFill>
          <a:ln/>
        </p:spPr>
        <p:txBody>
          <a:bodyPr/>
          <a:lstStyle/>
          <a:p>
            <a:endParaRPr lang="ko-KR" altLang="en-US" sz="1500"/>
          </a:p>
        </p:txBody>
      </p:sp>
      <p:sp>
        <p:nvSpPr>
          <p:cNvPr id="8" name="Text 5"/>
          <p:cNvSpPr/>
          <p:nvPr/>
        </p:nvSpPr>
        <p:spPr>
          <a:xfrm>
            <a:off x="1285677" y="4724996"/>
            <a:ext cx="3857625" cy="321469"/>
          </a:xfrm>
          <a:prstGeom prst="rect">
            <a:avLst/>
          </a:prstGeom>
          <a:noFill/>
          <a:ln/>
        </p:spPr>
        <p:txBody>
          <a:bodyPr wrap="none" lIns="0" tIns="0" rIns="0" bIns="0" rtlCol="0" anchor="t"/>
          <a:lstStyle/>
          <a:p>
            <a:pPr>
              <a:lnSpc>
                <a:spcPts val="2500"/>
              </a:lnSpc>
            </a:pPr>
            <a:r>
              <a:rPr lang="en-US" sz="2000" dirty="0">
                <a:solidFill>
                  <a:srgbClr val="49495A"/>
                </a:solidFill>
                <a:latin typeface="Libre Baskerville" pitchFamily="34" charset="0"/>
                <a:ea typeface="Libre Baskerville" pitchFamily="34" charset="-122"/>
                <a:cs typeface="Libre Baskerville" pitchFamily="34" charset="-120"/>
              </a:rPr>
              <a:t>Ethical and Privacy Concerns</a:t>
            </a:r>
            <a:endParaRPr lang="en-US" sz="2000" dirty="0"/>
          </a:p>
        </p:txBody>
      </p:sp>
      <p:sp>
        <p:nvSpPr>
          <p:cNvPr id="9" name="Text 6"/>
          <p:cNvSpPr/>
          <p:nvPr/>
        </p:nvSpPr>
        <p:spPr>
          <a:xfrm>
            <a:off x="1285677" y="5169893"/>
            <a:ext cx="5614293" cy="987623"/>
          </a:xfrm>
          <a:prstGeom prst="rect">
            <a:avLst/>
          </a:prstGeom>
          <a:noFill/>
          <a:ln/>
        </p:spPr>
        <p:txBody>
          <a:bodyPr wrap="square" lIns="0" tIns="0" rIns="0" bIns="0" rtlCol="0" anchor="t"/>
          <a:lstStyle/>
          <a:p>
            <a:pPr>
              <a:lnSpc>
                <a:spcPts val="2583"/>
              </a:lnSpc>
            </a:pPr>
            <a:endParaRPr lang="en-US" sz="1583"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358232"/>
          </a:xfrm>
          <a:prstGeom prst="rect">
            <a:avLst/>
          </a:prstGeom>
        </p:spPr>
      </p:pic>
      <p:sp>
        <p:nvSpPr>
          <p:cNvPr id="3" name="Text 0"/>
          <p:cNvSpPr/>
          <p:nvPr/>
        </p:nvSpPr>
        <p:spPr>
          <a:xfrm>
            <a:off x="660301" y="2877543"/>
            <a:ext cx="7216775" cy="589558"/>
          </a:xfrm>
          <a:prstGeom prst="rect">
            <a:avLst/>
          </a:prstGeom>
          <a:noFill/>
          <a:ln/>
        </p:spPr>
        <p:txBody>
          <a:bodyPr wrap="none" lIns="0" tIns="0" rIns="0" bIns="0" rtlCol="0" anchor="t"/>
          <a:lstStyle/>
          <a:p>
            <a:pPr>
              <a:lnSpc>
                <a:spcPts val="4625"/>
              </a:lnSpc>
            </a:pPr>
            <a:r>
              <a:rPr lang="en-US" sz="3708" dirty="0">
                <a:solidFill>
                  <a:srgbClr val="403CCF"/>
                </a:solidFill>
                <a:latin typeface="Libre Baskerville" pitchFamily="34" charset="0"/>
                <a:ea typeface="Libre Baskerville" pitchFamily="34" charset="-122"/>
                <a:cs typeface="Libre Baskerville" pitchFamily="34" charset="-120"/>
              </a:rPr>
              <a:t>Employment and Technology</a:t>
            </a:r>
            <a:endParaRPr lang="en-US" sz="3708" dirty="0"/>
          </a:p>
        </p:txBody>
      </p:sp>
      <p:sp>
        <p:nvSpPr>
          <p:cNvPr id="4" name="Shape 1"/>
          <p:cNvSpPr/>
          <p:nvPr/>
        </p:nvSpPr>
        <p:spPr>
          <a:xfrm>
            <a:off x="660301" y="3750072"/>
            <a:ext cx="3498057" cy="2588518"/>
          </a:xfrm>
          <a:prstGeom prst="roundRect">
            <a:avLst>
              <a:gd name="adj" fmla="val 1093"/>
            </a:avLst>
          </a:prstGeom>
          <a:solidFill>
            <a:srgbClr val="EAE8F3"/>
          </a:solidFill>
          <a:ln/>
        </p:spPr>
        <p:txBody>
          <a:bodyPr/>
          <a:lstStyle/>
          <a:p>
            <a:endParaRPr lang="ko-KR" altLang="en-US" sz="1500"/>
          </a:p>
        </p:txBody>
      </p:sp>
      <p:sp>
        <p:nvSpPr>
          <p:cNvPr id="5" name="Text 2"/>
          <p:cNvSpPr/>
          <p:nvPr/>
        </p:nvSpPr>
        <p:spPr>
          <a:xfrm>
            <a:off x="848916" y="3938687"/>
            <a:ext cx="3120827" cy="589558"/>
          </a:xfrm>
          <a:prstGeom prst="rect">
            <a:avLst/>
          </a:prstGeom>
          <a:noFill/>
          <a:ln/>
        </p:spPr>
        <p:txBody>
          <a:bodyPr wrap="square" lIns="0" tIns="0" rIns="0" bIns="0" rtlCol="0" anchor="t"/>
          <a:lstStyle/>
          <a:p>
            <a:pPr>
              <a:lnSpc>
                <a:spcPts val="2292"/>
              </a:lnSpc>
            </a:pPr>
            <a:r>
              <a:rPr lang="en-US" sz="1833" dirty="0">
                <a:solidFill>
                  <a:srgbClr val="49495A"/>
                </a:solidFill>
                <a:latin typeface="Libre Baskerville" pitchFamily="34" charset="0"/>
                <a:ea typeface="Libre Baskerville" pitchFamily="34" charset="-122"/>
                <a:cs typeface="Libre Baskerville" pitchFamily="34" charset="-120"/>
              </a:rPr>
              <a:t>Employment and Technology</a:t>
            </a:r>
            <a:endParaRPr lang="en-US" sz="1833" dirty="0"/>
          </a:p>
        </p:txBody>
      </p:sp>
      <p:sp>
        <p:nvSpPr>
          <p:cNvPr id="6" name="Text 3"/>
          <p:cNvSpPr/>
          <p:nvPr/>
        </p:nvSpPr>
        <p:spPr>
          <a:xfrm>
            <a:off x="848916" y="4641355"/>
            <a:ext cx="3120827" cy="1508621"/>
          </a:xfrm>
          <a:prstGeom prst="rect">
            <a:avLst/>
          </a:prstGeom>
          <a:noFill/>
          <a:ln/>
        </p:spPr>
        <p:txBody>
          <a:bodyPr wrap="square" lIns="0" tIns="0" rIns="0" bIns="0" rtlCol="0" anchor="t"/>
          <a:lstStyle/>
          <a:p>
            <a:pPr>
              <a:lnSpc>
                <a:spcPts val="2375"/>
              </a:lnSpc>
            </a:pPr>
            <a:endParaRPr lang="en-US" sz="1458" dirty="0"/>
          </a:p>
        </p:txBody>
      </p:sp>
      <p:sp>
        <p:nvSpPr>
          <p:cNvPr id="7" name="Shape 4"/>
          <p:cNvSpPr/>
          <p:nvPr/>
        </p:nvSpPr>
        <p:spPr>
          <a:xfrm>
            <a:off x="4346972" y="3750072"/>
            <a:ext cx="3498057" cy="2588518"/>
          </a:xfrm>
          <a:prstGeom prst="roundRect">
            <a:avLst>
              <a:gd name="adj" fmla="val 1093"/>
            </a:avLst>
          </a:prstGeom>
          <a:solidFill>
            <a:srgbClr val="EAE8F3"/>
          </a:solidFill>
          <a:ln/>
        </p:spPr>
        <p:txBody>
          <a:bodyPr/>
          <a:lstStyle/>
          <a:p>
            <a:endParaRPr lang="ko-KR" altLang="en-US" sz="1500"/>
          </a:p>
        </p:txBody>
      </p:sp>
      <p:sp>
        <p:nvSpPr>
          <p:cNvPr id="8" name="Text 5"/>
          <p:cNvSpPr/>
          <p:nvPr/>
        </p:nvSpPr>
        <p:spPr>
          <a:xfrm>
            <a:off x="4535587" y="3938687"/>
            <a:ext cx="3005336" cy="294779"/>
          </a:xfrm>
          <a:prstGeom prst="rect">
            <a:avLst/>
          </a:prstGeom>
          <a:noFill/>
          <a:ln/>
        </p:spPr>
        <p:txBody>
          <a:bodyPr wrap="none" lIns="0" tIns="0" rIns="0" bIns="0" rtlCol="0" anchor="t"/>
          <a:lstStyle/>
          <a:p>
            <a:pPr>
              <a:lnSpc>
                <a:spcPts val="2292"/>
              </a:lnSpc>
            </a:pPr>
            <a:r>
              <a:rPr lang="en-US" sz="1833" dirty="0">
                <a:solidFill>
                  <a:srgbClr val="49495A"/>
                </a:solidFill>
                <a:latin typeface="Libre Baskerville" pitchFamily="34" charset="0"/>
                <a:ea typeface="Libre Baskerville" pitchFamily="34" charset="-122"/>
                <a:cs typeface="Libre Baskerville" pitchFamily="34" charset="-120"/>
              </a:rPr>
              <a:t>Empowering Consumers</a:t>
            </a:r>
            <a:endParaRPr lang="en-US" sz="1833" dirty="0"/>
          </a:p>
        </p:txBody>
      </p:sp>
      <p:sp>
        <p:nvSpPr>
          <p:cNvPr id="9" name="Text 6"/>
          <p:cNvSpPr/>
          <p:nvPr/>
        </p:nvSpPr>
        <p:spPr>
          <a:xfrm>
            <a:off x="4535587" y="4346575"/>
            <a:ext cx="3120827" cy="1508621"/>
          </a:xfrm>
          <a:prstGeom prst="rect">
            <a:avLst/>
          </a:prstGeom>
          <a:noFill/>
          <a:ln/>
        </p:spPr>
        <p:txBody>
          <a:bodyPr wrap="square" lIns="0" tIns="0" rIns="0" bIns="0" rtlCol="0" anchor="t"/>
          <a:lstStyle/>
          <a:p>
            <a:pPr>
              <a:lnSpc>
                <a:spcPts val="2375"/>
              </a:lnSpc>
            </a:pPr>
            <a:endParaRPr lang="en-US" sz="1458" dirty="0"/>
          </a:p>
        </p:txBody>
      </p:sp>
      <p:sp>
        <p:nvSpPr>
          <p:cNvPr id="10" name="Shape 7"/>
          <p:cNvSpPr/>
          <p:nvPr/>
        </p:nvSpPr>
        <p:spPr>
          <a:xfrm>
            <a:off x="8033643" y="3750072"/>
            <a:ext cx="3498057" cy="2588518"/>
          </a:xfrm>
          <a:prstGeom prst="roundRect">
            <a:avLst>
              <a:gd name="adj" fmla="val 1093"/>
            </a:avLst>
          </a:prstGeom>
          <a:solidFill>
            <a:srgbClr val="EAE8F3"/>
          </a:solidFill>
          <a:ln/>
        </p:spPr>
        <p:txBody>
          <a:bodyPr/>
          <a:lstStyle/>
          <a:p>
            <a:endParaRPr lang="ko-KR" altLang="en-US" sz="1500"/>
          </a:p>
        </p:txBody>
      </p:sp>
      <p:sp>
        <p:nvSpPr>
          <p:cNvPr id="11" name="Text 8"/>
          <p:cNvSpPr/>
          <p:nvPr/>
        </p:nvSpPr>
        <p:spPr>
          <a:xfrm>
            <a:off x="8222257" y="3938687"/>
            <a:ext cx="3120827" cy="589558"/>
          </a:xfrm>
          <a:prstGeom prst="rect">
            <a:avLst/>
          </a:prstGeom>
          <a:noFill/>
          <a:ln/>
        </p:spPr>
        <p:txBody>
          <a:bodyPr wrap="square" lIns="0" tIns="0" rIns="0" bIns="0" rtlCol="0" anchor="t"/>
          <a:lstStyle/>
          <a:p>
            <a:pPr>
              <a:lnSpc>
                <a:spcPts val="2292"/>
              </a:lnSpc>
            </a:pPr>
            <a:r>
              <a:rPr lang="en-US" sz="1833" dirty="0">
                <a:solidFill>
                  <a:srgbClr val="49495A"/>
                </a:solidFill>
                <a:latin typeface="Libre Baskerville" pitchFamily="34" charset="0"/>
                <a:ea typeface="Libre Baskerville" pitchFamily="34" charset="-122"/>
                <a:cs typeface="Libre Baskerville" pitchFamily="34" charset="-120"/>
              </a:rPr>
              <a:t>Innovation and Opportunity</a:t>
            </a:r>
            <a:endParaRPr lang="en-US" sz="1833" dirty="0"/>
          </a:p>
        </p:txBody>
      </p:sp>
      <p:sp>
        <p:nvSpPr>
          <p:cNvPr id="12" name="Text 9"/>
          <p:cNvSpPr/>
          <p:nvPr/>
        </p:nvSpPr>
        <p:spPr>
          <a:xfrm>
            <a:off x="8222257" y="4641355"/>
            <a:ext cx="3120827" cy="1508621"/>
          </a:xfrm>
          <a:prstGeom prst="rect">
            <a:avLst/>
          </a:prstGeom>
          <a:noFill/>
          <a:ln/>
        </p:spPr>
        <p:txBody>
          <a:bodyPr wrap="square" lIns="0" tIns="0" rIns="0" bIns="0" rtlCol="0" anchor="t"/>
          <a:lstStyle/>
          <a:p>
            <a:pPr>
              <a:lnSpc>
                <a:spcPts val="2375"/>
              </a:lnSpc>
            </a:pPr>
            <a:endParaRPr lang="en-US" sz="1458"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4568" y="522784"/>
            <a:ext cx="7483574" cy="593428"/>
          </a:xfrm>
          <a:prstGeom prst="rect">
            <a:avLst/>
          </a:prstGeom>
          <a:noFill/>
          <a:ln/>
        </p:spPr>
        <p:txBody>
          <a:bodyPr wrap="none" lIns="0" tIns="0" rIns="0" bIns="0" rtlCol="0" anchor="t"/>
          <a:lstStyle/>
          <a:p>
            <a:pPr>
              <a:lnSpc>
                <a:spcPts val="4666"/>
              </a:lnSpc>
            </a:pPr>
            <a:r>
              <a:rPr lang="en-US" sz="3708" dirty="0">
                <a:solidFill>
                  <a:srgbClr val="403CCF"/>
                </a:solidFill>
                <a:latin typeface="Libre Baskerville" pitchFamily="34" charset="0"/>
                <a:ea typeface="Libre Baskerville" pitchFamily="34" charset="-122"/>
                <a:cs typeface="Libre Baskerville" pitchFamily="34" charset="-120"/>
              </a:rPr>
              <a:t>Transportation and Navigation</a:t>
            </a:r>
            <a:endParaRPr lang="en-US" sz="3708" dirty="0"/>
          </a:p>
        </p:txBody>
      </p:sp>
      <p:pic>
        <p:nvPicPr>
          <p:cNvPr id="3" name="Image 0" descr="preencoded.png"/>
          <p:cNvPicPr>
            <a:picLocks noChangeAspect="1"/>
          </p:cNvPicPr>
          <p:nvPr/>
        </p:nvPicPr>
        <p:blipFill>
          <a:blip r:embed="rId3"/>
          <a:stretch>
            <a:fillRect/>
          </a:stretch>
        </p:blipFill>
        <p:spPr>
          <a:xfrm>
            <a:off x="664568" y="1495921"/>
            <a:ext cx="474663" cy="474663"/>
          </a:xfrm>
          <a:prstGeom prst="rect">
            <a:avLst/>
          </a:prstGeom>
        </p:spPr>
      </p:pic>
      <p:sp>
        <p:nvSpPr>
          <p:cNvPr id="4" name="Text 1"/>
          <p:cNvSpPr/>
          <p:nvPr/>
        </p:nvSpPr>
        <p:spPr>
          <a:xfrm>
            <a:off x="664568" y="2160390"/>
            <a:ext cx="2373709" cy="296664"/>
          </a:xfrm>
          <a:prstGeom prst="rect">
            <a:avLst/>
          </a:prstGeom>
          <a:noFill/>
          <a:ln/>
        </p:spPr>
        <p:txBody>
          <a:bodyPr wrap="none" lIns="0" tIns="0" rIns="0" bIns="0" rtlCol="0" anchor="t"/>
          <a:lstStyle/>
          <a:p>
            <a:pPr>
              <a:lnSpc>
                <a:spcPts val="2333"/>
              </a:lnSpc>
            </a:pPr>
            <a:r>
              <a:rPr lang="en-US" sz="1833" dirty="0">
                <a:solidFill>
                  <a:srgbClr val="49495A"/>
                </a:solidFill>
                <a:latin typeface="Libre Baskerville" pitchFamily="34" charset="0"/>
                <a:ea typeface="Libre Baskerville" pitchFamily="34" charset="-122"/>
                <a:cs typeface="Libre Baskerville" pitchFamily="34" charset="-120"/>
              </a:rPr>
              <a:t>Taxi Booking App</a:t>
            </a:r>
            <a:endParaRPr lang="en-US" sz="1833" dirty="0"/>
          </a:p>
        </p:txBody>
      </p:sp>
      <p:sp>
        <p:nvSpPr>
          <p:cNvPr id="5" name="Text 2"/>
          <p:cNvSpPr/>
          <p:nvPr/>
        </p:nvSpPr>
        <p:spPr>
          <a:xfrm>
            <a:off x="664568" y="2570956"/>
            <a:ext cx="2502098" cy="911423"/>
          </a:xfrm>
          <a:prstGeom prst="rect">
            <a:avLst/>
          </a:prstGeom>
          <a:noFill/>
          <a:ln/>
        </p:spPr>
        <p:txBody>
          <a:bodyPr wrap="square" lIns="0" tIns="0" rIns="0" bIns="0" rtlCol="0" anchor="t"/>
          <a:lstStyle/>
          <a:p>
            <a:pPr>
              <a:lnSpc>
                <a:spcPts val="2375"/>
              </a:lnSpc>
            </a:pPr>
            <a:endParaRPr lang="en-US" sz="1458" dirty="0"/>
          </a:p>
        </p:txBody>
      </p:sp>
      <p:pic>
        <p:nvPicPr>
          <p:cNvPr id="6" name="Image 1" descr="preencoded.png"/>
          <p:cNvPicPr>
            <a:picLocks noChangeAspect="1"/>
          </p:cNvPicPr>
          <p:nvPr/>
        </p:nvPicPr>
        <p:blipFill>
          <a:blip r:embed="rId4"/>
          <a:stretch>
            <a:fillRect/>
          </a:stretch>
        </p:blipFill>
        <p:spPr>
          <a:xfrm>
            <a:off x="3451424" y="1495921"/>
            <a:ext cx="474663" cy="474663"/>
          </a:xfrm>
          <a:prstGeom prst="rect">
            <a:avLst/>
          </a:prstGeom>
        </p:spPr>
      </p:pic>
      <p:sp>
        <p:nvSpPr>
          <p:cNvPr id="7" name="Text 3"/>
          <p:cNvSpPr/>
          <p:nvPr/>
        </p:nvSpPr>
        <p:spPr>
          <a:xfrm>
            <a:off x="3451424" y="2160389"/>
            <a:ext cx="2502198" cy="593328"/>
          </a:xfrm>
          <a:prstGeom prst="rect">
            <a:avLst/>
          </a:prstGeom>
          <a:noFill/>
          <a:ln/>
        </p:spPr>
        <p:txBody>
          <a:bodyPr wrap="square" lIns="0" tIns="0" rIns="0" bIns="0" rtlCol="0" anchor="t"/>
          <a:lstStyle/>
          <a:p>
            <a:pPr>
              <a:lnSpc>
                <a:spcPts val="2333"/>
              </a:lnSpc>
            </a:pPr>
            <a:r>
              <a:rPr lang="en-US" sz="1833" dirty="0">
                <a:solidFill>
                  <a:srgbClr val="49495A"/>
                </a:solidFill>
                <a:latin typeface="Libre Baskerville" pitchFamily="34" charset="0"/>
                <a:ea typeface="Libre Baskerville" pitchFamily="34" charset="-122"/>
                <a:cs typeface="Libre Baskerville" pitchFamily="34" charset="-120"/>
              </a:rPr>
              <a:t>Navigation and Travel</a:t>
            </a:r>
            <a:endParaRPr lang="en-US" sz="1833" dirty="0"/>
          </a:p>
        </p:txBody>
      </p:sp>
      <p:sp>
        <p:nvSpPr>
          <p:cNvPr id="8" name="Text 4"/>
          <p:cNvSpPr/>
          <p:nvPr/>
        </p:nvSpPr>
        <p:spPr>
          <a:xfrm>
            <a:off x="3451424" y="2867620"/>
            <a:ext cx="2502198" cy="607616"/>
          </a:xfrm>
          <a:prstGeom prst="rect">
            <a:avLst/>
          </a:prstGeom>
          <a:noFill/>
          <a:ln/>
        </p:spPr>
        <p:txBody>
          <a:bodyPr wrap="square" lIns="0" tIns="0" rIns="0" bIns="0" rtlCol="0" anchor="t"/>
          <a:lstStyle/>
          <a:p>
            <a:pPr>
              <a:lnSpc>
                <a:spcPts val="2375"/>
              </a:lnSpc>
            </a:pPr>
            <a:endParaRPr lang="en-US" sz="1458" dirty="0"/>
          </a:p>
        </p:txBody>
      </p:sp>
      <p:pic>
        <p:nvPicPr>
          <p:cNvPr id="9" name="Image 2" descr="preencoded.png"/>
          <p:cNvPicPr>
            <a:picLocks noChangeAspect="1"/>
          </p:cNvPicPr>
          <p:nvPr/>
        </p:nvPicPr>
        <p:blipFill>
          <a:blip r:embed="rId5"/>
          <a:stretch>
            <a:fillRect/>
          </a:stretch>
        </p:blipFill>
        <p:spPr>
          <a:xfrm>
            <a:off x="6238379" y="1495921"/>
            <a:ext cx="474663" cy="474663"/>
          </a:xfrm>
          <a:prstGeom prst="rect">
            <a:avLst/>
          </a:prstGeom>
        </p:spPr>
      </p:pic>
      <p:sp>
        <p:nvSpPr>
          <p:cNvPr id="10" name="Text 5"/>
          <p:cNvSpPr/>
          <p:nvPr/>
        </p:nvSpPr>
        <p:spPr>
          <a:xfrm>
            <a:off x="6238380" y="2160390"/>
            <a:ext cx="2373709" cy="296664"/>
          </a:xfrm>
          <a:prstGeom prst="rect">
            <a:avLst/>
          </a:prstGeom>
          <a:noFill/>
          <a:ln/>
        </p:spPr>
        <p:txBody>
          <a:bodyPr wrap="none" lIns="0" tIns="0" rIns="0" bIns="0" rtlCol="0" anchor="t"/>
          <a:lstStyle/>
          <a:p>
            <a:pPr>
              <a:lnSpc>
                <a:spcPts val="2333"/>
              </a:lnSpc>
            </a:pPr>
            <a:r>
              <a:rPr lang="en-US" sz="1833" dirty="0">
                <a:solidFill>
                  <a:srgbClr val="49495A"/>
                </a:solidFill>
                <a:latin typeface="Libre Baskerville" pitchFamily="34" charset="0"/>
                <a:ea typeface="Libre Baskerville" pitchFamily="34" charset="-122"/>
                <a:cs typeface="Libre Baskerville" pitchFamily="34" charset="-120"/>
              </a:rPr>
              <a:t>Voice Assistant</a:t>
            </a:r>
            <a:endParaRPr lang="en-US" sz="1833" dirty="0"/>
          </a:p>
        </p:txBody>
      </p:sp>
      <p:sp>
        <p:nvSpPr>
          <p:cNvPr id="11" name="Text 6"/>
          <p:cNvSpPr/>
          <p:nvPr/>
        </p:nvSpPr>
        <p:spPr>
          <a:xfrm>
            <a:off x="6238379" y="2570956"/>
            <a:ext cx="2502098" cy="911423"/>
          </a:xfrm>
          <a:prstGeom prst="rect">
            <a:avLst/>
          </a:prstGeom>
          <a:noFill/>
          <a:ln/>
        </p:spPr>
        <p:txBody>
          <a:bodyPr wrap="square" lIns="0" tIns="0" rIns="0" bIns="0" rtlCol="0" anchor="t"/>
          <a:lstStyle/>
          <a:p>
            <a:pPr>
              <a:lnSpc>
                <a:spcPts val="2375"/>
              </a:lnSpc>
            </a:pPr>
            <a:endParaRPr lang="en-US" sz="1458" dirty="0"/>
          </a:p>
        </p:txBody>
      </p:sp>
      <p:pic>
        <p:nvPicPr>
          <p:cNvPr id="12" name="Image 3" descr="preencoded.png"/>
          <p:cNvPicPr>
            <a:picLocks noChangeAspect="1"/>
          </p:cNvPicPr>
          <p:nvPr/>
        </p:nvPicPr>
        <p:blipFill>
          <a:blip r:embed="rId6"/>
          <a:stretch>
            <a:fillRect/>
          </a:stretch>
        </p:blipFill>
        <p:spPr>
          <a:xfrm>
            <a:off x="9025235" y="1495921"/>
            <a:ext cx="474663" cy="474663"/>
          </a:xfrm>
          <a:prstGeom prst="rect">
            <a:avLst/>
          </a:prstGeom>
        </p:spPr>
      </p:pic>
      <p:sp>
        <p:nvSpPr>
          <p:cNvPr id="13" name="Text 7"/>
          <p:cNvSpPr/>
          <p:nvPr/>
        </p:nvSpPr>
        <p:spPr>
          <a:xfrm>
            <a:off x="9025236" y="2160390"/>
            <a:ext cx="2373709" cy="296664"/>
          </a:xfrm>
          <a:prstGeom prst="rect">
            <a:avLst/>
          </a:prstGeom>
          <a:noFill/>
          <a:ln/>
        </p:spPr>
        <p:txBody>
          <a:bodyPr wrap="none" lIns="0" tIns="0" rIns="0" bIns="0" rtlCol="0" anchor="t"/>
          <a:lstStyle/>
          <a:p>
            <a:pPr>
              <a:lnSpc>
                <a:spcPts val="2333"/>
              </a:lnSpc>
            </a:pPr>
            <a:r>
              <a:rPr lang="en-US" sz="1833" dirty="0">
                <a:solidFill>
                  <a:srgbClr val="49495A"/>
                </a:solidFill>
                <a:latin typeface="Libre Baskerville" pitchFamily="34" charset="0"/>
                <a:ea typeface="Libre Baskerville" pitchFamily="34" charset="-122"/>
                <a:cs typeface="Libre Baskerville" pitchFamily="34" charset="-120"/>
              </a:rPr>
              <a:t>Chatbots</a:t>
            </a:r>
            <a:endParaRPr lang="en-US" sz="1833" dirty="0"/>
          </a:p>
        </p:txBody>
      </p:sp>
      <p:sp>
        <p:nvSpPr>
          <p:cNvPr id="14" name="Text 8"/>
          <p:cNvSpPr/>
          <p:nvPr/>
        </p:nvSpPr>
        <p:spPr>
          <a:xfrm>
            <a:off x="9025235" y="2570956"/>
            <a:ext cx="2502198" cy="911423"/>
          </a:xfrm>
          <a:prstGeom prst="rect">
            <a:avLst/>
          </a:prstGeom>
          <a:noFill/>
          <a:ln/>
        </p:spPr>
        <p:txBody>
          <a:bodyPr wrap="square" lIns="0" tIns="0" rIns="0" bIns="0" rtlCol="0" anchor="t"/>
          <a:lstStyle/>
          <a:p>
            <a:pPr>
              <a:lnSpc>
                <a:spcPts val="2375"/>
              </a:lnSpc>
            </a:pPr>
            <a:endParaRPr lang="en-US" sz="1458" dirty="0"/>
          </a:p>
        </p:txBody>
      </p:sp>
      <p:pic>
        <p:nvPicPr>
          <p:cNvPr id="15" name="Image 4" descr="preencoded.png"/>
          <p:cNvPicPr>
            <a:picLocks noChangeAspect="1"/>
          </p:cNvPicPr>
          <p:nvPr/>
        </p:nvPicPr>
        <p:blipFill>
          <a:blip r:embed="rId7"/>
          <a:stretch>
            <a:fillRect/>
          </a:stretch>
        </p:blipFill>
        <p:spPr>
          <a:xfrm>
            <a:off x="664568" y="4051994"/>
            <a:ext cx="474663" cy="474663"/>
          </a:xfrm>
          <a:prstGeom prst="rect">
            <a:avLst/>
          </a:prstGeom>
        </p:spPr>
      </p:pic>
      <p:sp>
        <p:nvSpPr>
          <p:cNvPr id="16" name="Text 9"/>
          <p:cNvSpPr/>
          <p:nvPr/>
        </p:nvSpPr>
        <p:spPr>
          <a:xfrm>
            <a:off x="664568" y="4716463"/>
            <a:ext cx="2502098" cy="593328"/>
          </a:xfrm>
          <a:prstGeom prst="rect">
            <a:avLst/>
          </a:prstGeom>
          <a:noFill/>
          <a:ln/>
        </p:spPr>
        <p:txBody>
          <a:bodyPr wrap="square" lIns="0" tIns="0" rIns="0" bIns="0" rtlCol="0" anchor="t"/>
          <a:lstStyle/>
          <a:p>
            <a:pPr>
              <a:lnSpc>
                <a:spcPts val="2333"/>
              </a:lnSpc>
            </a:pPr>
            <a:r>
              <a:rPr lang="en-US" sz="1833" dirty="0">
                <a:solidFill>
                  <a:srgbClr val="49495A"/>
                </a:solidFill>
                <a:latin typeface="Libre Baskerville" pitchFamily="34" charset="0"/>
                <a:ea typeface="Libre Baskerville" pitchFamily="34" charset="-122"/>
                <a:cs typeface="Libre Baskerville" pitchFamily="34" charset="-120"/>
              </a:rPr>
              <a:t>Smart Input Keyboard</a:t>
            </a:r>
            <a:endParaRPr lang="en-US" sz="1833" dirty="0"/>
          </a:p>
        </p:txBody>
      </p:sp>
      <p:sp>
        <p:nvSpPr>
          <p:cNvPr id="17" name="Text 10"/>
          <p:cNvSpPr/>
          <p:nvPr/>
        </p:nvSpPr>
        <p:spPr>
          <a:xfrm>
            <a:off x="664568" y="5423694"/>
            <a:ext cx="2502098" cy="911423"/>
          </a:xfrm>
          <a:prstGeom prst="rect">
            <a:avLst/>
          </a:prstGeom>
          <a:noFill/>
          <a:ln/>
        </p:spPr>
        <p:txBody>
          <a:bodyPr wrap="square" lIns="0" tIns="0" rIns="0" bIns="0" rtlCol="0" anchor="t"/>
          <a:lstStyle/>
          <a:p>
            <a:pPr>
              <a:lnSpc>
                <a:spcPts val="2375"/>
              </a:lnSpc>
            </a:pPr>
            <a:endParaRPr lang="en-US" sz="1458" dirty="0"/>
          </a:p>
        </p:txBody>
      </p:sp>
      <p:pic>
        <p:nvPicPr>
          <p:cNvPr id="18" name="Image 5" descr="preencoded.png"/>
          <p:cNvPicPr>
            <a:picLocks noChangeAspect="1"/>
          </p:cNvPicPr>
          <p:nvPr/>
        </p:nvPicPr>
        <p:blipFill>
          <a:blip r:embed="rId8"/>
          <a:stretch>
            <a:fillRect/>
          </a:stretch>
        </p:blipFill>
        <p:spPr>
          <a:xfrm>
            <a:off x="3451424" y="4051994"/>
            <a:ext cx="474663" cy="474663"/>
          </a:xfrm>
          <a:prstGeom prst="rect">
            <a:avLst/>
          </a:prstGeom>
        </p:spPr>
      </p:pic>
      <p:sp>
        <p:nvSpPr>
          <p:cNvPr id="19" name="Text 11"/>
          <p:cNvSpPr/>
          <p:nvPr/>
        </p:nvSpPr>
        <p:spPr>
          <a:xfrm>
            <a:off x="3451424" y="4716463"/>
            <a:ext cx="2373709" cy="296664"/>
          </a:xfrm>
          <a:prstGeom prst="rect">
            <a:avLst/>
          </a:prstGeom>
          <a:noFill/>
          <a:ln/>
        </p:spPr>
        <p:txBody>
          <a:bodyPr wrap="none" lIns="0" tIns="0" rIns="0" bIns="0" rtlCol="0" anchor="t"/>
          <a:lstStyle/>
          <a:p>
            <a:pPr>
              <a:lnSpc>
                <a:spcPts val="2333"/>
              </a:lnSpc>
            </a:pPr>
            <a:r>
              <a:rPr lang="en-US" sz="1833" dirty="0">
                <a:solidFill>
                  <a:srgbClr val="49495A"/>
                </a:solidFill>
                <a:latin typeface="Libre Baskerville" pitchFamily="34" charset="0"/>
                <a:ea typeface="Libre Baskerville" pitchFamily="34" charset="-122"/>
                <a:cs typeface="Libre Baskerville" pitchFamily="34" charset="-120"/>
              </a:rPr>
              <a:t>Fall Detection</a:t>
            </a:r>
            <a:endParaRPr lang="en-US" sz="1833" dirty="0"/>
          </a:p>
        </p:txBody>
      </p:sp>
      <p:sp>
        <p:nvSpPr>
          <p:cNvPr id="20" name="Text 12"/>
          <p:cNvSpPr/>
          <p:nvPr/>
        </p:nvSpPr>
        <p:spPr>
          <a:xfrm>
            <a:off x="3451424" y="5127030"/>
            <a:ext cx="2502198" cy="911423"/>
          </a:xfrm>
          <a:prstGeom prst="rect">
            <a:avLst/>
          </a:prstGeom>
          <a:noFill/>
          <a:ln/>
        </p:spPr>
        <p:txBody>
          <a:bodyPr wrap="square" lIns="0" tIns="0" rIns="0" bIns="0" rtlCol="0" anchor="t"/>
          <a:lstStyle/>
          <a:p>
            <a:pPr>
              <a:lnSpc>
                <a:spcPts val="2375"/>
              </a:lnSpc>
            </a:pPr>
            <a:endParaRPr lang="en-US" sz="1458"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47601" y="597198"/>
            <a:ext cx="6019899" cy="578148"/>
          </a:xfrm>
          <a:prstGeom prst="rect">
            <a:avLst/>
          </a:prstGeom>
          <a:noFill/>
          <a:ln/>
        </p:spPr>
        <p:txBody>
          <a:bodyPr wrap="none" lIns="0" tIns="0" rIns="0" bIns="0" rtlCol="0" anchor="t"/>
          <a:lstStyle/>
          <a:p>
            <a:pPr>
              <a:lnSpc>
                <a:spcPts val="4541"/>
              </a:lnSpc>
            </a:pPr>
            <a:r>
              <a:rPr lang="en-US" sz="3625" dirty="0">
                <a:solidFill>
                  <a:srgbClr val="403CCF"/>
                </a:solidFill>
                <a:latin typeface="Libre Baskerville" pitchFamily="34" charset="0"/>
                <a:ea typeface="Libre Baskerville" pitchFamily="34" charset="-122"/>
                <a:cs typeface="Libre Baskerville" pitchFamily="34" charset="-120"/>
              </a:rPr>
              <a:t>Security and Surveillance</a:t>
            </a:r>
            <a:endParaRPr lang="en-US" sz="3625" dirty="0"/>
          </a:p>
        </p:txBody>
      </p:sp>
      <p:pic>
        <p:nvPicPr>
          <p:cNvPr id="3" name="Image 0" descr="preencoded.png"/>
          <p:cNvPicPr>
            <a:picLocks noChangeAspect="1"/>
          </p:cNvPicPr>
          <p:nvPr/>
        </p:nvPicPr>
        <p:blipFill>
          <a:blip r:embed="rId3"/>
          <a:stretch>
            <a:fillRect/>
          </a:stretch>
        </p:blipFill>
        <p:spPr>
          <a:xfrm>
            <a:off x="647601" y="1545332"/>
            <a:ext cx="462558" cy="462558"/>
          </a:xfrm>
          <a:prstGeom prst="rect">
            <a:avLst/>
          </a:prstGeom>
        </p:spPr>
      </p:pic>
      <p:sp>
        <p:nvSpPr>
          <p:cNvPr id="4" name="Text 1"/>
          <p:cNvSpPr/>
          <p:nvPr/>
        </p:nvSpPr>
        <p:spPr>
          <a:xfrm>
            <a:off x="647601" y="2192834"/>
            <a:ext cx="2515989" cy="578048"/>
          </a:xfrm>
          <a:prstGeom prst="rect">
            <a:avLst/>
          </a:prstGeom>
          <a:noFill/>
          <a:ln/>
        </p:spPr>
        <p:txBody>
          <a:bodyPr wrap="square" lIns="0" tIns="0" rIns="0" bIns="0" rtlCol="0" anchor="t"/>
          <a:lstStyle/>
          <a:p>
            <a:pPr>
              <a:lnSpc>
                <a:spcPts val="2250"/>
              </a:lnSpc>
            </a:pPr>
            <a:r>
              <a:rPr lang="en-US" sz="1792" dirty="0">
                <a:solidFill>
                  <a:srgbClr val="49495A"/>
                </a:solidFill>
                <a:latin typeface="Libre Baskerville" pitchFamily="34" charset="0"/>
                <a:ea typeface="Libre Baskerville" pitchFamily="34" charset="-122"/>
                <a:cs typeface="Libre Baskerville" pitchFamily="34" charset="-120"/>
              </a:rPr>
              <a:t>Vehicle Collision Detection</a:t>
            </a:r>
            <a:endParaRPr lang="en-US" sz="1792" dirty="0"/>
          </a:p>
        </p:txBody>
      </p:sp>
      <p:sp>
        <p:nvSpPr>
          <p:cNvPr id="5" name="Text 2"/>
          <p:cNvSpPr/>
          <p:nvPr/>
        </p:nvSpPr>
        <p:spPr>
          <a:xfrm>
            <a:off x="647601" y="2881809"/>
            <a:ext cx="2515989" cy="592138"/>
          </a:xfrm>
          <a:prstGeom prst="rect">
            <a:avLst/>
          </a:prstGeom>
          <a:noFill/>
          <a:ln/>
        </p:spPr>
        <p:txBody>
          <a:bodyPr wrap="square" lIns="0" tIns="0" rIns="0" bIns="0" rtlCol="0" anchor="t"/>
          <a:lstStyle/>
          <a:p>
            <a:pPr>
              <a:lnSpc>
                <a:spcPts val="2292"/>
              </a:lnSpc>
            </a:pPr>
            <a:endParaRPr lang="en-US" sz="1417" dirty="0"/>
          </a:p>
        </p:txBody>
      </p:sp>
      <p:pic>
        <p:nvPicPr>
          <p:cNvPr id="6" name="Image 1" descr="preencoded.png"/>
          <p:cNvPicPr>
            <a:picLocks noChangeAspect="1"/>
          </p:cNvPicPr>
          <p:nvPr/>
        </p:nvPicPr>
        <p:blipFill>
          <a:blip r:embed="rId4"/>
          <a:stretch>
            <a:fillRect/>
          </a:stretch>
        </p:blipFill>
        <p:spPr>
          <a:xfrm>
            <a:off x="3441105" y="1545332"/>
            <a:ext cx="462558" cy="462558"/>
          </a:xfrm>
          <a:prstGeom prst="rect">
            <a:avLst/>
          </a:prstGeom>
        </p:spPr>
      </p:pic>
      <p:sp>
        <p:nvSpPr>
          <p:cNvPr id="7" name="Text 3"/>
          <p:cNvSpPr/>
          <p:nvPr/>
        </p:nvSpPr>
        <p:spPr>
          <a:xfrm>
            <a:off x="3441105" y="2192834"/>
            <a:ext cx="2312888" cy="289024"/>
          </a:xfrm>
          <a:prstGeom prst="rect">
            <a:avLst/>
          </a:prstGeom>
          <a:noFill/>
          <a:ln/>
        </p:spPr>
        <p:txBody>
          <a:bodyPr wrap="none" lIns="0" tIns="0" rIns="0" bIns="0" rtlCol="0" anchor="t"/>
          <a:lstStyle/>
          <a:p>
            <a:pPr>
              <a:lnSpc>
                <a:spcPts val="2250"/>
              </a:lnSpc>
            </a:pPr>
            <a:r>
              <a:rPr lang="en-US" sz="1792" dirty="0">
                <a:solidFill>
                  <a:srgbClr val="49495A"/>
                </a:solidFill>
                <a:latin typeface="Libre Baskerville" pitchFamily="34" charset="0"/>
                <a:ea typeface="Libre Baskerville" pitchFamily="34" charset="-122"/>
                <a:cs typeface="Libre Baskerville" pitchFamily="34" charset="-120"/>
              </a:rPr>
              <a:t>Facial Recognition</a:t>
            </a:r>
            <a:endParaRPr lang="en-US" sz="1792" dirty="0"/>
          </a:p>
        </p:txBody>
      </p:sp>
      <p:sp>
        <p:nvSpPr>
          <p:cNvPr id="8" name="Text 4"/>
          <p:cNvSpPr/>
          <p:nvPr/>
        </p:nvSpPr>
        <p:spPr>
          <a:xfrm>
            <a:off x="3441105" y="2592784"/>
            <a:ext cx="2516088" cy="592138"/>
          </a:xfrm>
          <a:prstGeom prst="rect">
            <a:avLst/>
          </a:prstGeom>
          <a:noFill/>
          <a:ln/>
        </p:spPr>
        <p:txBody>
          <a:bodyPr wrap="square" lIns="0" tIns="0" rIns="0" bIns="0" rtlCol="0" anchor="t"/>
          <a:lstStyle/>
          <a:p>
            <a:pPr>
              <a:lnSpc>
                <a:spcPts val="2292"/>
              </a:lnSpc>
            </a:pPr>
            <a:endParaRPr lang="en-US" sz="1417" dirty="0"/>
          </a:p>
        </p:txBody>
      </p:sp>
      <p:pic>
        <p:nvPicPr>
          <p:cNvPr id="9" name="Image 2" descr="preencoded.png"/>
          <p:cNvPicPr>
            <a:picLocks noChangeAspect="1"/>
          </p:cNvPicPr>
          <p:nvPr/>
        </p:nvPicPr>
        <p:blipFill>
          <a:blip r:embed="rId5"/>
          <a:stretch>
            <a:fillRect/>
          </a:stretch>
        </p:blipFill>
        <p:spPr>
          <a:xfrm>
            <a:off x="6234708" y="1545332"/>
            <a:ext cx="462558" cy="462558"/>
          </a:xfrm>
          <a:prstGeom prst="rect">
            <a:avLst/>
          </a:prstGeom>
        </p:spPr>
      </p:pic>
      <p:sp>
        <p:nvSpPr>
          <p:cNvPr id="10" name="Text 5"/>
          <p:cNvSpPr/>
          <p:nvPr/>
        </p:nvSpPr>
        <p:spPr>
          <a:xfrm>
            <a:off x="6234708" y="2192834"/>
            <a:ext cx="2516088" cy="578048"/>
          </a:xfrm>
          <a:prstGeom prst="rect">
            <a:avLst/>
          </a:prstGeom>
          <a:noFill/>
          <a:ln/>
        </p:spPr>
        <p:txBody>
          <a:bodyPr wrap="square" lIns="0" tIns="0" rIns="0" bIns="0" rtlCol="0" anchor="t"/>
          <a:lstStyle/>
          <a:p>
            <a:pPr>
              <a:lnSpc>
                <a:spcPts val="2250"/>
              </a:lnSpc>
            </a:pPr>
            <a:r>
              <a:rPr lang="en-US" sz="1792" dirty="0">
                <a:solidFill>
                  <a:srgbClr val="49495A"/>
                </a:solidFill>
                <a:latin typeface="Libre Baskerville" pitchFamily="34" charset="0"/>
                <a:ea typeface="Libre Baskerville" pitchFamily="34" charset="-122"/>
                <a:cs typeface="Libre Baskerville" pitchFamily="34" charset="-120"/>
              </a:rPr>
              <a:t>Security and Surveillance</a:t>
            </a:r>
            <a:endParaRPr lang="en-US" sz="1792" dirty="0"/>
          </a:p>
        </p:txBody>
      </p:sp>
      <p:sp>
        <p:nvSpPr>
          <p:cNvPr id="11" name="Text 6"/>
          <p:cNvSpPr/>
          <p:nvPr/>
        </p:nvSpPr>
        <p:spPr>
          <a:xfrm>
            <a:off x="6234708" y="2881809"/>
            <a:ext cx="2516088" cy="592138"/>
          </a:xfrm>
          <a:prstGeom prst="rect">
            <a:avLst/>
          </a:prstGeom>
          <a:noFill/>
          <a:ln/>
        </p:spPr>
        <p:txBody>
          <a:bodyPr wrap="square" lIns="0" tIns="0" rIns="0" bIns="0" rtlCol="0" anchor="t"/>
          <a:lstStyle/>
          <a:p>
            <a:pPr>
              <a:lnSpc>
                <a:spcPts val="2292"/>
              </a:lnSpc>
            </a:pPr>
            <a:endParaRPr lang="en-US" sz="1417" dirty="0"/>
          </a:p>
        </p:txBody>
      </p:sp>
      <p:pic>
        <p:nvPicPr>
          <p:cNvPr id="12" name="Image 3" descr="preencoded.png"/>
          <p:cNvPicPr>
            <a:picLocks noChangeAspect="1"/>
          </p:cNvPicPr>
          <p:nvPr/>
        </p:nvPicPr>
        <p:blipFill>
          <a:blip r:embed="rId6"/>
          <a:stretch>
            <a:fillRect/>
          </a:stretch>
        </p:blipFill>
        <p:spPr>
          <a:xfrm>
            <a:off x="9028311" y="1545332"/>
            <a:ext cx="462558" cy="462558"/>
          </a:xfrm>
          <a:prstGeom prst="rect">
            <a:avLst/>
          </a:prstGeom>
        </p:spPr>
      </p:pic>
      <p:sp>
        <p:nvSpPr>
          <p:cNvPr id="13" name="Text 7"/>
          <p:cNvSpPr/>
          <p:nvPr/>
        </p:nvSpPr>
        <p:spPr>
          <a:xfrm>
            <a:off x="9028311" y="2192834"/>
            <a:ext cx="2312888" cy="289024"/>
          </a:xfrm>
          <a:prstGeom prst="rect">
            <a:avLst/>
          </a:prstGeom>
          <a:noFill/>
          <a:ln/>
        </p:spPr>
        <p:txBody>
          <a:bodyPr wrap="none" lIns="0" tIns="0" rIns="0" bIns="0" rtlCol="0" anchor="t"/>
          <a:lstStyle/>
          <a:p>
            <a:pPr>
              <a:lnSpc>
                <a:spcPts val="2250"/>
              </a:lnSpc>
            </a:pPr>
            <a:r>
              <a:rPr lang="en-US" sz="1792" dirty="0">
                <a:solidFill>
                  <a:srgbClr val="49495A"/>
                </a:solidFill>
                <a:latin typeface="Libre Baskerville" pitchFamily="34" charset="0"/>
                <a:ea typeface="Libre Baskerville" pitchFamily="34" charset="-122"/>
                <a:cs typeface="Libre Baskerville" pitchFamily="34" charset="-120"/>
              </a:rPr>
              <a:t>Financial Services</a:t>
            </a:r>
            <a:endParaRPr lang="en-US" sz="1792" dirty="0"/>
          </a:p>
        </p:txBody>
      </p:sp>
      <p:sp>
        <p:nvSpPr>
          <p:cNvPr id="14" name="Text 8"/>
          <p:cNvSpPr/>
          <p:nvPr/>
        </p:nvSpPr>
        <p:spPr>
          <a:xfrm>
            <a:off x="9028311" y="2592784"/>
            <a:ext cx="2516088" cy="888207"/>
          </a:xfrm>
          <a:prstGeom prst="rect">
            <a:avLst/>
          </a:prstGeom>
          <a:noFill/>
          <a:ln/>
        </p:spPr>
        <p:txBody>
          <a:bodyPr wrap="square" lIns="0" tIns="0" rIns="0" bIns="0" rtlCol="0" anchor="t"/>
          <a:lstStyle/>
          <a:p>
            <a:pPr>
              <a:lnSpc>
                <a:spcPts val="2292"/>
              </a:lnSpc>
            </a:pPr>
            <a:endParaRPr lang="en-US" sz="1417" dirty="0"/>
          </a:p>
        </p:txBody>
      </p:sp>
      <p:pic>
        <p:nvPicPr>
          <p:cNvPr id="15" name="Image 4" descr="preencoded.png"/>
          <p:cNvPicPr>
            <a:picLocks noChangeAspect="1"/>
          </p:cNvPicPr>
          <p:nvPr/>
        </p:nvPicPr>
        <p:blipFill>
          <a:blip r:embed="rId7"/>
          <a:stretch>
            <a:fillRect/>
          </a:stretch>
        </p:blipFill>
        <p:spPr>
          <a:xfrm>
            <a:off x="647601" y="4036020"/>
            <a:ext cx="462558" cy="462558"/>
          </a:xfrm>
          <a:prstGeom prst="rect">
            <a:avLst/>
          </a:prstGeom>
        </p:spPr>
      </p:pic>
      <p:sp>
        <p:nvSpPr>
          <p:cNvPr id="16" name="Text 9"/>
          <p:cNvSpPr/>
          <p:nvPr/>
        </p:nvSpPr>
        <p:spPr>
          <a:xfrm>
            <a:off x="647601" y="4683522"/>
            <a:ext cx="2466479" cy="289024"/>
          </a:xfrm>
          <a:prstGeom prst="rect">
            <a:avLst/>
          </a:prstGeom>
          <a:noFill/>
          <a:ln/>
        </p:spPr>
        <p:txBody>
          <a:bodyPr wrap="none" lIns="0" tIns="0" rIns="0" bIns="0" rtlCol="0" anchor="t"/>
          <a:lstStyle/>
          <a:p>
            <a:pPr>
              <a:lnSpc>
                <a:spcPts val="2250"/>
              </a:lnSpc>
            </a:pPr>
            <a:r>
              <a:rPr lang="en-US" sz="1792" dirty="0">
                <a:solidFill>
                  <a:srgbClr val="49495A"/>
                </a:solidFill>
                <a:latin typeface="Libre Baskerville" pitchFamily="34" charset="0"/>
                <a:ea typeface="Libre Baskerville" pitchFamily="34" charset="-122"/>
                <a:cs typeface="Libre Baskerville" pitchFamily="34" charset="-120"/>
              </a:rPr>
              <a:t>AI Image Generators</a:t>
            </a:r>
            <a:endParaRPr lang="en-US" sz="1792" dirty="0"/>
          </a:p>
        </p:txBody>
      </p:sp>
      <p:sp>
        <p:nvSpPr>
          <p:cNvPr id="17" name="Text 10"/>
          <p:cNvSpPr/>
          <p:nvPr/>
        </p:nvSpPr>
        <p:spPr>
          <a:xfrm>
            <a:off x="647601" y="5083473"/>
            <a:ext cx="2515989" cy="592138"/>
          </a:xfrm>
          <a:prstGeom prst="rect">
            <a:avLst/>
          </a:prstGeom>
          <a:noFill/>
          <a:ln/>
        </p:spPr>
        <p:txBody>
          <a:bodyPr wrap="square" lIns="0" tIns="0" rIns="0" bIns="0" rtlCol="0" anchor="t"/>
          <a:lstStyle/>
          <a:p>
            <a:pPr>
              <a:lnSpc>
                <a:spcPts val="2292"/>
              </a:lnSpc>
            </a:pPr>
            <a:endParaRPr lang="en-US" sz="1417" dirty="0"/>
          </a:p>
        </p:txBody>
      </p:sp>
      <p:pic>
        <p:nvPicPr>
          <p:cNvPr id="18" name="Image 5" descr="preencoded.png"/>
          <p:cNvPicPr>
            <a:picLocks noChangeAspect="1"/>
          </p:cNvPicPr>
          <p:nvPr/>
        </p:nvPicPr>
        <p:blipFill>
          <a:blip r:embed="rId8"/>
          <a:stretch>
            <a:fillRect/>
          </a:stretch>
        </p:blipFill>
        <p:spPr>
          <a:xfrm>
            <a:off x="3441105" y="4036020"/>
            <a:ext cx="462558" cy="462558"/>
          </a:xfrm>
          <a:prstGeom prst="rect">
            <a:avLst/>
          </a:prstGeom>
        </p:spPr>
      </p:pic>
      <p:sp>
        <p:nvSpPr>
          <p:cNvPr id="19" name="Text 11"/>
          <p:cNvSpPr/>
          <p:nvPr/>
        </p:nvSpPr>
        <p:spPr>
          <a:xfrm>
            <a:off x="3441105" y="4683522"/>
            <a:ext cx="2516088" cy="578048"/>
          </a:xfrm>
          <a:prstGeom prst="rect">
            <a:avLst/>
          </a:prstGeom>
          <a:noFill/>
          <a:ln/>
        </p:spPr>
        <p:txBody>
          <a:bodyPr wrap="square" lIns="0" tIns="0" rIns="0" bIns="0" rtlCol="0" anchor="t"/>
          <a:lstStyle/>
          <a:p>
            <a:pPr>
              <a:lnSpc>
                <a:spcPts val="2250"/>
              </a:lnSpc>
            </a:pPr>
            <a:r>
              <a:rPr lang="en-US" sz="1792" dirty="0">
                <a:solidFill>
                  <a:srgbClr val="49495A"/>
                </a:solidFill>
                <a:latin typeface="Libre Baskerville" pitchFamily="34" charset="0"/>
                <a:ea typeface="Libre Baskerville" pitchFamily="34" charset="-122"/>
                <a:cs typeface="Libre Baskerville" pitchFamily="34" charset="-120"/>
              </a:rPr>
              <a:t>Wearables for Health Monitoring</a:t>
            </a:r>
            <a:endParaRPr lang="en-US" sz="1792" dirty="0"/>
          </a:p>
        </p:txBody>
      </p:sp>
      <p:sp>
        <p:nvSpPr>
          <p:cNvPr id="20" name="Text 12"/>
          <p:cNvSpPr/>
          <p:nvPr/>
        </p:nvSpPr>
        <p:spPr>
          <a:xfrm>
            <a:off x="3441105" y="5372497"/>
            <a:ext cx="2516088" cy="888207"/>
          </a:xfrm>
          <a:prstGeom prst="rect">
            <a:avLst/>
          </a:prstGeom>
          <a:noFill/>
          <a:ln/>
        </p:spPr>
        <p:txBody>
          <a:bodyPr wrap="square" lIns="0" tIns="0" rIns="0" bIns="0" rtlCol="0" anchor="t"/>
          <a:lstStyle/>
          <a:p>
            <a:pPr>
              <a:lnSpc>
                <a:spcPts val="2292"/>
              </a:lnSpc>
            </a:pPr>
            <a:endParaRPr lang="en-US" sz="1417"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917873"/>
            <a:ext cx="5143500" cy="642938"/>
          </a:xfrm>
          <a:prstGeom prst="rect">
            <a:avLst/>
          </a:prstGeom>
          <a:noFill/>
          <a:ln/>
        </p:spPr>
        <p:txBody>
          <a:bodyPr wrap="none" lIns="0" tIns="0" rIns="0" bIns="0" rtlCol="0" anchor="t"/>
          <a:lstStyle/>
          <a:p>
            <a:pPr>
              <a:lnSpc>
                <a:spcPts val="5041"/>
              </a:lnSpc>
            </a:pPr>
            <a:r>
              <a:rPr lang="en-US" sz="4042" dirty="0">
                <a:solidFill>
                  <a:srgbClr val="403CCF"/>
                </a:solidFill>
                <a:latin typeface="Libre Baskerville" pitchFamily="34" charset="0"/>
                <a:ea typeface="Libre Baskerville" pitchFamily="34" charset="-122"/>
                <a:cs typeface="Libre Baskerville" pitchFamily="34" charset="-120"/>
              </a:rPr>
              <a:t>Broad Applications</a:t>
            </a:r>
            <a:endParaRPr lang="en-US" sz="4042" dirty="0"/>
          </a:p>
        </p:txBody>
      </p:sp>
      <p:sp>
        <p:nvSpPr>
          <p:cNvPr id="3" name="Shape 1"/>
          <p:cNvSpPr/>
          <p:nvPr/>
        </p:nvSpPr>
        <p:spPr>
          <a:xfrm>
            <a:off x="720031" y="1972270"/>
            <a:ext cx="5273179" cy="1185466"/>
          </a:xfrm>
          <a:prstGeom prst="roundRect">
            <a:avLst>
              <a:gd name="adj" fmla="val 2603"/>
            </a:avLst>
          </a:prstGeom>
          <a:solidFill>
            <a:srgbClr val="EAE8F3"/>
          </a:solidFill>
          <a:ln/>
        </p:spPr>
        <p:txBody>
          <a:bodyPr/>
          <a:lstStyle/>
          <a:p>
            <a:endParaRPr lang="ko-KR" altLang="en-US" sz="1500"/>
          </a:p>
        </p:txBody>
      </p:sp>
      <p:sp>
        <p:nvSpPr>
          <p:cNvPr id="4" name="Text 2"/>
          <p:cNvSpPr/>
          <p:nvPr/>
        </p:nvSpPr>
        <p:spPr>
          <a:xfrm>
            <a:off x="925711" y="2177951"/>
            <a:ext cx="2571750" cy="321469"/>
          </a:xfrm>
          <a:prstGeom prst="rect">
            <a:avLst/>
          </a:prstGeom>
          <a:noFill/>
          <a:ln/>
        </p:spPr>
        <p:txBody>
          <a:bodyPr wrap="none" lIns="0" tIns="0" rIns="0" bIns="0" rtlCol="0" anchor="t"/>
          <a:lstStyle/>
          <a:p>
            <a:pPr>
              <a:lnSpc>
                <a:spcPts val="2500"/>
              </a:lnSpc>
            </a:pPr>
            <a:r>
              <a:rPr lang="en-US" sz="2000" dirty="0">
                <a:solidFill>
                  <a:srgbClr val="49495A"/>
                </a:solidFill>
                <a:latin typeface="Libre Baskerville" pitchFamily="34" charset="0"/>
                <a:ea typeface="Libre Baskerville" pitchFamily="34" charset="-122"/>
                <a:cs typeface="Libre Baskerville" pitchFamily="34" charset="-120"/>
              </a:rPr>
              <a:t>Finance</a:t>
            </a:r>
            <a:endParaRPr lang="en-US" sz="2000" dirty="0"/>
          </a:p>
        </p:txBody>
      </p:sp>
      <p:sp>
        <p:nvSpPr>
          <p:cNvPr id="5" name="Text 3"/>
          <p:cNvSpPr/>
          <p:nvPr/>
        </p:nvSpPr>
        <p:spPr>
          <a:xfrm>
            <a:off x="925711" y="2622848"/>
            <a:ext cx="4861818" cy="329208"/>
          </a:xfrm>
          <a:prstGeom prst="rect">
            <a:avLst/>
          </a:prstGeom>
          <a:noFill/>
          <a:ln/>
        </p:spPr>
        <p:txBody>
          <a:bodyPr wrap="none" lIns="0" tIns="0" rIns="0" bIns="0" rtlCol="0" anchor="t"/>
          <a:lstStyle/>
          <a:p>
            <a:pPr>
              <a:lnSpc>
                <a:spcPts val="2583"/>
              </a:lnSpc>
            </a:pPr>
            <a:endParaRPr lang="en-US" sz="1583" dirty="0"/>
          </a:p>
        </p:txBody>
      </p:sp>
      <p:sp>
        <p:nvSpPr>
          <p:cNvPr id="6" name="Shape 4"/>
          <p:cNvSpPr/>
          <p:nvPr/>
        </p:nvSpPr>
        <p:spPr>
          <a:xfrm>
            <a:off x="6198891" y="1972270"/>
            <a:ext cx="5273179" cy="1185466"/>
          </a:xfrm>
          <a:prstGeom prst="roundRect">
            <a:avLst>
              <a:gd name="adj" fmla="val 2603"/>
            </a:avLst>
          </a:prstGeom>
          <a:solidFill>
            <a:srgbClr val="EAE8F3"/>
          </a:solidFill>
          <a:ln/>
        </p:spPr>
        <p:txBody>
          <a:bodyPr/>
          <a:lstStyle/>
          <a:p>
            <a:endParaRPr lang="ko-KR" altLang="en-US" sz="1500"/>
          </a:p>
        </p:txBody>
      </p:sp>
      <p:sp>
        <p:nvSpPr>
          <p:cNvPr id="7" name="Text 5"/>
          <p:cNvSpPr/>
          <p:nvPr/>
        </p:nvSpPr>
        <p:spPr>
          <a:xfrm>
            <a:off x="6404570" y="2177951"/>
            <a:ext cx="2571750" cy="321469"/>
          </a:xfrm>
          <a:prstGeom prst="rect">
            <a:avLst/>
          </a:prstGeom>
          <a:noFill/>
          <a:ln/>
        </p:spPr>
        <p:txBody>
          <a:bodyPr wrap="none" lIns="0" tIns="0" rIns="0" bIns="0" rtlCol="0" anchor="t"/>
          <a:lstStyle/>
          <a:p>
            <a:pPr>
              <a:lnSpc>
                <a:spcPts val="2500"/>
              </a:lnSpc>
            </a:pPr>
            <a:r>
              <a:rPr lang="en-US" sz="2000" dirty="0">
                <a:solidFill>
                  <a:srgbClr val="49495A"/>
                </a:solidFill>
                <a:latin typeface="Libre Baskerville" pitchFamily="34" charset="0"/>
                <a:ea typeface="Libre Baskerville" pitchFamily="34" charset="-122"/>
                <a:cs typeface="Libre Baskerville" pitchFamily="34" charset="-120"/>
              </a:rPr>
              <a:t>Healthcare</a:t>
            </a:r>
            <a:endParaRPr lang="en-US" sz="2000" dirty="0"/>
          </a:p>
        </p:txBody>
      </p:sp>
      <p:sp>
        <p:nvSpPr>
          <p:cNvPr id="8" name="Text 6"/>
          <p:cNvSpPr/>
          <p:nvPr/>
        </p:nvSpPr>
        <p:spPr>
          <a:xfrm>
            <a:off x="6404570" y="2622848"/>
            <a:ext cx="4861818" cy="329208"/>
          </a:xfrm>
          <a:prstGeom prst="rect">
            <a:avLst/>
          </a:prstGeom>
          <a:noFill/>
          <a:ln/>
        </p:spPr>
        <p:txBody>
          <a:bodyPr wrap="none" lIns="0" tIns="0" rIns="0" bIns="0" rtlCol="0" anchor="t"/>
          <a:lstStyle/>
          <a:p>
            <a:pPr>
              <a:lnSpc>
                <a:spcPts val="2583"/>
              </a:lnSpc>
            </a:pPr>
            <a:endParaRPr lang="en-US" sz="1583" dirty="0"/>
          </a:p>
        </p:txBody>
      </p:sp>
      <p:sp>
        <p:nvSpPr>
          <p:cNvPr id="9" name="Shape 7"/>
          <p:cNvSpPr/>
          <p:nvPr/>
        </p:nvSpPr>
        <p:spPr>
          <a:xfrm>
            <a:off x="720031" y="3363417"/>
            <a:ext cx="5273179" cy="1185466"/>
          </a:xfrm>
          <a:prstGeom prst="roundRect">
            <a:avLst>
              <a:gd name="adj" fmla="val 2603"/>
            </a:avLst>
          </a:prstGeom>
          <a:solidFill>
            <a:srgbClr val="EAE8F3"/>
          </a:solidFill>
          <a:ln/>
        </p:spPr>
        <p:txBody>
          <a:bodyPr/>
          <a:lstStyle/>
          <a:p>
            <a:endParaRPr lang="ko-KR" altLang="en-US" sz="1500"/>
          </a:p>
        </p:txBody>
      </p:sp>
      <p:sp>
        <p:nvSpPr>
          <p:cNvPr id="10" name="Text 8"/>
          <p:cNvSpPr/>
          <p:nvPr/>
        </p:nvSpPr>
        <p:spPr>
          <a:xfrm>
            <a:off x="925711" y="3569097"/>
            <a:ext cx="2571750" cy="321469"/>
          </a:xfrm>
          <a:prstGeom prst="rect">
            <a:avLst/>
          </a:prstGeom>
          <a:noFill/>
          <a:ln/>
        </p:spPr>
        <p:txBody>
          <a:bodyPr wrap="none" lIns="0" tIns="0" rIns="0" bIns="0" rtlCol="0" anchor="t"/>
          <a:lstStyle/>
          <a:p>
            <a:pPr>
              <a:lnSpc>
                <a:spcPts val="2500"/>
              </a:lnSpc>
            </a:pPr>
            <a:r>
              <a:rPr lang="en-US" sz="2000" dirty="0">
                <a:solidFill>
                  <a:srgbClr val="49495A"/>
                </a:solidFill>
                <a:latin typeface="Libre Baskerville" pitchFamily="34" charset="0"/>
                <a:ea typeface="Libre Baskerville" pitchFamily="34" charset="-122"/>
                <a:cs typeface="Libre Baskerville" pitchFamily="34" charset="-120"/>
              </a:rPr>
              <a:t>Education</a:t>
            </a:r>
            <a:endParaRPr lang="en-US" sz="2000" dirty="0"/>
          </a:p>
        </p:txBody>
      </p:sp>
      <p:sp>
        <p:nvSpPr>
          <p:cNvPr id="11" name="Text 9"/>
          <p:cNvSpPr/>
          <p:nvPr/>
        </p:nvSpPr>
        <p:spPr>
          <a:xfrm>
            <a:off x="925711" y="4013994"/>
            <a:ext cx="4861818" cy="329208"/>
          </a:xfrm>
          <a:prstGeom prst="rect">
            <a:avLst/>
          </a:prstGeom>
          <a:noFill/>
          <a:ln/>
        </p:spPr>
        <p:txBody>
          <a:bodyPr wrap="none" lIns="0" tIns="0" rIns="0" bIns="0" rtlCol="0" anchor="t"/>
          <a:lstStyle/>
          <a:p>
            <a:pPr>
              <a:lnSpc>
                <a:spcPts val="2583"/>
              </a:lnSpc>
            </a:pPr>
            <a:endParaRPr lang="en-US" sz="1583" dirty="0"/>
          </a:p>
        </p:txBody>
      </p:sp>
      <p:sp>
        <p:nvSpPr>
          <p:cNvPr id="12" name="Shape 10"/>
          <p:cNvSpPr/>
          <p:nvPr/>
        </p:nvSpPr>
        <p:spPr>
          <a:xfrm>
            <a:off x="6198891" y="3363417"/>
            <a:ext cx="5273179" cy="1185466"/>
          </a:xfrm>
          <a:prstGeom prst="roundRect">
            <a:avLst>
              <a:gd name="adj" fmla="val 2603"/>
            </a:avLst>
          </a:prstGeom>
          <a:solidFill>
            <a:srgbClr val="EAE8F3"/>
          </a:solidFill>
          <a:ln/>
        </p:spPr>
        <p:txBody>
          <a:bodyPr/>
          <a:lstStyle/>
          <a:p>
            <a:endParaRPr lang="ko-KR" altLang="en-US" sz="1500"/>
          </a:p>
        </p:txBody>
      </p:sp>
      <p:sp>
        <p:nvSpPr>
          <p:cNvPr id="13" name="Text 11"/>
          <p:cNvSpPr/>
          <p:nvPr/>
        </p:nvSpPr>
        <p:spPr>
          <a:xfrm>
            <a:off x="6404570" y="3569097"/>
            <a:ext cx="2571750" cy="321469"/>
          </a:xfrm>
          <a:prstGeom prst="rect">
            <a:avLst/>
          </a:prstGeom>
          <a:noFill/>
          <a:ln/>
        </p:spPr>
        <p:txBody>
          <a:bodyPr wrap="none" lIns="0" tIns="0" rIns="0" bIns="0" rtlCol="0" anchor="t"/>
          <a:lstStyle/>
          <a:p>
            <a:pPr>
              <a:lnSpc>
                <a:spcPts val="2500"/>
              </a:lnSpc>
            </a:pPr>
            <a:r>
              <a:rPr lang="en-US" sz="2000" dirty="0">
                <a:solidFill>
                  <a:srgbClr val="49495A"/>
                </a:solidFill>
                <a:latin typeface="Libre Baskerville" pitchFamily="34" charset="0"/>
                <a:ea typeface="Libre Baskerville" pitchFamily="34" charset="-122"/>
                <a:cs typeface="Libre Baskerville" pitchFamily="34" charset="-120"/>
              </a:rPr>
              <a:t>Manufacturing</a:t>
            </a:r>
            <a:endParaRPr lang="en-US" sz="2000" dirty="0"/>
          </a:p>
        </p:txBody>
      </p:sp>
      <p:sp>
        <p:nvSpPr>
          <p:cNvPr id="14" name="Text 12"/>
          <p:cNvSpPr/>
          <p:nvPr/>
        </p:nvSpPr>
        <p:spPr>
          <a:xfrm>
            <a:off x="6404570" y="4013994"/>
            <a:ext cx="4861818" cy="329208"/>
          </a:xfrm>
          <a:prstGeom prst="rect">
            <a:avLst/>
          </a:prstGeom>
          <a:noFill/>
          <a:ln/>
        </p:spPr>
        <p:txBody>
          <a:bodyPr wrap="none" lIns="0" tIns="0" rIns="0" bIns="0" rtlCol="0" anchor="t"/>
          <a:lstStyle/>
          <a:p>
            <a:pPr>
              <a:lnSpc>
                <a:spcPts val="2583"/>
              </a:lnSpc>
            </a:pPr>
            <a:endParaRPr lang="en-US" sz="1583" dirty="0"/>
          </a:p>
        </p:txBody>
      </p:sp>
      <p:sp>
        <p:nvSpPr>
          <p:cNvPr id="15" name="Shape 13"/>
          <p:cNvSpPr/>
          <p:nvPr/>
        </p:nvSpPr>
        <p:spPr>
          <a:xfrm>
            <a:off x="720031" y="4754563"/>
            <a:ext cx="5273179" cy="1185466"/>
          </a:xfrm>
          <a:prstGeom prst="roundRect">
            <a:avLst>
              <a:gd name="adj" fmla="val 2603"/>
            </a:avLst>
          </a:prstGeom>
          <a:solidFill>
            <a:srgbClr val="EAE8F3"/>
          </a:solidFill>
          <a:ln/>
        </p:spPr>
        <p:txBody>
          <a:bodyPr/>
          <a:lstStyle/>
          <a:p>
            <a:endParaRPr lang="ko-KR" altLang="en-US" sz="1500"/>
          </a:p>
        </p:txBody>
      </p:sp>
      <p:sp>
        <p:nvSpPr>
          <p:cNvPr id="16" name="Text 14"/>
          <p:cNvSpPr/>
          <p:nvPr/>
        </p:nvSpPr>
        <p:spPr>
          <a:xfrm>
            <a:off x="925711" y="4960244"/>
            <a:ext cx="2571750" cy="321469"/>
          </a:xfrm>
          <a:prstGeom prst="rect">
            <a:avLst/>
          </a:prstGeom>
          <a:noFill/>
          <a:ln/>
        </p:spPr>
        <p:txBody>
          <a:bodyPr wrap="none" lIns="0" tIns="0" rIns="0" bIns="0" rtlCol="0" anchor="t"/>
          <a:lstStyle/>
          <a:p>
            <a:pPr>
              <a:lnSpc>
                <a:spcPts val="2500"/>
              </a:lnSpc>
            </a:pPr>
            <a:r>
              <a:rPr lang="en-US" sz="2000" dirty="0">
                <a:solidFill>
                  <a:srgbClr val="49495A"/>
                </a:solidFill>
                <a:latin typeface="Libre Baskerville" pitchFamily="34" charset="0"/>
                <a:ea typeface="Libre Baskerville" pitchFamily="34" charset="-122"/>
                <a:cs typeface="Libre Baskerville" pitchFamily="34" charset="-120"/>
              </a:rPr>
              <a:t>Arts</a:t>
            </a:r>
            <a:endParaRPr lang="en-US" sz="2000" dirty="0"/>
          </a:p>
        </p:txBody>
      </p:sp>
      <p:sp>
        <p:nvSpPr>
          <p:cNvPr id="17" name="Text 15"/>
          <p:cNvSpPr/>
          <p:nvPr/>
        </p:nvSpPr>
        <p:spPr>
          <a:xfrm>
            <a:off x="925711" y="5405140"/>
            <a:ext cx="4861818" cy="329208"/>
          </a:xfrm>
          <a:prstGeom prst="rect">
            <a:avLst/>
          </a:prstGeom>
          <a:noFill/>
          <a:ln/>
        </p:spPr>
        <p:txBody>
          <a:bodyPr wrap="none" lIns="0" tIns="0" rIns="0" bIns="0" rtlCol="0" anchor="t"/>
          <a:lstStyle/>
          <a:p>
            <a:pPr>
              <a:lnSpc>
                <a:spcPts val="2583"/>
              </a:lnSpc>
            </a:pPr>
            <a:endParaRPr lang="en-US" sz="1583" dirty="0"/>
          </a:p>
        </p:txBody>
      </p:sp>
      <p:sp>
        <p:nvSpPr>
          <p:cNvPr id="18" name="Shape 16"/>
          <p:cNvSpPr/>
          <p:nvPr/>
        </p:nvSpPr>
        <p:spPr>
          <a:xfrm>
            <a:off x="6198891" y="4754563"/>
            <a:ext cx="5273179" cy="1185466"/>
          </a:xfrm>
          <a:prstGeom prst="roundRect">
            <a:avLst>
              <a:gd name="adj" fmla="val 2603"/>
            </a:avLst>
          </a:prstGeom>
          <a:solidFill>
            <a:srgbClr val="EAE8F3"/>
          </a:solidFill>
          <a:ln/>
        </p:spPr>
        <p:txBody>
          <a:bodyPr/>
          <a:lstStyle/>
          <a:p>
            <a:endParaRPr lang="ko-KR" altLang="en-US" sz="1500"/>
          </a:p>
        </p:txBody>
      </p:sp>
      <p:sp>
        <p:nvSpPr>
          <p:cNvPr id="19" name="Text 17"/>
          <p:cNvSpPr/>
          <p:nvPr/>
        </p:nvSpPr>
        <p:spPr>
          <a:xfrm>
            <a:off x="6404570" y="4960244"/>
            <a:ext cx="2571750" cy="321469"/>
          </a:xfrm>
          <a:prstGeom prst="rect">
            <a:avLst/>
          </a:prstGeom>
          <a:noFill/>
          <a:ln/>
        </p:spPr>
        <p:txBody>
          <a:bodyPr wrap="none" lIns="0" tIns="0" rIns="0" bIns="0" rtlCol="0" anchor="t"/>
          <a:lstStyle/>
          <a:p>
            <a:pPr>
              <a:lnSpc>
                <a:spcPts val="2500"/>
              </a:lnSpc>
            </a:pPr>
            <a:r>
              <a:rPr lang="en-US" sz="2000" dirty="0">
                <a:solidFill>
                  <a:srgbClr val="49495A"/>
                </a:solidFill>
                <a:latin typeface="Libre Baskerville" pitchFamily="34" charset="0"/>
                <a:ea typeface="Libre Baskerville" pitchFamily="34" charset="-122"/>
                <a:cs typeface="Libre Baskerville" pitchFamily="34" charset="-120"/>
              </a:rPr>
              <a:t>X</a:t>
            </a:r>
            <a:endParaRPr lang="en-US" sz="2000" dirty="0"/>
          </a:p>
        </p:txBody>
      </p:sp>
      <p:sp>
        <p:nvSpPr>
          <p:cNvPr id="20" name="Text 18"/>
          <p:cNvSpPr/>
          <p:nvPr/>
        </p:nvSpPr>
        <p:spPr>
          <a:xfrm>
            <a:off x="6404570" y="5405140"/>
            <a:ext cx="4861818" cy="329208"/>
          </a:xfrm>
          <a:prstGeom prst="rect">
            <a:avLst/>
          </a:prstGeom>
          <a:noFill/>
          <a:ln/>
        </p:spPr>
        <p:txBody>
          <a:bodyPr wrap="non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AI applications in various fields</a:t>
            </a:r>
            <a:endParaRPr lang="en-US" sz="1583"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76746" y="282873"/>
            <a:ext cx="3680519" cy="321469"/>
          </a:xfrm>
          <a:prstGeom prst="rect">
            <a:avLst/>
          </a:prstGeom>
          <a:noFill/>
          <a:ln/>
        </p:spPr>
        <p:txBody>
          <a:bodyPr wrap="none" lIns="0" tIns="0" rIns="0" bIns="0" rtlCol="0" anchor="t"/>
          <a:lstStyle/>
          <a:p>
            <a:pPr>
              <a:lnSpc>
                <a:spcPts val="2500"/>
              </a:lnSpc>
            </a:pPr>
            <a:r>
              <a:rPr lang="en-US" sz="2000" dirty="0">
                <a:solidFill>
                  <a:srgbClr val="403CCF"/>
                </a:solidFill>
                <a:latin typeface="Libre Baskerville" pitchFamily="34" charset="0"/>
                <a:ea typeface="Libre Baskerville" pitchFamily="34" charset="-122"/>
                <a:cs typeface="Libre Baskerville" pitchFamily="34" charset="-120"/>
              </a:rPr>
              <a:t>Marketing and Social Media</a:t>
            </a:r>
            <a:endParaRPr lang="en-US" sz="2000" dirty="0"/>
          </a:p>
        </p:txBody>
      </p:sp>
      <p:pic>
        <p:nvPicPr>
          <p:cNvPr id="3" name="Image 0" descr="preencoded.png"/>
          <p:cNvPicPr>
            <a:picLocks noChangeAspect="1"/>
          </p:cNvPicPr>
          <p:nvPr/>
        </p:nvPicPr>
        <p:blipFill>
          <a:blip r:embed="rId3"/>
          <a:stretch>
            <a:fillRect/>
          </a:stretch>
        </p:blipFill>
        <p:spPr>
          <a:xfrm>
            <a:off x="476746" y="810022"/>
            <a:ext cx="3555405" cy="2197391"/>
          </a:xfrm>
          <a:prstGeom prst="rect">
            <a:avLst/>
          </a:prstGeom>
        </p:spPr>
      </p:pic>
      <p:sp>
        <p:nvSpPr>
          <p:cNvPr id="4" name="Text 1"/>
          <p:cNvSpPr/>
          <p:nvPr/>
        </p:nvSpPr>
        <p:spPr>
          <a:xfrm>
            <a:off x="476746" y="3189966"/>
            <a:ext cx="1555453" cy="160734"/>
          </a:xfrm>
          <a:prstGeom prst="rect">
            <a:avLst/>
          </a:prstGeom>
          <a:noFill/>
          <a:ln/>
        </p:spPr>
        <p:txBody>
          <a:bodyPr wrap="none" lIns="0" tIns="0" rIns="0" bIns="0" rtlCol="0" anchor="t"/>
          <a:lstStyle/>
          <a:p>
            <a:pPr>
              <a:lnSpc>
                <a:spcPts val="1250"/>
              </a:lnSpc>
            </a:pPr>
            <a:r>
              <a:rPr lang="en-US" sz="1000" dirty="0">
                <a:solidFill>
                  <a:srgbClr val="49495A"/>
                </a:solidFill>
                <a:latin typeface="Libre Baskerville" pitchFamily="34" charset="0"/>
                <a:ea typeface="Libre Baskerville" pitchFamily="34" charset="-122"/>
                <a:cs typeface="Libre Baskerville" pitchFamily="34" charset="-120"/>
              </a:rPr>
              <a:t>Personalized Marketing</a:t>
            </a:r>
            <a:endParaRPr lang="en-US" sz="1000" dirty="0"/>
          </a:p>
        </p:txBody>
      </p:sp>
      <p:sp>
        <p:nvSpPr>
          <p:cNvPr id="5" name="Text 2"/>
          <p:cNvSpPr/>
          <p:nvPr/>
        </p:nvSpPr>
        <p:spPr>
          <a:xfrm>
            <a:off x="466136" y="3396985"/>
            <a:ext cx="5542062" cy="164604"/>
          </a:xfrm>
          <a:prstGeom prst="rect">
            <a:avLst/>
          </a:prstGeom>
          <a:noFill/>
          <a:ln/>
        </p:spPr>
        <p:txBody>
          <a:bodyPr wrap="none" lIns="0" tIns="0" rIns="0" bIns="0" rtlCol="0" anchor="t"/>
          <a:lstStyle/>
          <a:p>
            <a:pPr>
              <a:lnSpc>
                <a:spcPts val="1292"/>
              </a:lnSpc>
            </a:pPr>
            <a:endParaRPr lang="en-US" sz="792" dirty="0"/>
          </a:p>
        </p:txBody>
      </p:sp>
      <p:pic>
        <p:nvPicPr>
          <p:cNvPr id="6" name="Image 1" descr="preencoded.png"/>
          <p:cNvPicPr>
            <a:picLocks noChangeAspect="1"/>
          </p:cNvPicPr>
          <p:nvPr/>
        </p:nvPicPr>
        <p:blipFill>
          <a:blip r:embed="rId4"/>
          <a:stretch>
            <a:fillRect/>
          </a:stretch>
        </p:blipFill>
        <p:spPr>
          <a:xfrm>
            <a:off x="6173095" y="810022"/>
            <a:ext cx="3555468" cy="2197391"/>
          </a:xfrm>
          <a:prstGeom prst="rect">
            <a:avLst/>
          </a:prstGeom>
        </p:spPr>
      </p:pic>
      <p:sp>
        <p:nvSpPr>
          <p:cNvPr id="7" name="Text 3"/>
          <p:cNvSpPr/>
          <p:nvPr/>
        </p:nvSpPr>
        <p:spPr>
          <a:xfrm>
            <a:off x="6173093" y="3136000"/>
            <a:ext cx="1612801" cy="160734"/>
          </a:xfrm>
          <a:prstGeom prst="rect">
            <a:avLst/>
          </a:prstGeom>
          <a:noFill/>
          <a:ln/>
        </p:spPr>
        <p:txBody>
          <a:bodyPr wrap="none" lIns="0" tIns="0" rIns="0" bIns="0" rtlCol="0" anchor="t"/>
          <a:lstStyle/>
          <a:p>
            <a:pPr>
              <a:lnSpc>
                <a:spcPts val="1250"/>
              </a:lnSpc>
            </a:pPr>
            <a:r>
              <a:rPr lang="en-US" sz="1000" dirty="0">
                <a:solidFill>
                  <a:srgbClr val="49495A"/>
                </a:solidFill>
                <a:latin typeface="Libre Baskerville" pitchFamily="34" charset="0"/>
                <a:ea typeface="Libre Baskerville" pitchFamily="34" charset="-122"/>
                <a:cs typeface="Libre Baskerville" pitchFamily="34" charset="-120"/>
              </a:rPr>
              <a:t>Social Media Algorithms</a:t>
            </a:r>
            <a:endParaRPr lang="en-US" sz="1000" dirty="0"/>
          </a:p>
        </p:txBody>
      </p:sp>
      <p:sp>
        <p:nvSpPr>
          <p:cNvPr id="8" name="Text 4"/>
          <p:cNvSpPr/>
          <p:nvPr/>
        </p:nvSpPr>
        <p:spPr>
          <a:xfrm>
            <a:off x="6173093" y="3396985"/>
            <a:ext cx="5542161" cy="164604"/>
          </a:xfrm>
          <a:prstGeom prst="rect">
            <a:avLst/>
          </a:prstGeom>
          <a:noFill/>
          <a:ln/>
        </p:spPr>
        <p:txBody>
          <a:bodyPr wrap="none" lIns="0" tIns="0" rIns="0" bIns="0" rtlCol="0" anchor="t"/>
          <a:lstStyle/>
          <a:p>
            <a:pPr>
              <a:lnSpc>
                <a:spcPts val="1292"/>
              </a:lnSpc>
            </a:pPr>
            <a:endParaRPr lang="en-US" sz="792" dirty="0"/>
          </a:p>
        </p:txBody>
      </p:sp>
      <p:sp>
        <p:nvSpPr>
          <p:cNvPr id="9" name="Text 5"/>
          <p:cNvSpPr/>
          <p:nvPr/>
        </p:nvSpPr>
        <p:spPr>
          <a:xfrm>
            <a:off x="466136" y="3715874"/>
            <a:ext cx="3555405" cy="257175"/>
          </a:xfrm>
          <a:prstGeom prst="rect">
            <a:avLst/>
          </a:prstGeom>
          <a:noFill/>
          <a:ln/>
        </p:spPr>
        <p:txBody>
          <a:bodyPr wrap="none" lIns="0" tIns="0" rIns="0" bIns="0" rtlCol="0" anchor="t"/>
          <a:lstStyle/>
          <a:p>
            <a:pPr>
              <a:lnSpc>
                <a:spcPts val="2000"/>
              </a:lnSpc>
            </a:pPr>
            <a:r>
              <a:rPr lang="en-US" sz="1583" dirty="0">
                <a:solidFill>
                  <a:srgbClr val="403CCF"/>
                </a:solidFill>
                <a:latin typeface="Libre Baskerville" pitchFamily="34" charset="0"/>
                <a:ea typeface="Libre Baskerville" pitchFamily="34" charset="-122"/>
                <a:cs typeface="Libre Baskerville" pitchFamily="34" charset="-120"/>
              </a:rPr>
              <a:t>Productivity and Communication</a:t>
            </a:r>
            <a:endParaRPr lang="en-US" sz="1583" dirty="0"/>
          </a:p>
        </p:txBody>
      </p:sp>
      <p:pic>
        <p:nvPicPr>
          <p:cNvPr id="10" name="Image 2" descr="preencoded.png"/>
          <p:cNvPicPr>
            <a:picLocks noChangeAspect="1"/>
          </p:cNvPicPr>
          <p:nvPr/>
        </p:nvPicPr>
        <p:blipFill>
          <a:blip r:embed="rId5"/>
          <a:stretch>
            <a:fillRect/>
          </a:stretch>
        </p:blipFill>
        <p:spPr>
          <a:xfrm>
            <a:off x="466136" y="4202349"/>
            <a:ext cx="3562499" cy="2201776"/>
          </a:xfrm>
          <a:prstGeom prst="rect">
            <a:avLst/>
          </a:prstGeom>
        </p:spPr>
      </p:pic>
      <p:sp>
        <p:nvSpPr>
          <p:cNvPr id="11" name="Text 6"/>
          <p:cNvSpPr/>
          <p:nvPr/>
        </p:nvSpPr>
        <p:spPr>
          <a:xfrm>
            <a:off x="476886" y="6457539"/>
            <a:ext cx="1815703" cy="160734"/>
          </a:xfrm>
          <a:prstGeom prst="rect">
            <a:avLst/>
          </a:prstGeom>
          <a:noFill/>
          <a:ln/>
        </p:spPr>
        <p:txBody>
          <a:bodyPr wrap="none" lIns="0" tIns="0" rIns="0" bIns="0" rtlCol="0" anchor="t"/>
          <a:lstStyle/>
          <a:p>
            <a:pPr>
              <a:lnSpc>
                <a:spcPts val="1250"/>
              </a:lnSpc>
            </a:pPr>
            <a:r>
              <a:rPr lang="en-US" sz="1000" dirty="0">
                <a:solidFill>
                  <a:srgbClr val="49495A"/>
                </a:solidFill>
                <a:latin typeface="Libre Baskerville" pitchFamily="34" charset="0"/>
                <a:ea typeface="Libre Baskerville" pitchFamily="34" charset="-122"/>
                <a:cs typeface="Libre Baskerville" pitchFamily="34" charset="-120"/>
              </a:rPr>
              <a:t>AI-based Voice Recognition</a:t>
            </a:r>
            <a:endParaRPr lang="en-US" sz="1000" dirty="0"/>
          </a:p>
        </p:txBody>
      </p:sp>
      <p:sp>
        <p:nvSpPr>
          <p:cNvPr id="12" name="Text 7"/>
          <p:cNvSpPr/>
          <p:nvPr/>
        </p:nvSpPr>
        <p:spPr>
          <a:xfrm>
            <a:off x="466136" y="6636864"/>
            <a:ext cx="5542062" cy="164604"/>
          </a:xfrm>
          <a:prstGeom prst="rect">
            <a:avLst/>
          </a:prstGeom>
          <a:noFill/>
          <a:ln/>
        </p:spPr>
        <p:txBody>
          <a:bodyPr wrap="none" lIns="0" tIns="0" rIns="0" bIns="0" rtlCol="0" anchor="t"/>
          <a:lstStyle/>
          <a:p>
            <a:pPr>
              <a:lnSpc>
                <a:spcPts val="1292"/>
              </a:lnSpc>
            </a:pPr>
            <a:endParaRPr lang="en-US" sz="792" dirty="0"/>
          </a:p>
        </p:txBody>
      </p:sp>
      <p:pic>
        <p:nvPicPr>
          <p:cNvPr id="13" name="Image 3" descr="preencoded.png"/>
          <p:cNvPicPr>
            <a:picLocks noChangeAspect="1"/>
          </p:cNvPicPr>
          <p:nvPr/>
        </p:nvPicPr>
        <p:blipFill>
          <a:blip r:embed="rId6"/>
          <a:stretch>
            <a:fillRect/>
          </a:stretch>
        </p:blipFill>
        <p:spPr>
          <a:xfrm>
            <a:off x="4277937" y="4180717"/>
            <a:ext cx="3632563" cy="2245039"/>
          </a:xfrm>
          <a:prstGeom prst="rect">
            <a:avLst/>
          </a:prstGeom>
        </p:spPr>
      </p:pic>
      <p:sp>
        <p:nvSpPr>
          <p:cNvPr id="14" name="Text 8"/>
          <p:cNvSpPr/>
          <p:nvPr/>
        </p:nvSpPr>
        <p:spPr>
          <a:xfrm>
            <a:off x="4277937" y="6445273"/>
            <a:ext cx="1285875" cy="160734"/>
          </a:xfrm>
          <a:prstGeom prst="rect">
            <a:avLst/>
          </a:prstGeom>
          <a:noFill/>
          <a:ln/>
        </p:spPr>
        <p:txBody>
          <a:bodyPr wrap="none" lIns="0" tIns="0" rIns="0" bIns="0" rtlCol="0" anchor="t"/>
          <a:lstStyle/>
          <a:p>
            <a:pPr>
              <a:lnSpc>
                <a:spcPts val="1250"/>
              </a:lnSpc>
            </a:pPr>
            <a:r>
              <a:rPr lang="en-US" sz="1000" dirty="0">
                <a:solidFill>
                  <a:srgbClr val="49495A"/>
                </a:solidFill>
                <a:latin typeface="Libre Baskerville" pitchFamily="34" charset="0"/>
                <a:ea typeface="Libre Baskerville" pitchFamily="34" charset="-122"/>
                <a:cs typeface="Libre Baskerville" pitchFamily="34" charset="-120"/>
              </a:rPr>
              <a:t>Email Filtering</a:t>
            </a:r>
            <a:endParaRPr lang="en-US" sz="1000" dirty="0"/>
          </a:p>
        </p:txBody>
      </p:sp>
      <p:sp>
        <p:nvSpPr>
          <p:cNvPr id="15" name="Text 9"/>
          <p:cNvSpPr/>
          <p:nvPr/>
        </p:nvSpPr>
        <p:spPr>
          <a:xfrm>
            <a:off x="4277937" y="6636864"/>
            <a:ext cx="5542161" cy="164604"/>
          </a:xfrm>
          <a:prstGeom prst="rect">
            <a:avLst/>
          </a:prstGeom>
          <a:noFill/>
          <a:ln/>
        </p:spPr>
        <p:txBody>
          <a:bodyPr wrap="none" lIns="0" tIns="0" rIns="0" bIns="0" rtlCol="0" anchor="t"/>
          <a:lstStyle/>
          <a:p>
            <a:pPr>
              <a:lnSpc>
                <a:spcPts val="1292"/>
              </a:lnSpc>
            </a:pPr>
            <a:endParaRPr lang="en-US" sz="792" dirty="0"/>
          </a:p>
        </p:txBody>
      </p:sp>
      <p:sp>
        <p:nvSpPr>
          <p:cNvPr id="16" name="Text 10"/>
          <p:cNvSpPr/>
          <p:nvPr/>
        </p:nvSpPr>
        <p:spPr>
          <a:xfrm>
            <a:off x="8515851" y="3784037"/>
            <a:ext cx="2813149" cy="257175"/>
          </a:xfrm>
          <a:prstGeom prst="rect">
            <a:avLst/>
          </a:prstGeom>
          <a:noFill/>
          <a:ln/>
        </p:spPr>
        <p:txBody>
          <a:bodyPr wrap="none" lIns="0" tIns="0" rIns="0" bIns="0" rtlCol="0" anchor="t"/>
          <a:lstStyle/>
          <a:p>
            <a:pPr>
              <a:lnSpc>
                <a:spcPts val="2000"/>
              </a:lnSpc>
            </a:pPr>
            <a:r>
              <a:rPr lang="en-US" sz="1583" dirty="0">
                <a:solidFill>
                  <a:srgbClr val="403CCF"/>
                </a:solidFill>
                <a:latin typeface="Libre Baskerville" pitchFamily="34" charset="0"/>
                <a:ea typeface="Libre Baskerville" pitchFamily="34" charset="-122"/>
                <a:cs typeface="Libre Baskerville" pitchFamily="34" charset="-120"/>
              </a:rPr>
              <a:t>Weather and Environment</a:t>
            </a:r>
            <a:endParaRPr lang="en-US" sz="1583" dirty="0"/>
          </a:p>
        </p:txBody>
      </p:sp>
      <p:pic>
        <p:nvPicPr>
          <p:cNvPr id="17" name="Image 4" descr="preencoded.png"/>
          <p:cNvPicPr>
            <a:picLocks noChangeAspect="1"/>
          </p:cNvPicPr>
          <p:nvPr/>
        </p:nvPicPr>
        <p:blipFill>
          <a:blip r:embed="rId7"/>
          <a:stretch>
            <a:fillRect/>
          </a:stretch>
        </p:blipFill>
        <p:spPr>
          <a:xfrm>
            <a:off x="8534223" y="4180717"/>
            <a:ext cx="2571750" cy="1589385"/>
          </a:xfrm>
          <a:prstGeom prst="rect">
            <a:avLst/>
          </a:prstGeom>
        </p:spPr>
      </p:pic>
      <p:sp>
        <p:nvSpPr>
          <p:cNvPr id="18" name="Text 11"/>
          <p:cNvSpPr/>
          <p:nvPr/>
        </p:nvSpPr>
        <p:spPr>
          <a:xfrm>
            <a:off x="8575332" y="5900843"/>
            <a:ext cx="1347093" cy="160734"/>
          </a:xfrm>
          <a:prstGeom prst="rect">
            <a:avLst/>
          </a:prstGeom>
          <a:noFill/>
          <a:ln/>
        </p:spPr>
        <p:txBody>
          <a:bodyPr wrap="none" lIns="0" tIns="0" rIns="0" bIns="0" rtlCol="0" anchor="t"/>
          <a:lstStyle/>
          <a:p>
            <a:pPr>
              <a:lnSpc>
                <a:spcPts val="1250"/>
              </a:lnSpc>
            </a:pPr>
            <a:r>
              <a:rPr lang="en-US" sz="1000" dirty="0">
                <a:solidFill>
                  <a:srgbClr val="49495A"/>
                </a:solidFill>
                <a:latin typeface="Libre Baskerville" pitchFamily="34" charset="0"/>
                <a:ea typeface="Libre Baskerville" pitchFamily="34" charset="-122"/>
                <a:cs typeface="Libre Baskerville" pitchFamily="34" charset="-120"/>
              </a:rPr>
              <a:t>Weather Forecasting</a:t>
            </a:r>
            <a:endParaRPr lang="en-US" sz="1000" dirty="0"/>
          </a:p>
        </p:txBody>
      </p:sp>
      <p:sp>
        <p:nvSpPr>
          <p:cNvPr id="19" name="Text 12"/>
          <p:cNvSpPr/>
          <p:nvPr/>
        </p:nvSpPr>
        <p:spPr>
          <a:xfrm>
            <a:off x="8575332" y="6180785"/>
            <a:ext cx="11238508" cy="164604"/>
          </a:xfrm>
          <a:prstGeom prst="rect">
            <a:avLst/>
          </a:prstGeom>
          <a:noFill/>
          <a:ln/>
        </p:spPr>
        <p:txBody>
          <a:bodyPr wrap="none" lIns="0" tIns="0" rIns="0" bIns="0" rtlCol="0" anchor="t"/>
          <a:lstStyle/>
          <a:p>
            <a:pPr>
              <a:lnSpc>
                <a:spcPts val="1292"/>
              </a:lnSpc>
            </a:pPr>
            <a:endParaRPr lang="en-US" sz="792"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1085255"/>
            <a:ext cx="6179939" cy="1928813"/>
          </a:xfrm>
          <a:prstGeom prst="rect">
            <a:avLst/>
          </a:prstGeom>
          <a:noFill/>
          <a:ln/>
        </p:spPr>
        <p:txBody>
          <a:bodyPr wrap="square" lIns="0" tIns="0" rIns="0" bIns="0" rtlCol="0" anchor="t"/>
          <a:lstStyle/>
          <a:p>
            <a:pPr>
              <a:lnSpc>
                <a:spcPts val="5041"/>
              </a:lnSpc>
            </a:pPr>
            <a:r>
              <a:rPr lang="en-US" sz="4042" dirty="0">
                <a:solidFill>
                  <a:srgbClr val="403CCF"/>
                </a:solidFill>
                <a:latin typeface="Libre Baskerville" pitchFamily="34" charset="0"/>
                <a:ea typeface="Libre Baskerville" pitchFamily="34" charset="-122"/>
                <a:cs typeface="Libre Baskerville" pitchFamily="34" charset="-120"/>
              </a:rPr>
              <a:t>South Korea's AI Competitiveness Ranking</a:t>
            </a:r>
            <a:endParaRPr lang="en-US" sz="4042" dirty="0"/>
          </a:p>
        </p:txBody>
      </p:sp>
      <p:sp>
        <p:nvSpPr>
          <p:cNvPr id="4" name="Shape 1"/>
          <p:cNvSpPr/>
          <p:nvPr/>
        </p:nvSpPr>
        <p:spPr>
          <a:xfrm>
            <a:off x="720031" y="3322638"/>
            <a:ext cx="6179939" cy="2450108"/>
          </a:xfrm>
          <a:prstGeom prst="roundRect">
            <a:avLst>
              <a:gd name="adj" fmla="val 1260"/>
            </a:avLst>
          </a:prstGeom>
          <a:noFill/>
          <a:ln w="15240">
            <a:solidFill>
              <a:srgbClr val="000000">
                <a:alpha val="8000"/>
              </a:srgbClr>
            </a:solidFill>
            <a:prstDash val="solid"/>
          </a:ln>
        </p:spPr>
        <p:txBody>
          <a:bodyPr/>
          <a:lstStyle/>
          <a:p>
            <a:endParaRPr lang="ko-KR" altLang="en-US" sz="1500"/>
          </a:p>
        </p:txBody>
      </p:sp>
      <p:sp>
        <p:nvSpPr>
          <p:cNvPr id="5" name="Shape 2"/>
          <p:cNvSpPr/>
          <p:nvPr/>
        </p:nvSpPr>
        <p:spPr>
          <a:xfrm>
            <a:off x="732731" y="3335337"/>
            <a:ext cx="6154539" cy="917972"/>
          </a:xfrm>
          <a:prstGeom prst="rect">
            <a:avLst/>
          </a:prstGeom>
          <a:solidFill>
            <a:srgbClr val="FFFFFF">
              <a:alpha val="4000"/>
            </a:srgbClr>
          </a:solidFill>
          <a:ln/>
        </p:spPr>
        <p:txBody>
          <a:bodyPr/>
          <a:lstStyle/>
          <a:p>
            <a:endParaRPr lang="ko-KR" altLang="en-US" sz="1500"/>
          </a:p>
        </p:txBody>
      </p:sp>
      <p:sp>
        <p:nvSpPr>
          <p:cNvPr id="6" name="Text 3"/>
          <p:cNvSpPr/>
          <p:nvPr/>
        </p:nvSpPr>
        <p:spPr>
          <a:xfrm>
            <a:off x="938411" y="3465116"/>
            <a:ext cx="2662733" cy="658416"/>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Overall AI Competitiveness Ranking</a:t>
            </a:r>
            <a:endParaRPr lang="en-US" sz="1583" dirty="0"/>
          </a:p>
        </p:txBody>
      </p:sp>
      <p:sp>
        <p:nvSpPr>
          <p:cNvPr id="7" name="Text 4"/>
          <p:cNvSpPr/>
          <p:nvPr/>
        </p:nvSpPr>
        <p:spPr>
          <a:xfrm>
            <a:off x="4018856" y="3465116"/>
            <a:ext cx="2662733" cy="329208"/>
          </a:xfrm>
          <a:prstGeom prst="rect">
            <a:avLst/>
          </a:prstGeom>
          <a:noFill/>
          <a:ln/>
        </p:spPr>
        <p:txBody>
          <a:bodyPr wrap="non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6th</a:t>
            </a:r>
            <a:endParaRPr lang="en-US" sz="1583" dirty="0"/>
          </a:p>
        </p:txBody>
      </p:sp>
      <p:sp>
        <p:nvSpPr>
          <p:cNvPr id="8" name="Shape 5"/>
          <p:cNvSpPr/>
          <p:nvPr/>
        </p:nvSpPr>
        <p:spPr>
          <a:xfrm>
            <a:off x="732731" y="4253309"/>
            <a:ext cx="6154539" cy="917972"/>
          </a:xfrm>
          <a:prstGeom prst="rect">
            <a:avLst/>
          </a:prstGeom>
          <a:solidFill>
            <a:srgbClr val="000000">
              <a:alpha val="4000"/>
            </a:srgbClr>
          </a:solidFill>
          <a:ln/>
        </p:spPr>
        <p:txBody>
          <a:bodyPr/>
          <a:lstStyle/>
          <a:p>
            <a:endParaRPr lang="ko-KR" altLang="en-US" sz="1500"/>
          </a:p>
        </p:txBody>
      </p:sp>
      <p:sp>
        <p:nvSpPr>
          <p:cNvPr id="9" name="Text 6"/>
          <p:cNvSpPr/>
          <p:nvPr/>
        </p:nvSpPr>
        <p:spPr>
          <a:xfrm>
            <a:off x="938411" y="4383088"/>
            <a:ext cx="2662733" cy="658416"/>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Number of Countries Evaluated</a:t>
            </a:r>
            <a:endParaRPr lang="en-US" sz="1583" dirty="0"/>
          </a:p>
        </p:txBody>
      </p:sp>
      <p:sp>
        <p:nvSpPr>
          <p:cNvPr id="10" name="Text 7"/>
          <p:cNvSpPr/>
          <p:nvPr/>
        </p:nvSpPr>
        <p:spPr>
          <a:xfrm>
            <a:off x="4018856" y="4383088"/>
            <a:ext cx="2662733" cy="329208"/>
          </a:xfrm>
          <a:prstGeom prst="rect">
            <a:avLst/>
          </a:prstGeom>
          <a:noFill/>
          <a:ln/>
        </p:spPr>
        <p:txBody>
          <a:bodyPr wrap="non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62 countries</a:t>
            </a:r>
            <a:endParaRPr lang="en-US" sz="1583" dirty="0"/>
          </a:p>
        </p:txBody>
      </p:sp>
      <p:sp>
        <p:nvSpPr>
          <p:cNvPr id="11" name="Shape 8"/>
          <p:cNvSpPr/>
          <p:nvPr/>
        </p:nvSpPr>
        <p:spPr>
          <a:xfrm>
            <a:off x="732731" y="5171282"/>
            <a:ext cx="6154539" cy="588764"/>
          </a:xfrm>
          <a:prstGeom prst="rect">
            <a:avLst/>
          </a:prstGeom>
          <a:solidFill>
            <a:srgbClr val="FFFFFF">
              <a:alpha val="4000"/>
            </a:srgbClr>
          </a:solidFill>
          <a:ln/>
        </p:spPr>
        <p:txBody>
          <a:bodyPr/>
          <a:lstStyle/>
          <a:p>
            <a:endParaRPr lang="ko-KR" altLang="en-US" sz="1500"/>
          </a:p>
        </p:txBody>
      </p:sp>
      <p:sp>
        <p:nvSpPr>
          <p:cNvPr id="12" name="Text 9"/>
          <p:cNvSpPr/>
          <p:nvPr/>
        </p:nvSpPr>
        <p:spPr>
          <a:xfrm>
            <a:off x="938411" y="5301059"/>
            <a:ext cx="2662733" cy="329208"/>
          </a:xfrm>
          <a:prstGeom prst="rect">
            <a:avLst/>
          </a:prstGeom>
          <a:noFill/>
          <a:ln/>
        </p:spPr>
        <p:txBody>
          <a:bodyPr wrap="non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Evaluation Year</a:t>
            </a:r>
            <a:endParaRPr lang="en-US" sz="1583" dirty="0"/>
          </a:p>
        </p:txBody>
      </p:sp>
      <p:sp>
        <p:nvSpPr>
          <p:cNvPr id="13" name="Text 10"/>
          <p:cNvSpPr/>
          <p:nvPr/>
        </p:nvSpPr>
        <p:spPr>
          <a:xfrm>
            <a:off x="4018856" y="5301059"/>
            <a:ext cx="2662733" cy="329208"/>
          </a:xfrm>
          <a:prstGeom prst="rect">
            <a:avLst/>
          </a:prstGeom>
          <a:noFill/>
          <a:ln/>
        </p:spPr>
        <p:txBody>
          <a:bodyPr wrap="non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2024</a:t>
            </a:r>
            <a:endParaRPr lang="en-US" sz="1583"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76746" y="355501"/>
            <a:ext cx="9033371" cy="403919"/>
          </a:xfrm>
          <a:prstGeom prst="rect">
            <a:avLst/>
          </a:prstGeom>
          <a:noFill/>
          <a:ln/>
        </p:spPr>
        <p:txBody>
          <a:bodyPr wrap="none" lIns="0" tIns="0" rIns="0" bIns="0" rtlCol="0" anchor="t"/>
          <a:lstStyle/>
          <a:p>
            <a:pPr>
              <a:lnSpc>
                <a:spcPts val="3167"/>
              </a:lnSpc>
            </a:pPr>
            <a:r>
              <a:rPr lang="en-US" sz="2542" dirty="0">
                <a:solidFill>
                  <a:srgbClr val="403CCF"/>
                </a:solidFill>
                <a:latin typeface="Libre Baskerville" pitchFamily="34" charset="0"/>
                <a:ea typeface="Libre Baskerville" pitchFamily="34" charset="-122"/>
                <a:cs typeface="Libre Baskerville" pitchFamily="34" charset="-120"/>
              </a:rPr>
              <a:t>Government Policy and Development Sector Rankings</a:t>
            </a:r>
            <a:endParaRPr lang="en-US" sz="2542" dirty="0"/>
          </a:p>
        </p:txBody>
      </p:sp>
      <p:sp>
        <p:nvSpPr>
          <p:cNvPr id="5" name="Text 1">
            <a:extLst>
              <a:ext uri="{FF2B5EF4-FFF2-40B4-BE49-F238E27FC236}">
                <a16:creationId xmlns:a16="http://schemas.microsoft.com/office/drawing/2014/main" id="{4918BF68-1C69-89CB-2DD4-BA6EEA879AD2}"/>
              </a:ext>
            </a:extLst>
          </p:cNvPr>
          <p:cNvSpPr/>
          <p:nvPr/>
        </p:nvSpPr>
        <p:spPr>
          <a:xfrm>
            <a:off x="-1384141" y="2419826"/>
            <a:ext cx="8280083" cy="407313"/>
          </a:xfrm>
          <a:prstGeom prst="rect">
            <a:avLst/>
          </a:prstGeom>
          <a:noFill/>
          <a:ln/>
        </p:spPr>
        <p:txBody>
          <a:bodyPr wrap="none" lIns="0" tIns="0" rIns="0" bIns="0" rtlCol="0" anchor="t"/>
          <a:lstStyle/>
          <a:p>
            <a:pPr algn="ctr">
              <a:lnSpc>
                <a:spcPts val="3200"/>
              </a:lnSpc>
            </a:pPr>
            <a:r>
              <a:rPr lang="en-US" sz="4400" dirty="0">
                <a:solidFill>
                  <a:srgbClr val="49495A"/>
                </a:solidFill>
                <a:latin typeface="Libre Baskerville" pitchFamily="34" charset="0"/>
                <a:ea typeface="Libre Baskerville" pitchFamily="34" charset="-122"/>
                <a:cs typeface="Libre Baskerville" pitchFamily="34" charset="-120"/>
              </a:rPr>
              <a:t>6th</a:t>
            </a:r>
            <a:endParaRPr lang="en-US" sz="4400" dirty="0">
              <a:solidFill>
                <a:prstClr val="black"/>
              </a:solidFill>
              <a:latin typeface="Calibri" panose="020F0502020204030204"/>
            </a:endParaRPr>
          </a:p>
        </p:txBody>
      </p:sp>
      <p:sp>
        <p:nvSpPr>
          <p:cNvPr id="6" name="Text 2">
            <a:extLst>
              <a:ext uri="{FF2B5EF4-FFF2-40B4-BE49-F238E27FC236}">
                <a16:creationId xmlns:a16="http://schemas.microsoft.com/office/drawing/2014/main" id="{E46D0927-7B9F-AAAC-95B4-A5110509D1EA}"/>
              </a:ext>
            </a:extLst>
          </p:cNvPr>
          <p:cNvSpPr/>
          <p:nvPr/>
        </p:nvSpPr>
        <p:spPr>
          <a:xfrm>
            <a:off x="1714103" y="2981325"/>
            <a:ext cx="2083594" cy="192881"/>
          </a:xfrm>
          <a:prstGeom prst="rect">
            <a:avLst/>
          </a:prstGeom>
          <a:noFill/>
          <a:ln/>
        </p:spPr>
        <p:txBody>
          <a:bodyPr wrap="none" lIns="0" tIns="0" rIns="0" bIns="0" rtlCol="0" anchor="t"/>
          <a:lstStyle/>
          <a:p>
            <a:pPr algn="ctr">
              <a:lnSpc>
                <a:spcPts val="1500"/>
              </a:lnSpc>
            </a:pPr>
            <a:r>
              <a:rPr lang="en-US" dirty="0">
                <a:solidFill>
                  <a:srgbClr val="49495A"/>
                </a:solidFill>
                <a:latin typeface="Libre Baskerville" pitchFamily="34" charset="0"/>
                <a:ea typeface="Libre Baskerville" pitchFamily="34" charset="-122"/>
                <a:cs typeface="Libre Baskerville" pitchFamily="34" charset="-120"/>
              </a:rPr>
              <a:t>Government Policy Sector</a:t>
            </a:r>
            <a:endParaRPr lang="en-US" dirty="0">
              <a:solidFill>
                <a:prstClr val="black"/>
              </a:solidFill>
              <a:latin typeface="Calibri" panose="020F0502020204030204"/>
            </a:endParaRPr>
          </a:p>
        </p:txBody>
      </p:sp>
      <p:sp>
        <p:nvSpPr>
          <p:cNvPr id="7" name="Text 3">
            <a:extLst>
              <a:ext uri="{FF2B5EF4-FFF2-40B4-BE49-F238E27FC236}">
                <a16:creationId xmlns:a16="http://schemas.microsoft.com/office/drawing/2014/main" id="{7EC4A440-B0B2-AB3C-C877-A10A07CE3429}"/>
              </a:ext>
            </a:extLst>
          </p:cNvPr>
          <p:cNvSpPr/>
          <p:nvPr/>
        </p:nvSpPr>
        <p:spPr>
          <a:xfrm>
            <a:off x="-1384141" y="3248263"/>
            <a:ext cx="8280083" cy="197525"/>
          </a:xfrm>
          <a:prstGeom prst="rect">
            <a:avLst/>
          </a:prstGeom>
          <a:noFill/>
          <a:ln/>
        </p:spPr>
        <p:txBody>
          <a:bodyPr wrap="none" lIns="0" tIns="0" rIns="0" bIns="0" rtlCol="0" anchor="t"/>
          <a:lstStyle/>
          <a:p>
            <a:pPr algn="ctr">
              <a:lnSpc>
                <a:spcPts val="1550"/>
              </a:lnSpc>
            </a:pPr>
            <a:r>
              <a:rPr lang="en-US" sz="1100" dirty="0">
                <a:solidFill>
                  <a:srgbClr val="49495A"/>
                </a:solidFill>
                <a:latin typeface="Open Sans" pitchFamily="34" charset="0"/>
                <a:ea typeface="Open Sans" pitchFamily="34" charset="-122"/>
                <a:cs typeface="Open Sans" pitchFamily="34" charset="-120"/>
              </a:rPr>
              <a:t>Ranking of South Korea</a:t>
            </a:r>
            <a:endParaRPr lang="en-US" sz="1100" dirty="0">
              <a:solidFill>
                <a:prstClr val="black"/>
              </a:solidFill>
              <a:latin typeface="Calibri" panose="020F0502020204030204"/>
            </a:endParaRPr>
          </a:p>
        </p:txBody>
      </p:sp>
      <p:sp>
        <p:nvSpPr>
          <p:cNvPr id="8" name="Text 4">
            <a:extLst>
              <a:ext uri="{FF2B5EF4-FFF2-40B4-BE49-F238E27FC236}">
                <a16:creationId xmlns:a16="http://schemas.microsoft.com/office/drawing/2014/main" id="{7AAAF12A-F9F0-45E6-4C9E-F169953BF20B}"/>
              </a:ext>
            </a:extLst>
          </p:cNvPr>
          <p:cNvSpPr/>
          <p:nvPr/>
        </p:nvSpPr>
        <p:spPr>
          <a:xfrm>
            <a:off x="-1384141" y="3877747"/>
            <a:ext cx="8280083" cy="407313"/>
          </a:xfrm>
          <a:prstGeom prst="rect">
            <a:avLst/>
          </a:prstGeom>
          <a:noFill/>
          <a:ln/>
        </p:spPr>
        <p:txBody>
          <a:bodyPr wrap="none" lIns="0" tIns="0" rIns="0" bIns="0" rtlCol="0" anchor="t"/>
          <a:lstStyle/>
          <a:p>
            <a:pPr algn="ctr">
              <a:lnSpc>
                <a:spcPts val="3200"/>
              </a:lnSpc>
            </a:pPr>
            <a:r>
              <a:rPr lang="en-US" sz="4400" dirty="0">
                <a:solidFill>
                  <a:srgbClr val="49495A"/>
                </a:solidFill>
                <a:latin typeface="Libre Baskerville" pitchFamily="34" charset="0"/>
                <a:ea typeface="Libre Baskerville" pitchFamily="34" charset="-122"/>
                <a:cs typeface="Libre Baskerville" pitchFamily="34" charset="-120"/>
              </a:rPr>
              <a:t>3rd</a:t>
            </a:r>
            <a:endParaRPr lang="en-US" sz="4400" dirty="0">
              <a:solidFill>
                <a:prstClr val="black"/>
              </a:solidFill>
              <a:latin typeface="Calibri" panose="020F0502020204030204"/>
            </a:endParaRPr>
          </a:p>
        </p:txBody>
      </p:sp>
      <p:sp>
        <p:nvSpPr>
          <p:cNvPr id="9" name="Text 5">
            <a:extLst>
              <a:ext uri="{FF2B5EF4-FFF2-40B4-BE49-F238E27FC236}">
                <a16:creationId xmlns:a16="http://schemas.microsoft.com/office/drawing/2014/main" id="{E3AAB801-FFE9-1651-64C9-5E9E9EE36DE2}"/>
              </a:ext>
            </a:extLst>
          </p:cNvPr>
          <p:cNvSpPr/>
          <p:nvPr/>
        </p:nvSpPr>
        <p:spPr>
          <a:xfrm>
            <a:off x="1943775" y="4439245"/>
            <a:ext cx="1624251" cy="192881"/>
          </a:xfrm>
          <a:prstGeom prst="rect">
            <a:avLst/>
          </a:prstGeom>
          <a:noFill/>
          <a:ln/>
        </p:spPr>
        <p:txBody>
          <a:bodyPr wrap="none" lIns="0" tIns="0" rIns="0" bIns="0" rtlCol="0" anchor="t"/>
          <a:lstStyle/>
          <a:p>
            <a:pPr algn="ctr">
              <a:lnSpc>
                <a:spcPts val="1500"/>
              </a:lnSpc>
            </a:pPr>
            <a:r>
              <a:rPr lang="en-US" dirty="0">
                <a:solidFill>
                  <a:srgbClr val="49495A"/>
                </a:solidFill>
                <a:latin typeface="Libre Baskerville" pitchFamily="34" charset="0"/>
                <a:ea typeface="Libre Baskerville" pitchFamily="34" charset="-122"/>
                <a:cs typeface="Libre Baskerville" pitchFamily="34" charset="-120"/>
              </a:rPr>
              <a:t>Development Sector</a:t>
            </a:r>
            <a:endParaRPr lang="en-US" dirty="0">
              <a:solidFill>
                <a:prstClr val="black"/>
              </a:solidFill>
              <a:latin typeface="Calibri" panose="020F0502020204030204"/>
            </a:endParaRPr>
          </a:p>
        </p:txBody>
      </p:sp>
      <p:sp>
        <p:nvSpPr>
          <p:cNvPr id="10" name="Text 6">
            <a:extLst>
              <a:ext uri="{FF2B5EF4-FFF2-40B4-BE49-F238E27FC236}">
                <a16:creationId xmlns:a16="http://schemas.microsoft.com/office/drawing/2014/main" id="{FD043F19-DD74-BC2D-4AB1-7A9EED2C7727}"/>
              </a:ext>
            </a:extLst>
          </p:cNvPr>
          <p:cNvSpPr/>
          <p:nvPr/>
        </p:nvSpPr>
        <p:spPr>
          <a:xfrm>
            <a:off x="-1384141" y="4706183"/>
            <a:ext cx="8280083" cy="197525"/>
          </a:xfrm>
          <a:prstGeom prst="rect">
            <a:avLst/>
          </a:prstGeom>
          <a:noFill/>
          <a:ln/>
        </p:spPr>
        <p:txBody>
          <a:bodyPr wrap="none" lIns="0" tIns="0" rIns="0" bIns="0" rtlCol="0" anchor="t"/>
          <a:lstStyle/>
          <a:p>
            <a:pPr algn="ctr">
              <a:lnSpc>
                <a:spcPts val="1550"/>
              </a:lnSpc>
            </a:pPr>
            <a:r>
              <a:rPr lang="en-US" sz="1100" dirty="0">
                <a:solidFill>
                  <a:srgbClr val="49495A"/>
                </a:solidFill>
                <a:latin typeface="Open Sans" pitchFamily="34" charset="0"/>
                <a:ea typeface="Open Sans" pitchFamily="34" charset="-122"/>
                <a:cs typeface="Open Sans" pitchFamily="34" charset="-120"/>
              </a:rPr>
              <a:t>Following the US and China</a:t>
            </a:r>
            <a:endParaRPr lang="en-US" sz="1100" dirty="0">
              <a:solidFill>
                <a:prstClr val="black"/>
              </a:solidFill>
              <a:latin typeface="Calibri" panose="020F0502020204030204"/>
            </a:endParaRPr>
          </a:p>
        </p:txBody>
      </p:sp>
      <p:sp>
        <p:nvSpPr>
          <p:cNvPr id="11" name="Text 7">
            <a:extLst>
              <a:ext uri="{FF2B5EF4-FFF2-40B4-BE49-F238E27FC236}">
                <a16:creationId xmlns:a16="http://schemas.microsoft.com/office/drawing/2014/main" id="{EF88D415-A182-DD4F-76E5-F5472E972191}"/>
              </a:ext>
            </a:extLst>
          </p:cNvPr>
          <p:cNvSpPr/>
          <p:nvPr/>
        </p:nvSpPr>
        <p:spPr>
          <a:xfrm>
            <a:off x="3593268" y="2419826"/>
            <a:ext cx="8280083" cy="407313"/>
          </a:xfrm>
          <a:prstGeom prst="rect">
            <a:avLst/>
          </a:prstGeom>
          <a:noFill/>
          <a:ln/>
        </p:spPr>
        <p:txBody>
          <a:bodyPr wrap="none" lIns="0" tIns="0" rIns="0" bIns="0" rtlCol="0" anchor="t"/>
          <a:lstStyle/>
          <a:p>
            <a:pPr algn="ctr">
              <a:lnSpc>
                <a:spcPts val="3200"/>
              </a:lnSpc>
            </a:pPr>
            <a:r>
              <a:rPr lang="en-US" sz="4400" dirty="0">
                <a:solidFill>
                  <a:srgbClr val="49495A"/>
                </a:solidFill>
                <a:latin typeface="Libre Baskerville" pitchFamily="34" charset="0"/>
                <a:ea typeface="Libre Baskerville" pitchFamily="34" charset="-122"/>
                <a:cs typeface="Libre Baskerville" pitchFamily="34" charset="-120"/>
              </a:rPr>
              <a:t>390.1B</a:t>
            </a:r>
            <a:endParaRPr lang="en-US" sz="4400" dirty="0">
              <a:solidFill>
                <a:prstClr val="black"/>
              </a:solidFill>
              <a:latin typeface="Calibri" panose="020F0502020204030204"/>
            </a:endParaRPr>
          </a:p>
        </p:txBody>
      </p:sp>
      <p:sp>
        <p:nvSpPr>
          <p:cNvPr id="12" name="Text 8">
            <a:extLst>
              <a:ext uri="{FF2B5EF4-FFF2-40B4-BE49-F238E27FC236}">
                <a16:creationId xmlns:a16="http://schemas.microsoft.com/office/drawing/2014/main" id="{3E6062CE-AC39-A782-6A86-18C61387A66F}"/>
              </a:ext>
            </a:extLst>
          </p:cNvPr>
          <p:cNvSpPr/>
          <p:nvPr/>
        </p:nvSpPr>
        <p:spPr>
          <a:xfrm>
            <a:off x="6909754" y="2981325"/>
            <a:ext cx="1647111" cy="192881"/>
          </a:xfrm>
          <a:prstGeom prst="rect">
            <a:avLst/>
          </a:prstGeom>
          <a:noFill/>
          <a:ln/>
        </p:spPr>
        <p:txBody>
          <a:bodyPr wrap="none" lIns="0" tIns="0" rIns="0" bIns="0" rtlCol="0" anchor="t"/>
          <a:lstStyle/>
          <a:p>
            <a:pPr algn="ctr">
              <a:lnSpc>
                <a:spcPts val="1500"/>
              </a:lnSpc>
            </a:pPr>
            <a:r>
              <a:rPr lang="en-US" dirty="0">
                <a:solidFill>
                  <a:srgbClr val="49495A"/>
                </a:solidFill>
                <a:latin typeface="Libre Baskerville" pitchFamily="34" charset="0"/>
                <a:ea typeface="Libre Baskerville" pitchFamily="34" charset="-122"/>
                <a:cs typeface="Libre Baskerville" pitchFamily="34" charset="-120"/>
              </a:rPr>
              <a:t>AI Policy Investment</a:t>
            </a:r>
            <a:endParaRPr lang="en-US" dirty="0">
              <a:solidFill>
                <a:prstClr val="black"/>
              </a:solidFill>
              <a:latin typeface="Calibri" panose="020F0502020204030204"/>
            </a:endParaRPr>
          </a:p>
        </p:txBody>
      </p:sp>
      <p:sp>
        <p:nvSpPr>
          <p:cNvPr id="13" name="Text 9">
            <a:extLst>
              <a:ext uri="{FF2B5EF4-FFF2-40B4-BE49-F238E27FC236}">
                <a16:creationId xmlns:a16="http://schemas.microsoft.com/office/drawing/2014/main" id="{94AC8F95-E814-CA8C-70C7-F2B946253C44}"/>
              </a:ext>
            </a:extLst>
          </p:cNvPr>
          <p:cNvSpPr/>
          <p:nvPr/>
        </p:nvSpPr>
        <p:spPr>
          <a:xfrm>
            <a:off x="3593268" y="3248263"/>
            <a:ext cx="8280083" cy="197525"/>
          </a:xfrm>
          <a:prstGeom prst="rect">
            <a:avLst/>
          </a:prstGeom>
          <a:noFill/>
          <a:ln/>
        </p:spPr>
        <p:txBody>
          <a:bodyPr wrap="none" lIns="0" tIns="0" rIns="0" bIns="0" rtlCol="0" anchor="t"/>
          <a:lstStyle/>
          <a:p>
            <a:pPr algn="ctr">
              <a:lnSpc>
                <a:spcPts val="1550"/>
              </a:lnSpc>
            </a:pPr>
            <a:r>
              <a:rPr lang="en-US" sz="1100" dirty="0">
                <a:solidFill>
                  <a:srgbClr val="49495A"/>
                </a:solidFill>
                <a:latin typeface="Open Sans" pitchFamily="34" charset="0"/>
                <a:ea typeface="Open Sans" pitchFamily="34" charset="-122"/>
                <a:cs typeface="Open Sans" pitchFamily="34" charset="-120"/>
              </a:rPr>
              <a:t>Unit: KRW</a:t>
            </a:r>
            <a:endParaRPr lang="en-US" sz="1100" dirty="0">
              <a:solidFill>
                <a:prstClr val="black"/>
              </a:solidFill>
              <a:latin typeface="Calibri" panose="020F0502020204030204"/>
            </a:endParaRPr>
          </a:p>
        </p:txBody>
      </p:sp>
      <p:sp>
        <p:nvSpPr>
          <p:cNvPr id="14" name="Text 10">
            <a:extLst>
              <a:ext uri="{FF2B5EF4-FFF2-40B4-BE49-F238E27FC236}">
                <a16:creationId xmlns:a16="http://schemas.microsoft.com/office/drawing/2014/main" id="{343DF87B-7B14-83B7-1BB0-2D9177EB06E6}"/>
              </a:ext>
            </a:extLst>
          </p:cNvPr>
          <p:cNvSpPr/>
          <p:nvPr/>
        </p:nvSpPr>
        <p:spPr>
          <a:xfrm>
            <a:off x="3593268" y="3877746"/>
            <a:ext cx="8280083" cy="407313"/>
          </a:xfrm>
          <a:prstGeom prst="rect">
            <a:avLst/>
          </a:prstGeom>
          <a:noFill/>
          <a:ln/>
        </p:spPr>
        <p:txBody>
          <a:bodyPr wrap="none" lIns="0" tIns="0" rIns="0" bIns="0" rtlCol="0" anchor="t"/>
          <a:lstStyle/>
          <a:p>
            <a:pPr algn="ctr">
              <a:lnSpc>
                <a:spcPts val="3200"/>
              </a:lnSpc>
            </a:pPr>
            <a:r>
              <a:rPr lang="en-US" sz="4400" dirty="0">
                <a:solidFill>
                  <a:srgbClr val="49495A"/>
                </a:solidFill>
                <a:latin typeface="Libre Baskerville" pitchFamily="34" charset="0"/>
                <a:ea typeface="Libre Baskerville" pitchFamily="34" charset="-122"/>
                <a:cs typeface="Libre Baskerville" pitchFamily="34" charset="-120"/>
              </a:rPr>
              <a:t>1.5M</a:t>
            </a:r>
            <a:endParaRPr lang="en-US" sz="4400" dirty="0">
              <a:solidFill>
                <a:prstClr val="black"/>
              </a:solidFill>
              <a:latin typeface="Calibri" panose="020F0502020204030204"/>
            </a:endParaRPr>
          </a:p>
        </p:txBody>
      </p:sp>
      <p:sp>
        <p:nvSpPr>
          <p:cNvPr id="15" name="Text 11">
            <a:extLst>
              <a:ext uri="{FF2B5EF4-FFF2-40B4-BE49-F238E27FC236}">
                <a16:creationId xmlns:a16="http://schemas.microsoft.com/office/drawing/2014/main" id="{0C71647A-FF16-B7F1-5C1A-601CDFEEE61D}"/>
              </a:ext>
            </a:extLst>
          </p:cNvPr>
          <p:cNvSpPr/>
          <p:nvPr/>
        </p:nvSpPr>
        <p:spPr>
          <a:xfrm>
            <a:off x="6961784" y="4439245"/>
            <a:ext cx="1543050" cy="192881"/>
          </a:xfrm>
          <a:prstGeom prst="rect">
            <a:avLst/>
          </a:prstGeom>
          <a:noFill/>
          <a:ln/>
        </p:spPr>
        <p:txBody>
          <a:bodyPr wrap="none" lIns="0" tIns="0" rIns="0" bIns="0" rtlCol="0" anchor="t"/>
          <a:lstStyle/>
          <a:p>
            <a:pPr algn="ctr">
              <a:lnSpc>
                <a:spcPts val="1500"/>
              </a:lnSpc>
            </a:pPr>
            <a:r>
              <a:rPr lang="en-US" dirty="0">
                <a:solidFill>
                  <a:srgbClr val="49495A"/>
                </a:solidFill>
                <a:latin typeface="Libre Baskerville" pitchFamily="34" charset="0"/>
                <a:ea typeface="Libre Baskerville" pitchFamily="34" charset="-122"/>
                <a:cs typeface="Libre Baskerville" pitchFamily="34" charset="-120"/>
              </a:rPr>
              <a:t>Book Dataset</a:t>
            </a:r>
            <a:endParaRPr lang="en-US" dirty="0">
              <a:solidFill>
                <a:prstClr val="black"/>
              </a:solidFill>
              <a:latin typeface="Calibri" panose="020F0502020204030204"/>
            </a:endParaRPr>
          </a:p>
        </p:txBody>
      </p:sp>
      <p:sp>
        <p:nvSpPr>
          <p:cNvPr id="16" name="Text 12">
            <a:extLst>
              <a:ext uri="{FF2B5EF4-FFF2-40B4-BE49-F238E27FC236}">
                <a16:creationId xmlns:a16="http://schemas.microsoft.com/office/drawing/2014/main" id="{610B0681-2776-4806-AFF9-A7ACDF563233}"/>
              </a:ext>
            </a:extLst>
          </p:cNvPr>
          <p:cNvSpPr/>
          <p:nvPr/>
        </p:nvSpPr>
        <p:spPr>
          <a:xfrm>
            <a:off x="3593268" y="4706183"/>
            <a:ext cx="8280083" cy="197525"/>
          </a:xfrm>
          <a:prstGeom prst="rect">
            <a:avLst/>
          </a:prstGeom>
          <a:noFill/>
          <a:ln/>
        </p:spPr>
        <p:txBody>
          <a:bodyPr wrap="none" lIns="0" tIns="0" rIns="0" bIns="0" rtlCol="0" anchor="t"/>
          <a:lstStyle/>
          <a:p>
            <a:pPr algn="ctr">
              <a:lnSpc>
                <a:spcPts val="1550"/>
              </a:lnSpc>
            </a:pPr>
            <a:r>
              <a:rPr lang="en-US" sz="1100" dirty="0">
                <a:solidFill>
                  <a:srgbClr val="49495A"/>
                </a:solidFill>
                <a:latin typeface="Open Sans" pitchFamily="34" charset="0"/>
                <a:ea typeface="Open Sans" pitchFamily="34" charset="-122"/>
                <a:cs typeface="Open Sans" pitchFamily="34" charset="-120"/>
              </a:rPr>
              <a:t>Supporting private AI development</a:t>
            </a:r>
            <a:endParaRPr lang="en-US" sz="1100" dirty="0">
              <a:solidFill>
                <a:prstClr val="black"/>
              </a:solidFill>
              <a:latin typeface="Calibri" panose="020F0502020204030204"/>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76746" y="314821"/>
            <a:ext cx="5776516" cy="357783"/>
          </a:xfrm>
          <a:prstGeom prst="rect">
            <a:avLst/>
          </a:prstGeom>
          <a:noFill/>
          <a:ln/>
        </p:spPr>
        <p:txBody>
          <a:bodyPr wrap="none" lIns="0" tIns="0" rIns="0" bIns="0" rtlCol="0" anchor="t"/>
          <a:lstStyle/>
          <a:p>
            <a:pPr>
              <a:lnSpc>
                <a:spcPts val="2792"/>
              </a:lnSpc>
            </a:pPr>
            <a:r>
              <a:rPr lang="en-US" sz="2250" dirty="0">
                <a:solidFill>
                  <a:srgbClr val="403CCF"/>
                </a:solidFill>
                <a:latin typeface="Libre Baskerville" pitchFamily="34" charset="0"/>
                <a:ea typeface="Libre Baskerville" pitchFamily="34" charset="-122"/>
                <a:cs typeface="Libre Baskerville" pitchFamily="34" charset="-120"/>
              </a:rPr>
              <a:t>Key Milestones and Core Achievements</a:t>
            </a:r>
            <a:endParaRPr lang="en-US" sz="2250" dirty="0"/>
          </a:p>
        </p:txBody>
      </p:sp>
      <p:pic>
        <p:nvPicPr>
          <p:cNvPr id="3" name="Image 0" descr="preencoded.png"/>
          <p:cNvPicPr>
            <a:picLocks noChangeAspect="1"/>
          </p:cNvPicPr>
          <p:nvPr/>
        </p:nvPicPr>
        <p:blipFill>
          <a:blip r:embed="rId3"/>
          <a:stretch>
            <a:fillRect/>
          </a:stretch>
        </p:blipFill>
        <p:spPr>
          <a:xfrm>
            <a:off x="476746" y="901502"/>
            <a:ext cx="2680891" cy="1656854"/>
          </a:xfrm>
          <a:prstGeom prst="rect">
            <a:avLst/>
          </a:prstGeom>
        </p:spPr>
      </p:pic>
      <p:sp>
        <p:nvSpPr>
          <p:cNvPr id="4" name="Text 1"/>
          <p:cNvSpPr/>
          <p:nvPr/>
        </p:nvSpPr>
        <p:spPr>
          <a:xfrm>
            <a:off x="476746" y="2701430"/>
            <a:ext cx="2680891" cy="357584"/>
          </a:xfrm>
          <a:prstGeom prst="rect">
            <a:avLst/>
          </a:prstGeom>
          <a:noFill/>
          <a:ln/>
        </p:spPr>
        <p:txBody>
          <a:bodyPr wrap="square" lIns="0" tIns="0" rIns="0" bIns="0" rtlCol="0" anchor="t"/>
          <a:lstStyle/>
          <a:p>
            <a:pPr>
              <a:lnSpc>
                <a:spcPts val="1375"/>
              </a:lnSpc>
            </a:pPr>
            <a:r>
              <a:rPr lang="en-US" sz="1125" dirty="0">
                <a:solidFill>
                  <a:srgbClr val="49495A"/>
                </a:solidFill>
                <a:latin typeface="Libre Baskerville" pitchFamily="34" charset="0"/>
                <a:ea typeface="Libre Baskerville" pitchFamily="34" charset="-122"/>
                <a:cs typeface="Libre Baskerville" pitchFamily="34" charset="-120"/>
              </a:rPr>
              <a:t>2005 - Establishment of the Korea Cognitive Robotics Center</a:t>
            </a:r>
            <a:endParaRPr lang="en-US" sz="1125" dirty="0"/>
          </a:p>
        </p:txBody>
      </p:sp>
      <p:sp>
        <p:nvSpPr>
          <p:cNvPr id="5" name="Text 2"/>
          <p:cNvSpPr/>
          <p:nvPr/>
        </p:nvSpPr>
        <p:spPr>
          <a:xfrm>
            <a:off x="476746" y="3127673"/>
            <a:ext cx="2680891" cy="366316"/>
          </a:xfrm>
          <a:prstGeom prst="rect">
            <a:avLst/>
          </a:prstGeom>
          <a:noFill/>
          <a:ln/>
        </p:spPr>
        <p:txBody>
          <a:bodyPr wrap="square" lIns="0" tIns="0" rIns="0" bIns="0" rtlCol="0" anchor="t"/>
          <a:lstStyle/>
          <a:p>
            <a:pPr>
              <a:lnSpc>
                <a:spcPts val="1417"/>
              </a:lnSpc>
            </a:pPr>
            <a:endParaRPr lang="en-US" sz="875" dirty="0"/>
          </a:p>
        </p:txBody>
      </p:sp>
      <p:pic>
        <p:nvPicPr>
          <p:cNvPr id="6" name="Image 1" descr="preencoded.png"/>
          <p:cNvPicPr>
            <a:picLocks noChangeAspect="1"/>
          </p:cNvPicPr>
          <p:nvPr/>
        </p:nvPicPr>
        <p:blipFill>
          <a:blip r:embed="rId4"/>
          <a:stretch>
            <a:fillRect/>
          </a:stretch>
        </p:blipFill>
        <p:spPr>
          <a:xfrm>
            <a:off x="3329285" y="901502"/>
            <a:ext cx="2680891" cy="1656854"/>
          </a:xfrm>
          <a:prstGeom prst="rect">
            <a:avLst/>
          </a:prstGeom>
        </p:spPr>
      </p:pic>
      <p:sp>
        <p:nvSpPr>
          <p:cNvPr id="7" name="Text 3"/>
          <p:cNvSpPr/>
          <p:nvPr/>
        </p:nvSpPr>
        <p:spPr>
          <a:xfrm>
            <a:off x="3329285" y="2701430"/>
            <a:ext cx="2680891" cy="357584"/>
          </a:xfrm>
          <a:prstGeom prst="rect">
            <a:avLst/>
          </a:prstGeom>
          <a:noFill/>
          <a:ln/>
        </p:spPr>
        <p:txBody>
          <a:bodyPr wrap="square" lIns="0" tIns="0" rIns="0" bIns="0" rtlCol="0" anchor="t"/>
          <a:lstStyle/>
          <a:p>
            <a:pPr>
              <a:lnSpc>
                <a:spcPts val="1375"/>
              </a:lnSpc>
            </a:pPr>
            <a:r>
              <a:rPr lang="en-US" sz="1125" dirty="0">
                <a:solidFill>
                  <a:srgbClr val="49495A"/>
                </a:solidFill>
                <a:latin typeface="Libre Baskerville" pitchFamily="34" charset="0"/>
                <a:ea typeface="Libre Baskerville" pitchFamily="34" charset="-122"/>
                <a:cs typeface="Libre Baskerville" pitchFamily="34" charset="-120"/>
              </a:rPr>
              <a:t>2011 - Launch of ETRI Supercomputer</a:t>
            </a:r>
            <a:endParaRPr lang="en-US" sz="1125" dirty="0"/>
          </a:p>
        </p:txBody>
      </p:sp>
      <p:sp>
        <p:nvSpPr>
          <p:cNvPr id="8" name="Text 4"/>
          <p:cNvSpPr/>
          <p:nvPr/>
        </p:nvSpPr>
        <p:spPr>
          <a:xfrm>
            <a:off x="3329285" y="3127673"/>
            <a:ext cx="2680891" cy="183158"/>
          </a:xfrm>
          <a:prstGeom prst="rect">
            <a:avLst/>
          </a:prstGeom>
          <a:noFill/>
          <a:ln/>
        </p:spPr>
        <p:txBody>
          <a:bodyPr wrap="none" lIns="0" tIns="0" rIns="0" bIns="0" rtlCol="0" anchor="t"/>
          <a:lstStyle/>
          <a:p>
            <a:pPr>
              <a:lnSpc>
                <a:spcPts val="1417"/>
              </a:lnSpc>
            </a:pPr>
            <a:endParaRPr lang="en-US" sz="875" dirty="0"/>
          </a:p>
        </p:txBody>
      </p:sp>
      <p:pic>
        <p:nvPicPr>
          <p:cNvPr id="9" name="Image 2" descr="preencoded.png"/>
          <p:cNvPicPr>
            <a:picLocks noChangeAspect="1"/>
          </p:cNvPicPr>
          <p:nvPr/>
        </p:nvPicPr>
        <p:blipFill>
          <a:blip r:embed="rId5"/>
          <a:stretch>
            <a:fillRect/>
          </a:stretch>
        </p:blipFill>
        <p:spPr>
          <a:xfrm>
            <a:off x="6181825" y="901502"/>
            <a:ext cx="2680891" cy="1656854"/>
          </a:xfrm>
          <a:prstGeom prst="rect">
            <a:avLst/>
          </a:prstGeom>
        </p:spPr>
      </p:pic>
      <p:sp>
        <p:nvSpPr>
          <p:cNvPr id="10" name="Text 5"/>
          <p:cNvSpPr/>
          <p:nvPr/>
        </p:nvSpPr>
        <p:spPr>
          <a:xfrm>
            <a:off x="6181825" y="2701430"/>
            <a:ext cx="2680891" cy="357584"/>
          </a:xfrm>
          <a:prstGeom prst="rect">
            <a:avLst/>
          </a:prstGeom>
          <a:noFill/>
          <a:ln/>
        </p:spPr>
        <p:txBody>
          <a:bodyPr wrap="square" lIns="0" tIns="0" rIns="0" bIns="0" rtlCol="0" anchor="t"/>
          <a:lstStyle/>
          <a:p>
            <a:pPr>
              <a:lnSpc>
                <a:spcPts val="1375"/>
              </a:lnSpc>
            </a:pPr>
            <a:r>
              <a:rPr lang="en-US" sz="1125" dirty="0">
                <a:solidFill>
                  <a:srgbClr val="49495A"/>
                </a:solidFill>
                <a:latin typeface="Libre Baskerville" pitchFamily="34" charset="0"/>
                <a:ea typeface="Libre Baskerville" pitchFamily="34" charset="-122"/>
                <a:cs typeface="Libre Baskerville" pitchFamily="34" charset="-120"/>
              </a:rPr>
              <a:t>2016 - Development of AI-based Go Program "DeepZenGo"</a:t>
            </a:r>
            <a:endParaRPr lang="en-US" sz="1125" dirty="0"/>
          </a:p>
        </p:txBody>
      </p:sp>
      <p:sp>
        <p:nvSpPr>
          <p:cNvPr id="11" name="Text 6"/>
          <p:cNvSpPr/>
          <p:nvPr/>
        </p:nvSpPr>
        <p:spPr>
          <a:xfrm>
            <a:off x="6181825" y="3127673"/>
            <a:ext cx="2680891" cy="366316"/>
          </a:xfrm>
          <a:prstGeom prst="rect">
            <a:avLst/>
          </a:prstGeom>
          <a:noFill/>
          <a:ln/>
        </p:spPr>
        <p:txBody>
          <a:bodyPr wrap="square" lIns="0" tIns="0" rIns="0" bIns="0" rtlCol="0" anchor="t"/>
          <a:lstStyle/>
          <a:p>
            <a:pPr>
              <a:lnSpc>
                <a:spcPts val="1417"/>
              </a:lnSpc>
            </a:pPr>
            <a:endParaRPr lang="en-US" sz="875" dirty="0"/>
          </a:p>
        </p:txBody>
      </p:sp>
      <p:pic>
        <p:nvPicPr>
          <p:cNvPr id="12" name="Image 3" descr="preencoded.png"/>
          <p:cNvPicPr>
            <a:picLocks noChangeAspect="1"/>
          </p:cNvPicPr>
          <p:nvPr/>
        </p:nvPicPr>
        <p:blipFill>
          <a:blip r:embed="rId6"/>
          <a:stretch>
            <a:fillRect/>
          </a:stretch>
        </p:blipFill>
        <p:spPr>
          <a:xfrm>
            <a:off x="9034364" y="901502"/>
            <a:ext cx="2680891" cy="1656854"/>
          </a:xfrm>
          <a:prstGeom prst="rect">
            <a:avLst/>
          </a:prstGeom>
        </p:spPr>
      </p:pic>
      <p:sp>
        <p:nvSpPr>
          <p:cNvPr id="13" name="Text 7"/>
          <p:cNvSpPr/>
          <p:nvPr/>
        </p:nvSpPr>
        <p:spPr>
          <a:xfrm>
            <a:off x="9034364" y="2701430"/>
            <a:ext cx="2680891" cy="357584"/>
          </a:xfrm>
          <a:prstGeom prst="rect">
            <a:avLst/>
          </a:prstGeom>
          <a:noFill/>
          <a:ln/>
        </p:spPr>
        <p:txBody>
          <a:bodyPr wrap="square" lIns="0" tIns="0" rIns="0" bIns="0" rtlCol="0" anchor="t"/>
          <a:lstStyle/>
          <a:p>
            <a:pPr>
              <a:lnSpc>
                <a:spcPts val="1375"/>
              </a:lnSpc>
            </a:pPr>
            <a:r>
              <a:rPr lang="en-US" sz="1125" dirty="0">
                <a:solidFill>
                  <a:srgbClr val="49495A"/>
                </a:solidFill>
                <a:latin typeface="Libre Baskerville" pitchFamily="34" charset="0"/>
                <a:ea typeface="Libre Baskerville" pitchFamily="34" charset="-122"/>
                <a:cs typeface="Libre Baskerville" pitchFamily="34" charset="-120"/>
              </a:rPr>
              <a:t>2018 - Announcement of National AI Strategy</a:t>
            </a:r>
            <a:endParaRPr lang="en-US" sz="1125" dirty="0"/>
          </a:p>
        </p:txBody>
      </p:sp>
      <p:sp>
        <p:nvSpPr>
          <p:cNvPr id="14" name="Text 8"/>
          <p:cNvSpPr/>
          <p:nvPr/>
        </p:nvSpPr>
        <p:spPr>
          <a:xfrm>
            <a:off x="9034364" y="3127673"/>
            <a:ext cx="2680891" cy="183158"/>
          </a:xfrm>
          <a:prstGeom prst="rect">
            <a:avLst/>
          </a:prstGeom>
          <a:noFill/>
          <a:ln/>
        </p:spPr>
        <p:txBody>
          <a:bodyPr wrap="none" lIns="0" tIns="0" rIns="0" bIns="0" rtlCol="0" anchor="t"/>
          <a:lstStyle/>
          <a:p>
            <a:pPr>
              <a:lnSpc>
                <a:spcPts val="1417"/>
              </a:lnSpc>
            </a:pPr>
            <a:endParaRPr lang="en-US" sz="875" dirty="0"/>
          </a:p>
        </p:txBody>
      </p:sp>
      <p:pic>
        <p:nvPicPr>
          <p:cNvPr id="15" name="Image 4" descr="preencoded.png"/>
          <p:cNvPicPr>
            <a:picLocks noChangeAspect="1"/>
          </p:cNvPicPr>
          <p:nvPr/>
        </p:nvPicPr>
        <p:blipFill>
          <a:blip r:embed="rId7"/>
          <a:stretch>
            <a:fillRect/>
          </a:stretch>
        </p:blipFill>
        <p:spPr>
          <a:xfrm>
            <a:off x="476746" y="3837385"/>
            <a:ext cx="2680891" cy="1656854"/>
          </a:xfrm>
          <a:prstGeom prst="rect">
            <a:avLst/>
          </a:prstGeom>
        </p:spPr>
      </p:pic>
      <p:sp>
        <p:nvSpPr>
          <p:cNvPr id="16" name="Text 9"/>
          <p:cNvSpPr/>
          <p:nvPr/>
        </p:nvSpPr>
        <p:spPr>
          <a:xfrm>
            <a:off x="476746" y="5637312"/>
            <a:ext cx="2680891" cy="357584"/>
          </a:xfrm>
          <a:prstGeom prst="rect">
            <a:avLst/>
          </a:prstGeom>
          <a:noFill/>
          <a:ln/>
        </p:spPr>
        <p:txBody>
          <a:bodyPr wrap="square" lIns="0" tIns="0" rIns="0" bIns="0" rtlCol="0" anchor="t"/>
          <a:lstStyle/>
          <a:p>
            <a:pPr>
              <a:lnSpc>
                <a:spcPts val="1375"/>
              </a:lnSpc>
            </a:pPr>
            <a:r>
              <a:rPr lang="en-US" sz="1125" dirty="0">
                <a:solidFill>
                  <a:srgbClr val="49495A"/>
                </a:solidFill>
                <a:latin typeface="Libre Baskerville" pitchFamily="34" charset="0"/>
                <a:ea typeface="Libre Baskerville" pitchFamily="34" charset="-122"/>
                <a:cs typeface="Libre Baskerville" pitchFamily="34" charset="-120"/>
              </a:rPr>
              <a:t>2020 - AI-based COVID-19 Tracking and Response System</a:t>
            </a:r>
            <a:endParaRPr lang="en-US" sz="1125" dirty="0"/>
          </a:p>
        </p:txBody>
      </p:sp>
      <p:sp>
        <p:nvSpPr>
          <p:cNvPr id="17" name="Text 10"/>
          <p:cNvSpPr/>
          <p:nvPr/>
        </p:nvSpPr>
        <p:spPr>
          <a:xfrm>
            <a:off x="476746" y="6063556"/>
            <a:ext cx="2680891" cy="366316"/>
          </a:xfrm>
          <a:prstGeom prst="rect">
            <a:avLst/>
          </a:prstGeom>
          <a:noFill/>
          <a:ln/>
        </p:spPr>
        <p:txBody>
          <a:bodyPr wrap="square" lIns="0" tIns="0" rIns="0" bIns="0" rtlCol="0" anchor="t"/>
          <a:lstStyle/>
          <a:p>
            <a:pPr>
              <a:lnSpc>
                <a:spcPts val="1417"/>
              </a:lnSpc>
            </a:pPr>
            <a:endParaRPr lang="en-US" sz="875" dirty="0"/>
          </a:p>
        </p:txBody>
      </p:sp>
      <p:pic>
        <p:nvPicPr>
          <p:cNvPr id="18" name="Image 5" descr="preencoded.png"/>
          <p:cNvPicPr>
            <a:picLocks noChangeAspect="1"/>
          </p:cNvPicPr>
          <p:nvPr/>
        </p:nvPicPr>
        <p:blipFill>
          <a:blip r:embed="rId8"/>
          <a:stretch>
            <a:fillRect/>
          </a:stretch>
        </p:blipFill>
        <p:spPr>
          <a:xfrm>
            <a:off x="3329285" y="3837385"/>
            <a:ext cx="2680891" cy="1656854"/>
          </a:xfrm>
          <a:prstGeom prst="rect">
            <a:avLst/>
          </a:prstGeom>
        </p:spPr>
      </p:pic>
      <p:sp>
        <p:nvSpPr>
          <p:cNvPr id="19" name="Text 11"/>
          <p:cNvSpPr/>
          <p:nvPr/>
        </p:nvSpPr>
        <p:spPr>
          <a:xfrm>
            <a:off x="3329285" y="5637312"/>
            <a:ext cx="2680891" cy="357584"/>
          </a:xfrm>
          <a:prstGeom prst="rect">
            <a:avLst/>
          </a:prstGeom>
          <a:noFill/>
          <a:ln/>
        </p:spPr>
        <p:txBody>
          <a:bodyPr wrap="square" lIns="0" tIns="0" rIns="0" bIns="0" rtlCol="0" anchor="t"/>
          <a:lstStyle/>
          <a:p>
            <a:pPr>
              <a:lnSpc>
                <a:spcPts val="1375"/>
              </a:lnSpc>
            </a:pPr>
            <a:r>
              <a:rPr lang="en-US" sz="1125" dirty="0">
                <a:solidFill>
                  <a:srgbClr val="49495A"/>
                </a:solidFill>
                <a:latin typeface="Libre Baskerville" pitchFamily="34" charset="0"/>
                <a:ea typeface="Libre Baskerville" pitchFamily="34" charset="-122"/>
                <a:cs typeface="Libre Baskerville" pitchFamily="34" charset="-120"/>
              </a:rPr>
              <a:t>2022 - Advancements in Modern Robotics Technology</a:t>
            </a:r>
            <a:endParaRPr lang="en-US" sz="1125" dirty="0"/>
          </a:p>
        </p:txBody>
      </p:sp>
      <p:sp>
        <p:nvSpPr>
          <p:cNvPr id="20" name="Text 12"/>
          <p:cNvSpPr/>
          <p:nvPr/>
        </p:nvSpPr>
        <p:spPr>
          <a:xfrm>
            <a:off x="3329285" y="6063556"/>
            <a:ext cx="2680891" cy="366316"/>
          </a:xfrm>
          <a:prstGeom prst="rect">
            <a:avLst/>
          </a:prstGeom>
          <a:noFill/>
          <a:ln/>
        </p:spPr>
        <p:txBody>
          <a:bodyPr wrap="square" lIns="0" tIns="0" rIns="0" bIns="0" rtlCol="0" anchor="t"/>
          <a:lstStyle/>
          <a:p>
            <a:pPr>
              <a:lnSpc>
                <a:spcPts val="1417"/>
              </a:lnSpc>
            </a:pPr>
            <a:endParaRPr lang="en-US" sz="875" dirty="0"/>
          </a:p>
        </p:txBody>
      </p:sp>
      <p:sp>
        <p:nvSpPr>
          <p:cNvPr id="21" name="Text 13"/>
          <p:cNvSpPr/>
          <p:nvPr/>
        </p:nvSpPr>
        <p:spPr>
          <a:xfrm>
            <a:off x="476746" y="6558657"/>
            <a:ext cx="11238508" cy="183158"/>
          </a:xfrm>
          <a:prstGeom prst="rect">
            <a:avLst/>
          </a:prstGeom>
          <a:noFill/>
          <a:ln/>
        </p:spPr>
        <p:txBody>
          <a:bodyPr wrap="none" lIns="0" tIns="0" rIns="0" bIns="0" rtlCol="0" anchor="t"/>
          <a:lstStyle/>
          <a:p>
            <a:pPr>
              <a:lnSpc>
                <a:spcPts val="1417"/>
              </a:lnSpc>
            </a:pPr>
            <a:r>
              <a:rPr lang="en-US" sz="875" dirty="0">
                <a:solidFill>
                  <a:srgbClr val="49495A"/>
                </a:solidFill>
                <a:latin typeface="Open Sans" pitchFamily="34" charset="0"/>
                <a:ea typeface="Open Sans" pitchFamily="34" charset="-122"/>
                <a:cs typeface="Open Sans" pitchFamily="34" charset="-120"/>
              </a:rPr>
              <a:t>https://zhukov.live/korean-artificial-intelligence-a-general-overview-b55d5613637a</a:t>
            </a:r>
            <a:endParaRPr lang="en-US" sz="875"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595"/>
          </a:xfrm>
          <a:prstGeom prst="rect">
            <a:avLst/>
          </a:prstGeom>
        </p:spPr>
      </p:pic>
      <p:sp>
        <p:nvSpPr>
          <p:cNvPr id="3" name="Text 0"/>
          <p:cNvSpPr/>
          <p:nvPr/>
        </p:nvSpPr>
        <p:spPr>
          <a:xfrm>
            <a:off x="5082878" y="401340"/>
            <a:ext cx="6598245" cy="912218"/>
          </a:xfrm>
          <a:prstGeom prst="rect">
            <a:avLst/>
          </a:prstGeom>
          <a:noFill/>
          <a:ln/>
        </p:spPr>
        <p:txBody>
          <a:bodyPr wrap="square" lIns="0" tIns="0" rIns="0" bIns="0" rtlCol="0" anchor="t"/>
          <a:lstStyle/>
          <a:p>
            <a:pPr>
              <a:lnSpc>
                <a:spcPts val="3583"/>
              </a:lnSpc>
            </a:pPr>
            <a:r>
              <a:rPr lang="en-US" sz="2833" dirty="0">
                <a:solidFill>
                  <a:srgbClr val="403CCF"/>
                </a:solidFill>
                <a:latin typeface="Libre Baskerville" pitchFamily="34" charset="0"/>
                <a:ea typeface="Libre Baskerville" pitchFamily="34" charset="-122"/>
                <a:cs typeface="Libre Baskerville" pitchFamily="34" charset="-120"/>
              </a:rPr>
              <a:t>AI Research and Development in Korea</a:t>
            </a:r>
            <a:endParaRPr lang="en-US" sz="2833" dirty="0"/>
          </a:p>
        </p:txBody>
      </p:sp>
      <p:sp>
        <p:nvSpPr>
          <p:cNvPr id="4" name="Shape 1"/>
          <p:cNvSpPr/>
          <p:nvPr/>
        </p:nvSpPr>
        <p:spPr>
          <a:xfrm>
            <a:off x="5082878" y="1696641"/>
            <a:ext cx="255389" cy="255389"/>
          </a:xfrm>
          <a:prstGeom prst="roundRect">
            <a:avLst>
              <a:gd name="adj" fmla="val 8573"/>
            </a:avLst>
          </a:prstGeom>
          <a:solidFill>
            <a:srgbClr val="EAE8F3"/>
          </a:solidFill>
          <a:ln/>
        </p:spPr>
        <p:txBody>
          <a:bodyPr/>
          <a:lstStyle/>
          <a:p>
            <a:endParaRPr lang="ko-KR" altLang="en-US" sz="1500"/>
          </a:p>
        </p:txBody>
      </p:sp>
      <p:sp>
        <p:nvSpPr>
          <p:cNvPr id="5" name="Text 2"/>
          <p:cNvSpPr/>
          <p:nvPr/>
        </p:nvSpPr>
        <p:spPr>
          <a:xfrm>
            <a:off x="5484218" y="1696641"/>
            <a:ext cx="2700833" cy="228005"/>
          </a:xfrm>
          <a:prstGeom prst="rect">
            <a:avLst/>
          </a:prstGeom>
          <a:noFill/>
          <a:ln/>
        </p:spPr>
        <p:txBody>
          <a:bodyPr wrap="none" lIns="0" tIns="0" rIns="0" bIns="0" rtlCol="0" anchor="t"/>
          <a:lstStyle/>
          <a:p>
            <a:pPr>
              <a:lnSpc>
                <a:spcPts val="1792"/>
              </a:lnSpc>
            </a:pPr>
            <a:r>
              <a:rPr lang="en-US" sz="1417" dirty="0">
                <a:solidFill>
                  <a:srgbClr val="49495A"/>
                </a:solidFill>
                <a:latin typeface="Libre Baskerville" pitchFamily="34" charset="0"/>
                <a:ea typeface="Libre Baskerville" pitchFamily="34" charset="-122"/>
                <a:cs typeface="Libre Baskerville" pitchFamily="34" charset="-120"/>
              </a:rPr>
              <a:t>Natural Language Processing</a:t>
            </a:r>
            <a:endParaRPr lang="en-US" sz="1417" dirty="0"/>
          </a:p>
        </p:txBody>
      </p:sp>
      <p:sp>
        <p:nvSpPr>
          <p:cNvPr id="6" name="Text 3"/>
          <p:cNvSpPr/>
          <p:nvPr/>
        </p:nvSpPr>
        <p:spPr>
          <a:xfrm>
            <a:off x="5484218" y="2012157"/>
            <a:ext cx="6196906" cy="700385"/>
          </a:xfrm>
          <a:prstGeom prst="rect">
            <a:avLst/>
          </a:prstGeom>
          <a:noFill/>
          <a:ln/>
        </p:spPr>
        <p:txBody>
          <a:bodyPr wrap="square" lIns="0" tIns="0" rIns="0" bIns="0" rtlCol="0" anchor="t"/>
          <a:lstStyle/>
          <a:p>
            <a:pPr>
              <a:lnSpc>
                <a:spcPts val="1833"/>
              </a:lnSpc>
            </a:pPr>
            <a:r>
              <a:rPr lang="en-US" sz="1125" dirty="0">
                <a:solidFill>
                  <a:srgbClr val="49495A"/>
                </a:solidFill>
                <a:latin typeface="Open Sans" pitchFamily="34" charset="0"/>
                <a:ea typeface="Open Sans" pitchFamily="34" charset="-122"/>
                <a:cs typeface="Open Sans" pitchFamily="34" charset="-120"/>
              </a:rPr>
              <a:t>Teams from KAIST and Seoul National University have developed models tailored to the Korean language, improving applications such as machine translation and sentiment analysis.</a:t>
            </a:r>
            <a:endParaRPr lang="en-US" sz="1125" dirty="0"/>
          </a:p>
        </p:txBody>
      </p:sp>
      <p:sp>
        <p:nvSpPr>
          <p:cNvPr id="7" name="Shape 4"/>
          <p:cNvSpPr/>
          <p:nvPr/>
        </p:nvSpPr>
        <p:spPr>
          <a:xfrm>
            <a:off x="5082878" y="3022700"/>
            <a:ext cx="255389" cy="255389"/>
          </a:xfrm>
          <a:prstGeom prst="roundRect">
            <a:avLst>
              <a:gd name="adj" fmla="val 8573"/>
            </a:avLst>
          </a:prstGeom>
          <a:solidFill>
            <a:srgbClr val="EAE8F3"/>
          </a:solidFill>
          <a:ln/>
        </p:spPr>
        <p:txBody>
          <a:bodyPr/>
          <a:lstStyle/>
          <a:p>
            <a:endParaRPr lang="ko-KR" altLang="en-US" sz="1500"/>
          </a:p>
        </p:txBody>
      </p:sp>
      <p:sp>
        <p:nvSpPr>
          <p:cNvPr id="8" name="Text 5"/>
          <p:cNvSpPr/>
          <p:nvPr/>
        </p:nvSpPr>
        <p:spPr>
          <a:xfrm>
            <a:off x="5484218" y="3022699"/>
            <a:ext cx="1824633" cy="228005"/>
          </a:xfrm>
          <a:prstGeom prst="rect">
            <a:avLst/>
          </a:prstGeom>
          <a:noFill/>
          <a:ln/>
        </p:spPr>
        <p:txBody>
          <a:bodyPr wrap="none" lIns="0" tIns="0" rIns="0" bIns="0" rtlCol="0" anchor="t"/>
          <a:lstStyle/>
          <a:p>
            <a:pPr>
              <a:lnSpc>
                <a:spcPts val="1792"/>
              </a:lnSpc>
            </a:pPr>
            <a:r>
              <a:rPr lang="en-US" sz="1417" dirty="0">
                <a:solidFill>
                  <a:srgbClr val="49495A"/>
                </a:solidFill>
                <a:latin typeface="Libre Baskerville" pitchFamily="34" charset="0"/>
                <a:ea typeface="Libre Baskerville" pitchFamily="34" charset="-122"/>
                <a:cs typeface="Libre Baskerville" pitchFamily="34" charset="-120"/>
              </a:rPr>
              <a:t>Computer Vision</a:t>
            </a:r>
            <a:endParaRPr lang="en-US" sz="1417" dirty="0"/>
          </a:p>
        </p:txBody>
      </p:sp>
      <p:sp>
        <p:nvSpPr>
          <p:cNvPr id="9" name="Text 6"/>
          <p:cNvSpPr/>
          <p:nvPr/>
        </p:nvSpPr>
        <p:spPr>
          <a:xfrm>
            <a:off x="5484218" y="3338215"/>
            <a:ext cx="6196906" cy="700385"/>
          </a:xfrm>
          <a:prstGeom prst="rect">
            <a:avLst/>
          </a:prstGeom>
          <a:noFill/>
          <a:ln/>
        </p:spPr>
        <p:txBody>
          <a:bodyPr wrap="square" lIns="0" tIns="0" rIns="0" bIns="0" rtlCol="0" anchor="t"/>
          <a:lstStyle/>
          <a:p>
            <a:pPr>
              <a:lnSpc>
                <a:spcPts val="1833"/>
              </a:lnSpc>
            </a:pPr>
            <a:r>
              <a:rPr lang="en-US" sz="1125" dirty="0">
                <a:solidFill>
                  <a:srgbClr val="49495A"/>
                </a:solidFill>
                <a:latin typeface="Open Sans" pitchFamily="34" charset="0"/>
                <a:ea typeface="Open Sans" pitchFamily="34" charset="-122"/>
                <a:cs typeface="Open Sans" pitchFamily="34" charset="-120"/>
              </a:rPr>
              <a:t>Researchers from Yonsei University and POSTECH have developed super-resolution technology to enhance low-resolution images, which is being utilized in medical and security fields.</a:t>
            </a:r>
            <a:endParaRPr lang="en-US" sz="1125" dirty="0"/>
          </a:p>
        </p:txBody>
      </p:sp>
      <p:sp>
        <p:nvSpPr>
          <p:cNvPr id="10" name="Shape 7"/>
          <p:cNvSpPr/>
          <p:nvPr/>
        </p:nvSpPr>
        <p:spPr>
          <a:xfrm>
            <a:off x="5082878" y="4348758"/>
            <a:ext cx="255389" cy="255389"/>
          </a:xfrm>
          <a:prstGeom prst="roundRect">
            <a:avLst>
              <a:gd name="adj" fmla="val 8573"/>
            </a:avLst>
          </a:prstGeom>
          <a:solidFill>
            <a:srgbClr val="EAE8F3"/>
          </a:solidFill>
          <a:ln/>
        </p:spPr>
        <p:txBody>
          <a:bodyPr/>
          <a:lstStyle/>
          <a:p>
            <a:endParaRPr lang="ko-KR" altLang="en-US" sz="1500"/>
          </a:p>
        </p:txBody>
      </p:sp>
      <p:sp>
        <p:nvSpPr>
          <p:cNvPr id="11" name="Text 8"/>
          <p:cNvSpPr/>
          <p:nvPr/>
        </p:nvSpPr>
        <p:spPr>
          <a:xfrm>
            <a:off x="5484218" y="4348758"/>
            <a:ext cx="1824633" cy="228005"/>
          </a:xfrm>
          <a:prstGeom prst="rect">
            <a:avLst/>
          </a:prstGeom>
          <a:noFill/>
          <a:ln/>
        </p:spPr>
        <p:txBody>
          <a:bodyPr wrap="none" lIns="0" tIns="0" rIns="0" bIns="0" rtlCol="0" anchor="t"/>
          <a:lstStyle/>
          <a:p>
            <a:pPr>
              <a:lnSpc>
                <a:spcPts val="1792"/>
              </a:lnSpc>
            </a:pPr>
            <a:r>
              <a:rPr lang="en-US" sz="1417" dirty="0">
                <a:solidFill>
                  <a:srgbClr val="49495A"/>
                </a:solidFill>
                <a:latin typeface="Libre Baskerville" pitchFamily="34" charset="0"/>
                <a:ea typeface="Libre Baskerville" pitchFamily="34" charset="-122"/>
                <a:cs typeface="Libre Baskerville" pitchFamily="34" charset="-120"/>
              </a:rPr>
              <a:t>Robotics and AI</a:t>
            </a:r>
            <a:endParaRPr lang="en-US" sz="1417" dirty="0"/>
          </a:p>
        </p:txBody>
      </p:sp>
      <p:sp>
        <p:nvSpPr>
          <p:cNvPr id="12" name="Text 9"/>
          <p:cNvSpPr/>
          <p:nvPr/>
        </p:nvSpPr>
        <p:spPr>
          <a:xfrm>
            <a:off x="5484218" y="4664274"/>
            <a:ext cx="6196906" cy="466923"/>
          </a:xfrm>
          <a:prstGeom prst="rect">
            <a:avLst/>
          </a:prstGeom>
          <a:noFill/>
          <a:ln/>
        </p:spPr>
        <p:txBody>
          <a:bodyPr wrap="square" lIns="0" tIns="0" rIns="0" bIns="0" rtlCol="0" anchor="t"/>
          <a:lstStyle/>
          <a:p>
            <a:pPr>
              <a:lnSpc>
                <a:spcPts val="1833"/>
              </a:lnSpc>
            </a:pPr>
            <a:r>
              <a:rPr lang="en-US" sz="1125" dirty="0">
                <a:solidFill>
                  <a:srgbClr val="49495A"/>
                </a:solidFill>
                <a:latin typeface="Open Sans" pitchFamily="34" charset="0"/>
                <a:ea typeface="Open Sans" pitchFamily="34" charset="-122"/>
                <a:cs typeface="Open Sans" pitchFamily="34" charset="-120"/>
              </a:rPr>
              <a:t>KIST has developed an emotion-responsive AI robot that has been successfully applied to elderly care and education and has achieved success in international competitions.</a:t>
            </a:r>
            <a:endParaRPr lang="en-US" sz="1125" dirty="0"/>
          </a:p>
        </p:txBody>
      </p:sp>
      <p:sp>
        <p:nvSpPr>
          <p:cNvPr id="13" name="Shape 10"/>
          <p:cNvSpPr/>
          <p:nvPr/>
        </p:nvSpPr>
        <p:spPr>
          <a:xfrm>
            <a:off x="5082878" y="5441356"/>
            <a:ext cx="255389" cy="255389"/>
          </a:xfrm>
          <a:prstGeom prst="roundRect">
            <a:avLst>
              <a:gd name="adj" fmla="val 8573"/>
            </a:avLst>
          </a:prstGeom>
          <a:solidFill>
            <a:srgbClr val="EAE8F3"/>
          </a:solidFill>
          <a:ln/>
        </p:spPr>
        <p:txBody>
          <a:bodyPr/>
          <a:lstStyle/>
          <a:p>
            <a:endParaRPr lang="ko-KR" altLang="en-US" sz="1500"/>
          </a:p>
        </p:txBody>
      </p:sp>
      <p:sp>
        <p:nvSpPr>
          <p:cNvPr id="14" name="Text 11"/>
          <p:cNvSpPr/>
          <p:nvPr/>
        </p:nvSpPr>
        <p:spPr>
          <a:xfrm>
            <a:off x="5484218" y="5441355"/>
            <a:ext cx="3130153" cy="228005"/>
          </a:xfrm>
          <a:prstGeom prst="rect">
            <a:avLst/>
          </a:prstGeom>
          <a:noFill/>
          <a:ln/>
        </p:spPr>
        <p:txBody>
          <a:bodyPr wrap="none" lIns="0" tIns="0" rIns="0" bIns="0" rtlCol="0" anchor="t"/>
          <a:lstStyle/>
          <a:p>
            <a:pPr>
              <a:lnSpc>
                <a:spcPts val="1792"/>
              </a:lnSpc>
            </a:pPr>
            <a:r>
              <a:rPr lang="en-US" sz="1417" dirty="0">
                <a:solidFill>
                  <a:srgbClr val="49495A"/>
                </a:solidFill>
                <a:latin typeface="Libre Baskerville" pitchFamily="34" charset="0"/>
                <a:ea typeface="Libre Baskerville" pitchFamily="34" charset="-122"/>
                <a:cs typeface="Libre Baskerville" pitchFamily="34" charset="-120"/>
              </a:rPr>
              <a:t>AI-Driven Semiconductor Design</a:t>
            </a:r>
            <a:endParaRPr lang="en-US" sz="1417" dirty="0"/>
          </a:p>
        </p:txBody>
      </p:sp>
      <p:sp>
        <p:nvSpPr>
          <p:cNvPr id="15" name="Text 12"/>
          <p:cNvSpPr/>
          <p:nvPr/>
        </p:nvSpPr>
        <p:spPr>
          <a:xfrm>
            <a:off x="5484218" y="5756870"/>
            <a:ext cx="6196906" cy="700385"/>
          </a:xfrm>
          <a:prstGeom prst="rect">
            <a:avLst/>
          </a:prstGeom>
          <a:noFill/>
          <a:ln/>
        </p:spPr>
        <p:txBody>
          <a:bodyPr wrap="square" lIns="0" tIns="0" rIns="0" bIns="0" rtlCol="0" anchor="t"/>
          <a:lstStyle/>
          <a:p>
            <a:pPr>
              <a:lnSpc>
                <a:spcPts val="1833"/>
              </a:lnSpc>
            </a:pPr>
            <a:r>
              <a:rPr lang="en-US" sz="1125" dirty="0">
                <a:solidFill>
                  <a:srgbClr val="49495A"/>
                </a:solidFill>
                <a:latin typeface="Open Sans" pitchFamily="34" charset="0"/>
                <a:ea typeface="Open Sans" pitchFamily="34" charset="-122"/>
                <a:cs typeface="Open Sans" pitchFamily="34" charset="-120"/>
              </a:rPr>
              <a:t>Through collaboration between Samsung Advanced Institute of Technology and Seoul National University, AI-based semiconductor design technology has advanced, significantly improving process speeds and industrial competitiveness.</a:t>
            </a:r>
            <a:endParaRPr lang="en-US" sz="1125"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a:extLst>
              <a:ext uri="{FF2B5EF4-FFF2-40B4-BE49-F238E27FC236}">
                <a16:creationId xmlns:a16="http://schemas.microsoft.com/office/drawing/2014/main" id="{0C44489D-E1F9-451C-AB85-116124A0E8FF}"/>
              </a:ext>
            </a:extLst>
          </p:cNvPr>
          <p:cNvSpPr/>
          <p:nvPr/>
        </p:nvSpPr>
        <p:spPr>
          <a:xfrm>
            <a:off x="200025" y="209551"/>
            <a:ext cx="11753850" cy="642937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pic>
        <p:nvPicPr>
          <p:cNvPr id="23" name="그림 22">
            <a:extLst>
              <a:ext uri="{FF2B5EF4-FFF2-40B4-BE49-F238E27FC236}">
                <a16:creationId xmlns:a16="http://schemas.microsoft.com/office/drawing/2014/main" id="{639C38AB-23C8-4508-B9C4-E63BC82FB7D8}"/>
              </a:ext>
            </a:extLst>
          </p:cNvPr>
          <p:cNvPicPr>
            <a:picLocks noChangeAspect="1"/>
          </p:cNvPicPr>
          <p:nvPr/>
        </p:nvPicPr>
        <p:blipFill>
          <a:blip r:embed="rId3"/>
          <a:srcRect l="3953" t="11218" r="6581" b="14991"/>
          <a:stretch>
            <a:fillRect/>
          </a:stretch>
        </p:blipFill>
        <p:spPr>
          <a:xfrm>
            <a:off x="2536172" y="1722187"/>
            <a:ext cx="508249" cy="508249"/>
          </a:xfrm>
          <a:custGeom>
            <a:avLst/>
            <a:gdLst>
              <a:gd name="connsiteX0" fmla="*/ 526341 w 1052682"/>
              <a:gd name="connsiteY0" fmla="*/ 0 h 1052682"/>
              <a:gd name="connsiteX1" fmla="*/ 1052682 w 1052682"/>
              <a:gd name="connsiteY1" fmla="*/ 526341 h 1052682"/>
              <a:gd name="connsiteX2" fmla="*/ 526341 w 1052682"/>
              <a:gd name="connsiteY2" fmla="*/ 1052682 h 1052682"/>
              <a:gd name="connsiteX3" fmla="*/ 0 w 1052682"/>
              <a:gd name="connsiteY3" fmla="*/ 526341 h 1052682"/>
              <a:gd name="connsiteX4" fmla="*/ 526341 w 1052682"/>
              <a:gd name="connsiteY4" fmla="*/ 0 h 105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682" h="1052682">
                <a:moveTo>
                  <a:pt x="526341" y="0"/>
                </a:moveTo>
                <a:cubicBezTo>
                  <a:pt x="817031" y="0"/>
                  <a:pt x="1052682" y="235651"/>
                  <a:pt x="1052682" y="526341"/>
                </a:cubicBezTo>
                <a:cubicBezTo>
                  <a:pt x="1052682" y="817031"/>
                  <a:pt x="817031" y="1052682"/>
                  <a:pt x="526341" y="1052682"/>
                </a:cubicBezTo>
                <a:cubicBezTo>
                  <a:pt x="235651" y="1052682"/>
                  <a:pt x="0" y="817031"/>
                  <a:pt x="0" y="526341"/>
                </a:cubicBezTo>
                <a:cubicBezTo>
                  <a:pt x="0" y="235651"/>
                  <a:pt x="235651" y="0"/>
                  <a:pt x="526341" y="0"/>
                </a:cubicBezTo>
                <a:close/>
              </a:path>
            </a:pathLst>
          </a:custGeom>
        </p:spPr>
      </p:pic>
      <p:pic>
        <p:nvPicPr>
          <p:cNvPr id="26" name="그림 25">
            <a:extLst>
              <a:ext uri="{FF2B5EF4-FFF2-40B4-BE49-F238E27FC236}">
                <a16:creationId xmlns:a16="http://schemas.microsoft.com/office/drawing/2014/main" id="{51960296-2892-41B9-B53B-E1C209800A0A}"/>
              </a:ext>
            </a:extLst>
          </p:cNvPr>
          <p:cNvPicPr>
            <a:picLocks noChangeAspect="1"/>
          </p:cNvPicPr>
          <p:nvPr/>
        </p:nvPicPr>
        <p:blipFill>
          <a:blip r:embed="rId3"/>
          <a:srcRect l="3953" t="11218" r="37274" b="14991"/>
          <a:stretch>
            <a:fillRect/>
          </a:stretch>
        </p:blipFill>
        <p:spPr>
          <a:xfrm>
            <a:off x="11500458" y="637837"/>
            <a:ext cx="691542" cy="1052682"/>
          </a:xfrm>
          <a:custGeom>
            <a:avLst/>
            <a:gdLst>
              <a:gd name="connsiteX0" fmla="*/ 526341 w 691542"/>
              <a:gd name="connsiteY0" fmla="*/ 0 h 1052682"/>
              <a:gd name="connsiteX1" fmla="*/ 632417 w 691542"/>
              <a:gd name="connsiteY1" fmla="*/ 10693 h 1052682"/>
              <a:gd name="connsiteX2" fmla="*/ 691542 w 691542"/>
              <a:gd name="connsiteY2" fmla="*/ 29047 h 1052682"/>
              <a:gd name="connsiteX3" fmla="*/ 691542 w 691542"/>
              <a:gd name="connsiteY3" fmla="*/ 1023635 h 1052682"/>
              <a:gd name="connsiteX4" fmla="*/ 632417 w 691542"/>
              <a:gd name="connsiteY4" fmla="*/ 1041989 h 1052682"/>
              <a:gd name="connsiteX5" fmla="*/ 526341 w 691542"/>
              <a:gd name="connsiteY5" fmla="*/ 1052682 h 1052682"/>
              <a:gd name="connsiteX6" fmla="*/ 0 w 691542"/>
              <a:gd name="connsiteY6" fmla="*/ 526341 h 1052682"/>
              <a:gd name="connsiteX7" fmla="*/ 526341 w 691542"/>
              <a:gd name="connsiteY7" fmla="*/ 0 h 105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542" h="1052682">
                <a:moveTo>
                  <a:pt x="526341" y="0"/>
                </a:moveTo>
                <a:cubicBezTo>
                  <a:pt x="562677" y="0"/>
                  <a:pt x="598154" y="3682"/>
                  <a:pt x="632417" y="10693"/>
                </a:cubicBezTo>
                <a:lnTo>
                  <a:pt x="691542" y="29047"/>
                </a:lnTo>
                <a:lnTo>
                  <a:pt x="691542" y="1023635"/>
                </a:lnTo>
                <a:lnTo>
                  <a:pt x="632417" y="1041989"/>
                </a:lnTo>
                <a:cubicBezTo>
                  <a:pt x="598154" y="1049000"/>
                  <a:pt x="562677" y="1052682"/>
                  <a:pt x="526341" y="1052682"/>
                </a:cubicBezTo>
                <a:cubicBezTo>
                  <a:pt x="235651" y="1052682"/>
                  <a:pt x="0" y="817031"/>
                  <a:pt x="0" y="526341"/>
                </a:cubicBezTo>
                <a:cubicBezTo>
                  <a:pt x="0" y="235651"/>
                  <a:pt x="235651" y="0"/>
                  <a:pt x="526341" y="0"/>
                </a:cubicBezTo>
                <a:close/>
              </a:path>
            </a:pathLst>
          </a:custGeom>
        </p:spPr>
      </p:pic>
      <p:pic>
        <p:nvPicPr>
          <p:cNvPr id="27" name="그림 26">
            <a:extLst>
              <a:ext uri="{FF2B5EF4-FFF2-40B4-BE49-F238E27FC236}">
                <a16:creationId xmlns:a16="http://schemas.microsoft.com/office/drawing/2014/main" id="{639C38AB-23C8-4508-B9C4-E63BC82FB7D8}"/>
              </a:ext>
            </a:extLst>
          </p:cNvPr>
          <p:cNvPicPr>
            <a:picLocks noChangeAspect="1"/>
          </p:cNvPicPr>
          <p:nvPr/>
        </p:nvPicPr>
        <p:blipFill>
          <a:blip r:embed="rId3"/>
          <a:srcRect l="3953" t="11218" r="6581" b="14991"/>
          <a:stretch>
            <a:fillRect/>
          </a:stretch>
        </p:blipFill>
        <p:spPr>
          <a:xfrm>
            <a:off x="2536172" y="1722187"/>
            <a:ext cx="508249" cy="508249"/>
          </a:xfrm>
          <a:custGeom>
            <a:avLst/>
            <a:gdLst>
              <a:gd name="connsiteX0" fmla="*/ 526341 w 1052682"/>
              <a:gd name="connsiteY0" fmla="*/ 0 h 1052682"/>
              <a:gd name="connsiteX1" fmla="*/ 1052682 w 1052682"/>
              <a:gd name="connsiteY1" fmla="*/ 526341 h 1052682"/>
              <a:gd name="connsiteX2" fmla="*/ 526341 w 1052682"/>
              <a:gd name="connsiteY2" fmla="*/ 1052682 h 1052682"/>
              <a:gd name="connsiteX3" fmla="*/ 0 w 1052682"/>
              <a:gd name="connsiteY3" fmla="*/ 526341 h 1052682"/>
              <a:gd name="connsiteX4" fmla="*/ 526341 w 1052682"/>
              <a:gd name="connsiteY4" fmla="*/ 0 h 105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682" h="1052682">
                <a:moveTo>
                  <a:pt x="526341" y="0"/>
                </a:moveTo>
                <a:cubicBezTo>
                  <a:pt x="817031" y="0"/>
                  <a:pt x="1052682" y="235651"/>
                  <a:pt x="1052682" y="526341"/>
                </a:cubicBezTo>
                <a:cubicBezTo>
                  <a:pt x="1052682" y="817031"/>
                  <a:pt x="817031" y="1052682"/>
                  <a:pt x="526341" y="1052682"/>
                </a:cubicBezTo>
                <a:cubicBezTo>
                  <a:pt x="235651" y="1052682"/>
                  <a:pt x="0" y="817031"/>
                  <a:pt x="0" y="526341"/>
                </a:cubicBezTo>
                <a:cubicBezTo>
                  <a:pt x="0" y="235651"/>
                  <a:pt x="235651" y="0"/>
                  <a:pt x="526341" y="0"/>
                </a:cubicBezTo>
                <a:close/>
              </a:path>
            </a:pathLst>
          </a:custGeom>
        </p:spPr>
      </p:pic>
      <p:pic>
        <p:nvPicPr>
          <p:cNvPr id="28" name="그림 27">
            <a:extLst>
              <a:ext uri="{FF2B5EF4-FFF2-40B4-BE49-F238E27FC236}">
                <a16:creationId xmlns:a16="http://schemas.microsoft.com/office/drawing/2014/main" id="{1436F643-10F5-474D-A8BB-15023CBC36D9}"/>
              </a:ext>
            </a:extLst>
          </p:cNvPr>
          <p:cNvPicPr>
            <a:picLocks noChangeAspect="1"/>
          </p:cNvPicPr>
          <p:nvPr/>
        </p:nvPicPr>
        <p:blipFill>
          <a:blip r:embed="rId4"/>
          <a:srcRect l="39022" t="12376" r="4699" b="16906"/>
          <a:stretch>
            <a:fillRect/>
          </a:stretch>
        </p:blipFill>
        <p:spPr>
          <a:xfrm>
            <a:off x="-9525" y="3291330"/>
            <a:ext cx="2082648" cy="3151574"/>
          </a:xfrm>
          <a:custGeom>
            <a:avLst/>
            <a:gdLst>
              <a:gd name="connsiteX0" fmla="*/ 506861 w 2082648"/>
              <a:gd name="connsiteY0" fmla="*/ 0 h 3151574"/>
              <a:gd name="connsiteX1" fmla="*/ 2082648 w 2082648"/>
              <a:gd name="connsiteY1" fmla="*/ 1575787 h 3151574"/>
              <a:gd name="connsiteX2" fmla="*/ 506861 w 2082648"/>
              <a:gd name="connsiteY2" fmla="*/ 3151574 h 3151574"/>
              <a:gd name="connsiteX3" fmla="*/ 38270 w 2082648"/>
              <a:gd name="connsiteY3" fmla="*/ 3080730 h 3151574"/>
              <a:gd name="connsiteX4" fmla="*/ 0 w 2082648"/>
              <a:gd name="connsiteY4" fmla="*/ 3066723 h 3151574"/>
              <a:gd name="connsiteX5" fmla="*/ 0 w 2082648"/>
              <a:gd name="connsiteY5" fmla="*/ 84851 h 3151574"/>
              <a:gd name="connsiteX6" fmla="*/ 38270 w 2082648"/>
              <a:gd name="connsiteY6" fmla="*/ 70844 h 3151574"/>
              <a:gd name="connsiteX7" fmla="*/ 506861 w 2082648"/>
              <a:gd name="connsiteY7" fmla="*/ 0 h 315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2648" h="3151574">
                <a:moveTo>
                  <a:pt x="506861" y="0"/>
                </a:moveTo>
                <a:cubicBezTo>
                  <a:pt x="1377144" y="0"/>
                  <a:pt x="2082648" y="705504"/>
                  <a:pt x="2082648" y="1575787"/>
                </a:cubicBezTo>
                <a:cubicBezTo>
                  <a:pt x="2082648" y="2446070"/>
                  <a:pt x="1377144" y="3151574"/>
                  <a:pt x="506861" y="3151574"/>
                </a:cubicBezTo>
                <a:cubicBezTo>
                  <a:pt x="343683" y="3151574"/>
                  <a:pt x="186298" y="3126771"/>
                  <a:pt x="38270" y="3080730"/>
                </a:cubicBezTo>
                <a:lnTo>
                  <a:pt x="0" y="3066723"/>
                </a:lnTo>
                <a:lnTo>
                  <a:pt x="0" y="84851"/>
                </a:lnTo>
                <a:lnTo>
                  <a:pt x="38270" y="70844"/>
                </a:lnTo>
                <a:cubicBezTo>
                  <a:pt x="186298" y="24803"/>
                  <a:pt x="343683" y="0"/>
                  <a:pt x="506861" y="0"/>
                </a:cubicBezTo>
                <a:close/>
              </a:path>
            </a:pathLst>
          </a:custGeom>
        </p:spPr>
      </p:pic>
      <p:pic>
        <p:nvPicPr>
          <p:cNvPr id="29" name="그림 28">
            <a:extLst>
              <a:ext uri="{FF2B5EF4-FFF2-40B4-BE49-F238E27FC236}">
                <a16:creationId xmlns:a16="http://schemas.microsoft.com/office/drawing/2014/main" id="{7AD540FC-6829-40D0-9089-3591CBC6FD12}"/>
              </a:ext>
            </a:extLst>
          </p:cNvPr>
          <p:cNvPicPr>
            <a:picLocks noChangeAspect="1"/>
          </p:cNvPicPr>
          <p:nvPr/>
        </p:nvPicPr>
        <p:blipFill>
          <a:blip r:embed="rId3"/>
          <a:srcRect l="3953" t="11218" r="6581" b="39818"/>
          <a:stretch>
            <a:fillRect/>
          </a:stretch>
        </p:blipFill>
        <p:spPr>
          <a:xfrm>
            <a:off x="8285897" y="6159500"/>
            <a:ext cx="1052682" cy="698501"/>
          </a:xfrm>
          <a:custGeom>
            <a:avLst/>
            <a:gdLst>
              <a:gd name="connsiteX0" fmla="*/ 526341 w 1052682"/>
              <a:gd name="connsiteY0" fmla="*/ 0 h 698501"/>
              <a:gd name="connsiteX1" fmla="*/ 1052682 w 1052682"/>
              <a:gd name="connsiteY1" fmla="*/ 526341 h 698501"/>
              <a:gd name="connsiteX2" fmla="*/ 1041989 w 1052682"/>
              <a:gd name="connsiteY2" fmla="*/ 632417 h 698501"/>
              <a:gd name="connsiteX3" fmla="*/ 1021475 w 1052682"/>
              <a:gd name="connsiteY3" fmla="*/ 698501 h 698501"/>
              <a:gd name="connsiteX4" fmla="*/ 31207 w 1052682"/>
              <a:gd name="connsiteY4" fmla="*/ 698501 h 698501"/>
              <a:gd name="connsiteX5" fmla="*/ 10694 w 1052682"/>
              <a:gd name="connsiteY5" fmla="*/ 632417 h 698501"/>
              <a:gd name="connsiteX6" fmla="*/ 0 w 1052682"/>
              <a:gd name="connsiteY6" fmla="*/ 526341 h 698501"/>
              <a:gd name="connsiteX7" fmla="*/ 526341 w 1052682"/>
              <a:gd name="connsiteY7" fmla="*/ 0 h 69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2682" h="698501">
                <a:moveTo>
                  <a:pt x="526341" y="0"/>
                </a:moveTo>
                <a:cubicBezTo>
                  <a:pt x="817031" y="0"/>
                  <a:pt x="1052682" y="235651"/>
                  <a:pt x="1052682" y="526341"/>
                </a:cubicBezTo>
                <a:cubicBezTo>
                  <a:pt x="1052682" y="562677"/>
                  <a:pt x="1049000" y="598154"/>
                  <a:pt x="1041989" y="632417"/>
                </a:cubicBezTo>
                <a:lnTo>
                  <a:pt x="1021475" y="698501"/>
                </a:lnTo>
                <a:lnTo>
                  <a:pt x="31207" y="698501"/>
                </a:lnTo>
                <a:lnTo>
                  <a:pt x="10694" y="632417"/>
                </a:lnTo>
                <a:cubicBezTo>
                  <a:pt x="3682" y="598154"/>
                  <a:pt x="0" y="562677"/>
                  <a:pt x="0" y="526341"/>
                </a:cubicBezTo>
                <a:cubicBezTo>
                  <a:pt x="0" y="235651"/>
                  <a:pt x="235651" y="0"/>
                  <a:pt x="526341" y="0"/>
                </a:cubicBezTo>
                <a:close/>
              </a:path>
            </a:pathLst>
          </a:custGeom>
        </p:spPr>
      </p:pic>
      <p:sp>
        <p:nvSpPr>
          <p:cNvPr id="4" name="슬라이드 번호 개체 틀 3"/>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0CC99670-E129-42DF-A144-59D722B4BACF}"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35</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14" name="직사각형 13">
            <a:extLst>
              <a:ext uri="{FF2B5EF4-FFF2-40B4-BE49-F238E27FC236}">
                <a16:creationId xmlns:a16="http://schemas.microsoft.com/office/drawing/2014/main" id="{3868C616-783F-4071-895A-29028240353E}"/>
              </a:ext>
            </a:extLst>
          </p:cNvPr>
          <p:cNvSpPr/>
          <p:nvPr/>
        </p:nvSpPr>
        <p:spPr>
          <a:xfrm>
            <a:off x="425422" y="2393223"/>
            <a:ext cx="11136701" cy="1001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6000" spc="-200" dirty="0">
                <a:ln>
                  <a:solidFill>
                    <a:srgbClr val="C00000">
                      <a:alpha val="0"/>
                    </a:srgbClr>
                  </a:solidFill>
                </a:ln>
                <a:solidFill>
                  <a:schemeClr val="tx1"/>
                </a:solidFill>
                <a:latin typeface="나눔고딕 ExtraBold" panose="020D0904000000000000" pitchFamily="50" charset="-127"/>
                <a:ea typeface="나눔고딕 ExtraBold" panose="020D0904000000000000" pitchFamily="50" charset="-127"/>
              </a:rPr>
              <a:t>4 </a:t>
            </a:r>
            <a:r>
              <a:rPr lang="ko-KR" altLang="en-US" sz="6000" spc="-200" dirty="0">
                <a:ln>
                  <a:solidFill>
                    <a:srgbClr val="C00000">
                      <a:alpha val="0"/>
                    </a:srgbClr>
                  </a:solidFill>
                </a:ln>
                <a:solidFill>
                  <a:schemeClr val="tx1"/>
                </a:solidFill>
                <a:latin typeface="나눔고딕 ExtraBold" panose="020D0904000000000000" pitchFamily="50" charset="-127"/>
                <a:ea typeface="나눔고딕 ExtraBold" panose="020D0904000000000000" pitchFamily="50" charset="-127"/>
              </a:rPr>
              <a:t>편</a:t>
            </a:r>
            <a:endParaRPr lang="en-US" altLang="ko-KR" sz="2000" spc="-200" dirty="0">
              <a:ln>
                <a:solidFill>
                  <a:srgbClr val="C00000">
                    <a:alpha val="0"/>
                  </a:srgbClr>
                </a:solidFill>
              </a:ln>
              <a:solidFill>
                <a:schemeClr val="tx1"/>
              </a:solidFill>
              <a:latin typeface="HY견고딕" panose="02030600000101010101" pitchFamily="18" charset="-127"/>
              <a:ea typeface="HY견고딕" panose="02030600000101010101" pitchFamily="18" charset="-127"/>
            </a:endParaRPr>
          </a:p>
        </p:txBody>
      </p:sp>
    </p:spTree>
    <p:extLst>
      <p:ext uri="{BB962C8B-B14F-4D97-AF65-F5344CB8AC3E}">
        <p14:creationId xmlns:p14="http://schemas.microsoft.com/office/powerpoint/2010/main" val="3843339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677267"/>
            <a:ext cx="6179939" cy="3548857"/>
          </a:xfrm>
          <a:prstGeom prst="rect">
            <a:avLst/>
          </a:prstGeom>
          <a:noFill/>
          <a:ln/>
        </p:spPr>
        <p:txBody>
          <a:bodyPr wrap="square" lIns="0" tIns="0" rIns="0" bIns="0" rtlCol="0" anchor="t"/>
          <a:lstStyle/>
          <a:p>
            <a:pPr>
              <a:lnSpc>
                <a:spcPts val="6958"/>
              </a:lnSpc>
            </a:pPr>
            <a:r>
              <a:rPr lang="en-US" sz="5583" dirty="0">
                <a:solidFill>
                  <a:srgbClr val="403CCF"/>
                </a:solidFill>
                <a:latin typeface="Libre Baskerville" pitchFamily="34" charset="0"/>
                <a:ea typeface="Libre Baskerville" pitchFamily="34" charset="-122"/>
                <a:cs typeface="Libre Baskerville" pitchFamily="34" charset="-120"/>
              </a:rPr>
              <a:t>The Future of </a:t>
            </a:r>
          </a:p>
          <a:p>
            <a:pPr>
              <a:lnSpc>
                <a:spcPts val="6958"/>
              </a:lnSpc>
            </a:pPr>
            <a:r>
              <a:rPr lang="en-US" sz="5583" dirty="0">
                <a:solidFill>
                  <a:srgbClr val="403CCF"/>
                </a:solidFill>
                <a:latin typeface="Libre Baskerville" pitchFamily="34" charset="0"/>
                <a:ea typeface="Libre Baskerville" pitchFamily="34" charset="-122"/>
                <a:cs typeface="Libre Baskerville" pitchFamily="34" charset="-120"/>
              </a:rPr>
              <a:t>Transportation Driven by </a:t>
            </a:r>
          </a:p>
          <a:p>
            <a:pPr>
              <a:lnSpc>
                <a:spcPts val="6958"/>
              </a:lnSpc>
            </a:pPr>
            <a:r>
              <a:rPr lang="en-US" sz="5583" dirty="0">
                <a:solidFill>
                  <a:srgbClr val="403CCF"/>
                </a:solidFill>
                <a:latin typeface="Libre Baskerville" pitchFamily="34" charset="0"/>
                <a:ea typeface="Libre Baskerville" pitchFamily="34" charset="-122"/>
                <a:cs typeface="Libre Baskerville" pitchFamily="34" charset="-120"/>
              </a:rPr>
              <a:t>AI Innovation</a:t>
            </a:r>
            <a:endParaRPr lang="en-US" sz="5583" dirty="0"/>
          </a:p>
        </p:txBody>
      </p:sp>
      <p:sp>
        <p:nvSpPr>
          <p:cNvPr id="4" name="Text 1"/>
          <p:cNvSpPr/>
          <p:nvPr/>
        </p:nvSpPr>
        <p:spPr>
          <a:xfrm>
            <a:off x="720031" y="4534695"/>
            <a:ext cx="6179939" cy="1646039"/>
          </a:xfrm>
          <a:prstGeom prst="rect">
            <a:avLst/>
          </a:prstGeom>
          <a:noFill/>
          <a:ln/>
        </p:spPr>
        <p:txBody>
          <a:bodyPr wrap="square" lIns="0" tIns="0" rIns="0" bIns="0" rtlCol="0" anchor="t"/>
          <a:lstStyle/>
          <a:p>
            <a:pPr>
              <a:lnSpc>
                <a:spcPts val="2583"/>
              </a:lnSpc>
            </a:pPr>
            <a:endParaRPr lang="en-US" sz="1583"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76746" y="352326"/>
            <a:ext cx="6580188" cy="400447"/>
          </a:xfrm>
          <a:prstGeom prst="rect">
            <a:avLst/>
          </a:prstGeom>
          <a:noFill/>
          <a:ln/>
        </p:spPr>
        <p:txBody>
          <a:bodyPr wrap="none" lIns="0" tIns="0" rIns="0" bIns="0" rtlCol="0" anchor="t"/>
          <a:lstStyle/>
          <a:p>
            <a:pPr>
              <a:lnSpc>
                <a:spcPts val="3125"/>
              </a:lnSpc>
            </a:pPr>
            <a:r>
              <a:rPr lang="en-US" sz="2500" dirty="0">
                <a:solidFill>
                  <a:srgbClr val="403CCF"/>
                </a:solidFill>
                <a:latin typeface="Libre Baskerville" pitchFamily="34" charset="0"/>
                <a:ea typeface="Libre Baskerville" pitchFamily="34" charset="-122"/>
                <a:cs typeface="Libre Baskerville" pitchFamily="34" charset="-120"/>
              </a:rPr>
              <a:t>Cars Preparing for Autonomous Driving</a:t>
            </a:r>
            <a:endParaRPr lang="en-US" sz="2500" dirty="0"/>
          </a:p>
        </p:txBody>
      </p:sp>
      <p:sp>
        <p:nvSpPr>
          <p:cNvPr id="3" name="Text 1"/>
          <p:cNvSpPr/>
          <p:nvPr/>
        </p:nvSpPr>
        <p:spPr>
          <a:xfrm>
            <a:off x="476746" y="944959"/>
            <a:ext cx="11238508" cy="205085"/>
          </a:xfrm>
          <a:prstGeom prst="rect">
            <a:avLst/>
          </a:prstGeom>
          <a:noFill/>
          <a:ln/>
        </p:spPr>
        <p:txBody>
          <a:bodyPr wrap="none" lIns="0" tIns="0" rIns="0" bIns="0" rtlCol="0" anchor="t"/>
          <a:lstStyle/>
          <a:p>
            <a:pPr>
              <a:lnSpc>
                <a:spcPts val="1583"/>
              </a:lnSpc>
            </a:pPr>
            <a:r>
              <a:rPr lang="en-US" sz="1000" dirty="0">
                <a:solidFill>
                  <a:srgbClr val="49495A"/>
                </a:solidFill>
                <a:latin typeface="Open Sans" pitchFamily="34" charset="0"/>
                <a:ea typeface="Open Sans" pitchFamily="34" charset="-122"/>
                <a:cs typeface="Open Sans" pitchFamily="34" charset="-120"/>
              </a:rPr>
              <a:t>Cars are increasingly preparing for autonomous driving.</a:t>
            </a:r>
            <a:endParaRPr lang="en-US" sz="1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267347"/>
          </a:xfrm>
          <a:prstGeom prst="rect">
            <a:avLst/>
          </a:prstGeom>
        </p:spPr>
      </p:pic>
      <p:sp>
        <p:nvSpPr>
          <p:cNvPr id="3" name="Text 0"/>
          <p:cNvSpPr/>
          <p:nvPr/>
        </p:nvSpPr>
        <p:spPr>
          <a:xfrm>
            <a:off x="634802" y="2766219"/>
            <a:ext cx="4534693" cy="566738"/>
          </a:xfrm>
          <a:prstGeom prst="rect">
            <a:avLst/>
          </a:prstGeom>
          <a:noFill/>
          <a:ln/>
        </p:spPr>
        <p:txBody>
          <a:bodyPr wrap="none" lIns="0" tIns="0" rIns="0" bIns="0" rtlCol="0" anchor="t"/>
          <a:lstStyle/>
          <a:p>
            <a:pPr marL="0" indent="0">
              <a:lnSpc>
                <a:spcPts val="5350"/>
              </a:lnSpc>
              <a:buNone/>
            </a:pPr>
            <a:r>
              <a:rPr lang="en-US" altLang="ko-KR" sz="3600" dirty="0">
                <a:solidFill>
                  <a:srgbClr val="403CCF"/>
                </a:solidFill>
                <a:latin typeface="Libre Baskerville" pitchFamily="34" charset="0"/>
                <a:ea typeface="Libre Baskerville" pitchFamily="34" charset="-122"/>
                <a:cs typeface="Libre Baskerville" pitchFamily="34" charset="-120"/>
              </a:rPr>
              <a:t>Benefits of Autonomous Driving</a:t>
            </a:r>
            <a:endParaRPr lang="en-US" altLang="ko-KR" sz="3600" dirty="0"/>
          </a:p>
        </p:txBody>
      </p:sp>
      <p:pic>
        <p:nvPicPr>
          <p:cNvPr id="4" name="Image 1" descr="preencoded.png"/>
          <p:cNvPicPr>
            <a:picLocks noChangeAspect="1"/>
          </p:cNvPicPr>
          <p:nvPr/>
        </p:nvPicPr>
        <p:blipFill>
          <a:blip r:embed="rId4"/>
          <a:stretch>
            <a:fillRect/>
          </a:stretch>
        </p:blipFill>
        <p:spPr>
          <a:xfrm>
            <a:off x="634802" y="3605014"/>
            <a:ext cx="453430" cy="453430"/>
          </a:xfrm>
          <a:prstGeom prst="rect">
            <a:avLst/>
          </a:prstGeom>
        </p:spPr>
      </p:pic>
      <p:sp>
        <p:nvSpPr>
          <p:cNvPr id="5" name="Text 1"/>
          <p:cNvSpPr/>
          <p:nvPr/>
        </p:nvSpPr>
        <p:spPr>
          <a:xfrm>
            <a:off x="634802" y="4239816"/>
            <a:ext cx="2267347" cy="283369"/>
          </a:xfrm>
          <a:prstGeom prst="rect">
            <a:avLst/>
          </a:prstGeom>
          <a:noFill/>
          <a:ln/>
        </p:spPr>
        <p:txBody>
          <a:bodyPr wrap="none" lIns="0" tIns="0" rIns="0" bIns="0" rtlCol="0" anchor="t"/>
          <a:lstStyle/>
          <a:p>
            <a:pPr>
              <a:lnSpc>
                <a:spcPts val="2208"/>
              </a:lnSpc>
            </a:pPr>
            <a:r>
              <a:rPr lang="en-US" sz="1750" dirty="0">
                <a:solidFill>
                  <a:srgbClr val="49495A"/>
                </a:solidFill>
                <a:latin typeface="Libre Baskerville" pitchFamily="34" charset="0"/>
                <a:ea typeface="Libre Baskerville" pitchFamily="34" charset="-122"/>
                <a:cs typeface="Libre Baskerville" pitchFamily="34" charset="-120"/>
              </a:rPr>
              <a:t>Improved Safety</a:t>
            </a:r>
            <a:endParaRPr lang="en-US" sz="1750" dirty="0"/>
          </a:p>
        </p:txBody>
      </p:sp>
      <p:sp>
        <p:nvSpPr>
          <p:cNvPr id="6" name="Text 2"/>
          <p:cNvSpPr/>
          <p:nvPr/>
        </p:nvSpPr>
        <p:spPr>
          <a:xfrm>
            <a:off x="634802" y="4631928"/>
            <a:ext cx="2526507" cy="870347"/>
          </a:xfrm>
          <a:prstGeom prst="rect">
            <a:avLst/>
          </a:prstGeom>
          <a:noFill/>
          <a:ln/>
        </p:spPr>
        <p:txBody>
          <a:bodyPr wrap="square" lIns="0" tIns="0" rIns="0" bIns="0" rtlCol="0" anchor="t"/>
          <a:lstStyle/>
          <a:p>
            <a:pPr>
              <a:lnSpc>
                <a:spcPts val="2250"/>
              </a:lnSpc>
            </a:pPr>
            <a:endParaRPr lang="en-US" sz="1417" dirty="0"/>
          </a:p>
        </p:txBody>
      </p:sp>
      <p:pic>
        <p:nvPicPr>
          <p:cNvPr id="7" name="Image 2" descr="preencoded.png"/>
          <p:cNvPicPr>
            <a:picLocks noChangeAspect="1"/>
          </p:cNvPicPr>
          <p:nvPr/>
        </p:nvPicPr>
        <p:blipFill>
          <a:blip r:embed="rId5"/>
          <a:stretch>
            <a:fillRect/>
          </a:stretch>
        </p:blipFill>
        <p:spPr>
          <a:xfrm>
            <a:off x="3433366" y="3605014"/>
            <a:ext cx="453430" cy="453430"/>
          </a:xfrm>
          <a:prstGeom prst="rect">
            <a:avLst/>
          </a:prstGeom>
        </p:spPr>
      </p:pic>
      <p:sp>
        <p:nvSpPr>
          <p:cNvPr id="8" name="Text 3"/>
          <p:cNvSpPr/>
          <p:nvPr/>
        </p:nvSpPr>
        <p:spPr>
          <a:xfrm>
            <a:off x="3433366" y="4239816"/>
            <a:ext cx="2526606" cy="850107"/>
          </a:xfrm>
          <a:prstGeom prst="rect">
            <a:avLst/>
          </a:prstGeom>
          <a:noFill/>
          <a:ln/>
        </p:spPr>
        <p:txBody>
          <a:bodyPr wrap="square" lIns="0" tIns="0" rIns="0" bIns="0" rtlCol="0" anchor="t"/>
          <a:lstStyle/>
          <a:p>
            <a:pPr>
              <a:lnSpc>
                <a:spcPts val="2208"/>
              </a:lnSpc>
            </a:pPr>
            <a:r>
              <a:rPr lang="en-US" sz="1750" dirty="0">
                <a:solidFill>
                  <a:srgbClr val="49495A"/>
                </a:solidFill>
                <a:latin typeface="Libre Baskerville" pitchFamily="34" charset="0"/>
                <a:ea typeface="Libre Baskerville" pitchFamily="34" charset="-122"/>
                <a:cs typeface="Libre Baskerville" pitchFamily="34" charset="-120"/>
              </a:rPr>
              <a:t>Efficiency and Congestion Reduction</a:t>
            </a:r>
            <a:endParaRPr lang="en-US" sz="1750" dirty="0"/>
          </a:p>
        </p:txBody>
      </p:sp>
      <p:sp>
        <p:nvSpPr>
          <p:cNvPr id="9" name="Text 4"/>
          <p:cNvSpPr/>
          <p:nvPr/>
        </p:nvSpPr>
        <p:spPr>
          <a:xfrm>
            <a:off x="3433366" y="5198666"/>
            <a:ext cx="2526606" cy="1160463"/>
          </a:xfrm>
          <a:prstGeom prst="rect">
            <a:avLst/>
          </a:prstGeom>
          <a:noFill/>
          <a:ln/>
        </p:spPr>
        <p:txBody>
          <a:bodyPr wrap="square" lIns="0" tIns="0" rIns="0" bIns="0" rtlCol="0" anchor="t"/>
          <a:lstStyle/>
          <a:p>
            <a:pPr>
              <a:lnSpc>
                <a:spcPts val="2250"/>
              </a:lnSpc>
            </a:pPr>
            <a:endParaRPr lang="en-US" sz="1417" dirty="0"/>
          </a:p>
        </p:txBody>
      </p:sp>
      <p:pic>
        <p:nvPicPr>
          <p:cNvPr id="10" name="Image 3" descr="preencoded.png"/>
          <p:cNvPicPr>
            <a:picLocks noChangeAspect="1"/>
          </p:cNvPicPr>
          <p:nvPr/>
        </p:nvPicPr>
        <p:blipFill>
          <a:blip r:embed="rId6"/>
          <a:stretch>
            <a:fillRect/>
          </a:stretch>
        </p:blipFill>
        <p:spPr>
          <a:xfrm>
            <a:off x="6232029" y="3605014"/>
            <a:ext cx="453430" cy="453430"/>
          </a:xfrm>
          <a:prstGeom prst="rect">
            <a:avLst/>
          </a:prstGeom>
        </p:spPr>
      </p:pic>
      <p:sp>
        <p:nvSpPr>
          <p:cNvPr id="11" name="Text 5"/>
          <p:cNvSpPr/>
          <p:nvPr/>
        </p:nvSpPr>
        <p:spPr>
          <a:xfrm>
            <a:off x="6232029" y="4239816"/>
            <a:ext cx="2267347" cy="283369"/>
          </a:xfrm>
          <a:prstGeom prst="rect">
            <a:avLst/>
          </a:prstGeom>
          <a:noFill/>
          <a:ln/>
        </p:spPr>
        <p:txBody>
          <a:bodyPr wrap="none" lIns="0" tIns="0" rIns="0" bIns="0" rtlCol="0" anchor="t"/>
          <a:lstStyle/>
          <a:p>
            <a:pPr>
              <a:lnSpc>
                <a:spcPts val="2208"/>
              </a:lnSpc>
            </a:pPr>
            <a:r>
              <a:rPr lang="en-US" sz="1750" dirty="0">
                <a:solidFill>
                  <a:srgbClr val="49495A"/>
                </a:solidFill>
                <a:latin typeface="Libre Baskerville" pitchFamily="34" charset="0"/>
                <a:ea typeface="Libre Baskerville" pitchFamily="34" charset="-122"/>
                <a:cs typeface="Libre Baskerville" pitchFamily="34" charset="-120"/>
              </a:rPr>
              <a:t>Accessibility</a:t>
            </a:r>
            <a:endParaRPr lang="en-US" sz="1750" dirty="0"/>
          </a:p>
        </p:txBody>
      </p:sp>
      <p:sp>
        <p:nvSpPr>
          <p:cNvPr id="12" name="Text 6"/>
          <p:cNvSpPr/>
          <p:nvPr/>
        </p:nvSpPr>
        <p:spPr>
          <a:xfrm>
            <a:off x="6232029" y="4631929"/>
            <a:ext cx="2526507" cy="1160463"/>
          </a:xfrm>
          <a:prstGeom prst="rect">
            <a:avLst/>
          </a:prstGeom>
          <a:noFill/>
          <a:ln/>
        </p:spPr>
        <p:txBody>
          <a:bodyPr wrap="square" lIns="0" tIns="0" rIns="0" bIns="0" rtlCol="0" anchor="t"/>
          <a:lstStyle/>
          <a:p>
            <a:pPr>
              <a:lnSpc>
                <a:spcPts val="2250"/>
              </a:lnSpc>
            </a:pPr>
            <a:endParaRPr lang="en-US" sz="1417" dirty="0"/>
          </a:p>
        </p:txBody>
      </p:sp>
      <p:pic>
        <p:nvPicPr>
          <p:cNvPr id="13" name="Image 4" descr="preencoded.png"/>
          <p:cNvPicPr>
            <a:picLocks noChangeAspect="1"/>
          </p:cNvPicPr>
          <p:nvPr/>
        </p:nvPicPr>
        <p:blipFill>
          <a:blip r:embed="rId7"/>
          <a:stretch>
            <a:fillRect/>
          </a:stretch>
        </p:blipFill>
        <p:spPr>
          <a:xfrm>
            <a:off x="9030593" y="3605014"/>
            <a:ext cx="453430" cy="453430"/>
          </a:xfrm>
          <a:prstGeom prst="rect">
            <a:avLst/>
          </a:prstGeom>
        </p:spPr>
      </p:pic>
      <p:sp>
        <p:nvSpPr>
          <p:cNvPr id="14" name="Text 7"/>
          <p:cNvSpPr/>
          <p:nvPr/>
        </p:nvSpPr>
        <p:spPr>
          <a:xfrm>
            <a:off x="9030594" y="4239816"/>
            <a:ext cx="2526606" cy="566738"/>
          </a:xfrm>
          <a:prstGeom prst="rect">
            <a:avLst/>
          </a:prstGeom>
          <a:noFill/>
          <a:ln/>
        </p:spPr>
        <p:txBody>
          <a:bodyPr wrap="square" lIns="0" tIns="0" rIns="0" bIns="0" rtlCol="0" anchor="t"/>
          <a:lstStyle/>
          <a:p>
            <a:pPr>
              <a:lnSpc>
                <a:spcPts val="2208"/>
              </a:lnSpc>
            </a:pPr>
            <a:r>
              <a:rPr lang="en-US" sz="1750" dirty="0">
                <a:solidFill>
                  <a:srgbClr val="49495A"/>
                </a:solidFill>
                <a:latin typeface="Libre Baskerville" pitchFamily="34" charset="0"/>
                <a:ea typeface="Libre Baskerville" pitchFamily="34" charset="-122"/>
                <a:cs typeface="Libre Baskerville" pitchFamily="34" charset="-120"/>
              </a:rPr>
              <a:t>Environmental Benefits</a:t>
            </a:r>
            <a:endParaRPr lang="en-US" sz="1750" dirty="0"/>
          </a:p>
        </p:txBody>
      </p:sp>
      <p:sp>
        <p:nvSpPr>
          <p:cNvPr id="15" name="Text 8"/>
          <p:cNvSpPr/>
          <p:nvPr/>
        </p:nvSpPr>
        <p:spPr>
          <a:xfrm>
            <a:off x="9030594" y="4915297"/>
            <a:ext cx="2526606" cy="870347"/>
          </a:xfrm>
          <a:prstGeom prst="rect">
            <a:avLst/>
          </a:prstGeom>
          <a:noFill/>
          <a:ln/>
        </p:spPr>
        <p:txBody>
          <a:bodyPr wrap="square" lIns="0" tIns="0" rIns="0" bIns="0" rtlCol="0" anchor="t"/>
          <a:lstStyle/>
          <a:p>
            <a:pPr>
              <a:lnSpc>
                <a:spcPts val="2250"/>
              </a:lnSpc>
            </a:pPr>
            <a:endParaRPr lang="en-US" sz="1417"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92031" y="1816497"/>
            <a:ext cx="6179939" cy="1928813"/>
          </a:xfrm>
          <a:prstGeom prst="rect">
            <a:avLst/>
          </a:prstGeom>
          <a:noFill/>
          <a:ln/>
        </p:spPr>
        <p:txBody>
          <a:bodyPr wrap="square" lIns="0" tIns="0" rIns="0" bIns="0" rtlCol="0" anchor="t"/>
          <a:lstStyle/>
          <a:p>
            <a:pPr>
              <a:lnSpc>
                <a:spcPts val="5041"/>
              </a:lnSpc>
            </a:pPr>
            <a:r>
              <a:rPr lang="en-US" sz="4042" dirty="0">
                <a:solidFill>
                  <a:srgbClr val="403CCF"/>
                </a:solidFill>
                <a:latin typeface="Libre Baskerville" pitchFamily="34" charset="0"/>
                <a:ea typeface="Libre Baskerville" pitchFamily="34" charset="-122"/>
                <a:cs typeface="Libre Baskerville" pitchFamily="34" charset="-120"/>
              </a:rPr>
              <a:t>Preparing for the Future of Transportation</a:t>
            </a:r>
            <a:endParaRPr lang="en-US" sz="4042" dirty="0"/>
          </a:p>
        </p:txBody>
      </p:sp>
      <p:sp>
        <p:nvSpPr>
          <p:cNvPr id="4" name="Text 1"/>
          <p:cNvSpPr/>
          <p:nvPr/>
        </p:nvSpPr>
        <p:spPr>
          <a:xfrm>
            <a:off x="5292031" y="4053880"/>
            <a:ext cx="6179939" cy="987623"/>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Understanding these technologies can help prepare for the future changes in transportation, and anticipate the impact on urban planning, lifestyle, and work dynamics.</a:t>
            </a:r>
            <a:endParaRPr lang="en-US" sz="1583"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70421" y="527546"/>
            <a:ext cx="6279158" cy="1196975"/>
          </a:xfrm>
          <a:prstGeom prst="rect">
            <a:avLst/>
          </a:prstGeom>
          <a:noFill/>
          <a:ln/>
        </p:spPr>
        <p:txBody>
          <a:bodyPr wrap="square" lIns="0" tIns="0" rIns="0" bIns="0" rtlCol="0" anchor="t"/>
          <a:lstStyle/>
          <a:p>
            <a:pPr>
              <a:lnSpc>
                <a:spcPts val="4708"/>
              </a:lnSpc>
            </a:pPr>
            <a:r>
              <a:rPr lang="en-US" sz="3750" dirty="0">
                <a:solidFill>
                  <a:srgbClr val="403CCF"/>
                </a:solidFill>
                <a:latin typeface="Libre Baskerville" pitchFamily="34" charset="0"/>
                <a:ea typeface="Libre Baskerville" pitchFamily="34" charset="-122"/>
                <a:cs typeface="Libre Baskerville" pitchFamily="34" charset="-120"/>
              </a:rPr>
              <a:t>Increased Productivity and Efficiency</a:t>
            </a:r>
            <a:endParaRPr lang="en-US" sz="3750" dirty="0"/>
          </a:p>
        </p:txBody>
      </p:sp>
      <p:sp>
        <p:nvSpPr>
          <p:cNvPr id="4" name="Shape 1"/>
          <p:cNvSpPr/>
          <p:nvPr/>
        </p:nvSpPr>
        <p:spPr>
          <a:xfrm>
            <a:off x="670421" y="2227164"/>
            <a:ext cx="335161" cy="335161"/>
          </a:xfrm>
          <a:prstGeom prst="roundRect">
            <a:avLst>
              <a:gd name="adj" fmla="val 8573"/>
            </a:avLst>
          </a:prstGeom>
          <a:solidFill>
            <a:srgbClr val="EAE8F3"/>
          </a:solidFill>
          <a:ln/>
        </p:spPr>
        <p:txBody>
          <a:bodyPr/>
          <a:lstStyle/>
          <a:p>
            <a:endParaRPr lang="ko-KR" altLang="en-US" sz="1500"/>
          </a:p>
        </p:txBody>
      </p:sp>
      <p:sp>
        <p:nvSpPr>
          <p:cNvPr id="5" name="Text 2"/>
          <p:cNvSpPr/>
          <p:nvPr/>
        </p:nvSpPr>
        <p:spPr>
          <a:xfrm>
            <a:off x="1197075" y="2227164"/>
            <a:ext cx="3567311" cy="299243"/>
          </a:xfrm>
          <a:prstGeom prst="rect">
            <a:avLst/>
          </a:prstGeom>
          <a:noFill/>
          <a:ln/>
        </p:spPr>
        <p:txBody>
          <a:bodyPr wrap="none" lIns="0" tIns="0" rIns="0" bIns="0" rtlCol="0" anchor="t"/>
          <a:lstStyle/>
          <a:p>
            <a:pPr>
              <a:lnSpc>
                <a:spcPts val="2333"/>
              </a:lnSpc>
            </a:pPr>
            <a:r>
              <a:rPr lang="en-US" sz="1875" dirty="0">
                <a:solidFill>
                  <a:srgbClr val="49495A"/>
                </a:solidFill>
                <a:latin typeface="Libre Baskerville" pitchFamily="34" charset="0"/>
                <a:ea typeface="Libre Baskerville" pitchFamily="34" charset="-122"/>
                <a:cs typeface="Libre Baskerville" pitchFamily="34" charset="-120"/>
              </a:rPr>
              <a:t>Automation of Routine Tasks</a:t>
            </a:r>
            <a:endParaRPr lang="en-US" sz="1875" dirty="0"/>
          </a:p>
        </p:txBody>
      </p:sp>
      <p:sp>
        <p:nvSpPr>
          <p:cNvPr id="6" name="Text 3"/>
          <p:cNvSpPr/>
          <p:nvPr/>
        </p:nvSpPr>
        <p:spPr>
          <a:xfrm>
            <a:off x="1197074" y="2641302"/>
            <a:ext cx="5752505" cy="306487"/>
          </a:xfrm>
          <a:prstGeom prst="rect">
            <a:avLst/>
          </a:prstGeom>
          <a:noFill/>
          <a:ln/>
        </p:spPr>
        <p:txBody>
          <a:bodyPr wrap="none" lIns="0" tIns="0" rIns="0" bIns="0" rtlCol="0" anchor="t"/>
          <a:lstStyle/>
          <a:p>
            <a:pPr>
              <a:lnSpc>
                <a:spcPts val="2375"/>
              </a:lnSpc>
            </a:pPr>
            <a:endParaRPr lang="en-US" sz="1500" dirty="0"/>
          </a:p>
        </p:txBody>
      </p:sp>
      <p:sp>
        <p:nvSpPr>
          <p:cNvPr id="7" name="Shape 4"/>
          <p:cNvSpPr/>
          <p:nvPr/>
        </p:nvSpPr>
        <p:spPr>
          <a:xfrm>
            <a:off x="670421" y="3354685"/>
            <a:ext cx="335161" cy="335161"/>
          </a:xfrm>
          <a:prstGeom prst="roundRect">
            <a:avLst>
              <a:gd name="adj" fmla="val 8573"/>
            </a:avLst>
          </a:prstGeom>
          <a:solidFill>
            <a:srgbClr val="EAE8F3"/>
          </a:solidFill>
          <a:ln/>
        </p:spPr>
        <p:txBody>
          <a:bodyPr/>
          <a:lstStyle/>
          <a:p>
            <a:endParaRPr lang="ko-KR" altLang="en-US" sz="1500"/>
          </a:p>
        </p:txBody>
      </p:sp>
      <p:sp>
        <p:nvSpPr>
          <p:cNvPr id="8" name="Text 5"/>
          <p:cNvSpPr/>
          <p:nvPr/>
        </p:nvSpPr>
        <p:spPr>
          <a:xfrm>
            <a:off x="1197074" y="3354685"/>
            <a:ext cx="4076105" cy="299243"/>
          </a:xfrm>
          <a:prstGeom prst="rect">
            <a:avLst/>
          </a:prstGeom>
          <a:noFill/>
          <a:ln/>
        </p:spPr>
        <p:txBody>
          <a:bodyPr wrap="none" lIns="0" tIns="0" rIns="0" bIns="0" rtlCol="0" anchor="t"/>
          <a:lstStyle/>
          <a:p>
            <a:pPr>
              <a:lnSpc>
                <a:spcPts val="2333"/>
              </a:lnSpc>
            </a:pPr>
            <a:r>
              <a:rPr lang="en-US" sz="1875" dirty="0">
                <a:solidFill>
                  <a:srgbClr val="49495A"/>
                </a:solidFill>
                <a:latin typeface="Libre Baskerville" pitchFamily="34" charset="0"/>
                <a:ea typeface="Libre Baskerville" pitchFamily="34" charset="-122"/>
                <a:cs typeface="Libre Baskerville" pitchFamily="34" charset="-120"/>
              </a:rPr>
              <a:t>Rapid Analysis of Large Data Sets</a:t>
            </a:r>
            <a:endParaRPr lang="en-US" sz="1875" dirty="0"/>
          </a:p>
        </p:txBody>
      </p:sp>
      <p:sp>
        <p:nvSpPr>
          <p:cNvPr id="9" name="Text 6"/>
          <p:cNvSpPr/>
          <p:nvPr/>
        </p:nvSpPr>
        <p:spPr>
          <a:xfrm>
            <a:off x="1197074" y="3768824"/>
            <a:ext cx="5752505" cy="306487"/>
          </a:xfrm>
          <a:prstGeom prst="rect">
            <a:avLst/>
          </a:prstGeom>
          <a:noFill/>
          <a:ln/>
        </p:spPr>
        <p:txBody>
          <a:bodyPr wrap="none" lIns="0" tIns="0" rIns="0" bIns="0" rtlCol="0" anchor="t"/>
          <a:lstStyle/>
          <a:p>
            <a:pPr>
              <a:lnSpc>
                <a:spcPts val="2375"/>
              </a:lnSpc>
            </a:pPr>
            <a:endParaRPr lang="en-US" sz="1500" dirty="0"/>
          </a:p>
        </p:txBody>
      </p:sp>
      <p:sp>
        <p:nvSpPr>
          <p:cNvPr id="10" name="Shape 7"/>
          <p:cNvSpPr/>
          <p:nvPr/>
        </p:nvSpPr>
        <p:spPr>
          <a:xfrm>
            <a:off x="670421" y="4482207"/>
            <a:ext cx="335161" cy="335161"/>
          </a:xfrm>
          <a:prstGeom prst="roundRect">
            <a:avLst>
              <a:gd name="adj" fmla="val 8573"/>
            </a:avLst>
          </a:prstGeom>
          <a:solidFill>
            <a:srgbClr val="EAE8F3"/>
          </a:solidFill>
          <a:ln/>
        </p:spPr>
        <p:txBody>
          <a:bodyPr/>
          <a:lstStyle/>
          <a:p>
            <a:endParaRPr lang="ko-KR" altLang="en-US" sz="1500"/>
          </a:p>
        </p:txBody>
      </p:sp>
      <p:sp>
        <p:nvSpPr>
          <p:cNvPr id="11" name="Text 8"/>
          <p:cNvSpPr/>
          <p:nvPr/>
        </p:nvSpPr>
        <p:spPr>
          <a:xfrm>
            <a:off x="1197075" y="4482207"/>
            <a:ext cx="2552799" cy="299243"/>
          </a:xfrm>
          <a:prstGeom prst="rect">
            <a:avLst/>
          </a:prstGeom>
          <a:noFill/>
          <a:ln/>
        </p:spPr>
        <p:txBody>
          <a:bodyPr wrap="none" lIns="0" tIns="0" rIns="0" bIns="0" rtlCol="0" anchor="t"/>
          <a:lstStyle/>
          <a:p>
            <a:pPr>
              <a:lnSpc>
                <a:spcPts val="2333"/>
              </a:lnSpc>
            </a:pPr>
            <a:r>
              <a:rPr lang="en-US" sz="1875" dirty="0">
                <a:solidFill>
                  <a:srgbClr val="49495A"/>
                </a:solidFill>
                <a:latin typeface="Libre Baskerville" pitchFamily="34" charset="0"/>
                <a:ea typeface="Libre Baskerville" pitchFamily="34" charset="-122"/>
                <a:cs typeface="Libre Baskerville" pitchFamily="34" charset="-120"/>
              </a:rPr>
              <a:t>Data-Driven Insights</a:t>
            </a:r>
            <a:endParaRPr lang="en-US" sz="1875" dirty="0"/>
          </a:p>
        </p:txBody>
      </p:sp>
      <p:sp>
        <p:nvSpPr>
          <p:cNvPr id="12" name="Text 9"/>
          <p:cNvSpPr/>
          <p:nvPr/>
        </p:nvSpPr>
        <p:spPr>
          <a:xfrm>
            <a:off x="1197074" y="4896346"/>
            <a:ext cx="5752505" cy="306487"/>
          </a:xfrm>
          <a:prstGeom prst="rect">
            <a:avLst/>
          </a:prstGeom>
          <a:noFill/>
          <a:ln/>
        </p:spPr>
        <p:txBody>
          <a:bodyPr wrap="none" lIns="0" tIns="0" rIns="0" bIns="0" rtlCol="0" anchor="t"/>
          <a:lstStyle/>
          <a:p>
            <a:pPr>
              <a:lnSpc>
                <a:spcPts val="2375"/>
              </a:lnSpc>
            </a:pPr>
            <a:endParaRPr lang="en-US" sz="1500" dirty="0"/>
          </a:p>
        </p:txBody>
      </p:sp>
      <p:sp>
        <p:nvSpPr>
          <p:cNvPr id="13" name="Shape 10"/>
          <p:cNvSpPr/>
          <p:nvPr/>
        </p:nvSpPr>
        <p:spPr>
          <a:xfrm>
            <a:off x="670421" y="5609730"/>
            <a:ext cx="335161" cy="335161"/>
          </a:xfrm>
          <a:prstGeom prst="roundRect">
            <a:avLst>
              <a:gd name="adj" fmla="val 8573"/>
            </a:avLst>
          </a:prstGeom>
          <a:solidFill>
            <a:srgbClr val="EAE8F3"/>
          </a:solidFill>
          <a:ln/>
        </p:spPr>
        <p:txBody>
          <a:bodyPr/>
          <a:lstStyle/>
          <a:p>
            <a:endParaRPr lang="ko-KR" altLang="en-US" sz="1500"/>
          </a:p>
        </p:txBody>
      </p:sp>
      <p:sp>
        <p:nvSpPr>
          <p:cNvPr id="14" name="Text 11"/>
          <p:cNvSpPr/>
          <p:nvPr/>
        </p:nvSpPr>
        <p:spPr>
          <a:xfrm>
            <a:off x="1197075" y="5609729"/>
            <a:ext cx="3731419" cy="299243"/>
          </a:xfrm>
          <a:prstGeom prst="rect">
            <a:avLst/>
          </a:prstGeom>
          <a:noFill/>
          <a:ln/>
        </p:spPr>
        <p:txBody>
          <a:bodyPr wrap="none" lIns="0" tIns="0" rIns="0" bIns="0" rtlCol="0" anchor="t"/>
          <a:lstStyle/>
          <a:p>
            <a:pPr>
              <a:lnSpc>
                <a:spcPts val="2333"/>
              </a:lnSpc>
            </a:pPr>
            <a:r>
              <a:rPr lang="en-US" sz="1875" dirty="0">
                <a:solidFill>
                  <a:srgbClr val="49495A"/>
                </a:solidFill>
                <a:latin typeface="Libre Baskerville" pitchFamily="34" charset="0"/>
                <a:ea typeface="Libre Baskerville" pitchFamily="34" charset="-122"/>
                <a:cs typeface="Libre Baskerville" pitchFamily="34" charset="-120"/>
              </a:rPr>
              <a:t>Focus on High-Value Activities</a:t>
            </a:r>
            <a:endParaRPr lang="en-US" sz="1875" dirty="0"/>
          </a:p>
        </p:txBody>
      </p:sp>
      <p:sp>
        <p:nvSpPr>
          <p:cNvPr id="15" name="Text 12"/>
          <p:cNvSpPr/>
          <p:nvPr/>
        </p:nvSpPr>
        <p:spPr>
          <a:xfrm>
            <a:off x="1197074" y="6023868"/>
            <a:ext cx="5752505" cy="306487"/>
          </a:xfrm>
          <a:prstGeom prst="rect">
            <a:avLst/>
          </a:prstGeom>
          <a:noFill/>
          <a:ln/>
        </p:spPr>
        <p:txBody>
          <a:bodyPr wrap="none" lIns="0" tIns="0" rIns="0" bIns="0" rtlCol="0" anchor="t"/>
          <a:lstStyle/>
          <a:p>
            <a:pPr>
              <a:lnSpc>
                <a:spcPts val="2375"/>
              </a:lnSpc>
            </a:pPr>
            <a:endParaRPr lang="en-US" sz="15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4988025" y="513160"/>
            <a:ext cx="6185396" cy="371574"/>
          </a:xfrm>
          <a:prstGeom prst="rect">
            <a:avLst/>
          </a:prstGeom>
          <a:noFill/>
          <a:ln/>
        </p:spPr>
        <p:txBody>
          <a:bodyPr wrap="none" lIns="0" tIns="0" rIns="0" bIns="0" rtlCol="0" anchor="t"/>
          <a:lstStyle/>
          <a:p>
            <a:pPr>
              <a:lnSpc>
                <a:spcPts val="2917"/>
              </a:lnSpc>
            </a:pPr>
            <a:r>
              <a:rPr lang="en-US" sz="2333" dirty="0">
                <a:solidFill>
                  <a:srgbClr val="403CCF"/>
                </a:solidFill>
                <a:latin typeface="Libre Baskerville" pitchFamily="34" charset="0"/>
                <a:ea typeface="Libre Baskerville" pitchFamily="34" charset="-122"/>
                <a:cs typeface="Libre Baskerville" pitchFamily="34" charset="-120"/>
              </a:rPr>
              <a:t>Autonomous Driving and AI Technology</a:t>
            </a:r>
            <a:endParaRPr lang="en-US" sz="2333" dirty="0"/>
          </a:p>
        </p:txBody>
      </p:sp>
      <p:sp>
        <p:nvSpPr>
          <p:cNvPr id="4" name="Shape 1"/>
          <p:cNvSpPr/>
          <p:nvPr/>
        </p:nvSpPr>
        <p:spPr>
          <a:xfrm>
            <a:off x="4988024" y="1063030"/>
            <a:ext cx="6787952" cy="1136253"/>
          </a:xfrm>
          <a:prstGeom prst="roundRect">
            <a:avLst>
              <a:gd name="adj" fmla="val 1569"/>
            </a:avLst>
          </a:prstGeom>
          <a:solidFill>
            <a:srgbClr val="EAE8F3"/>
          </a:solidFill>
          <a:ln/>
        </p:spPr>
        <p:txBody>
          <a:bodyPr/>
          <a:lstStyle/>
          <a:p>
            <a:endParaRPr lang="ko-KR" altLang="en-US" sz="1500"/>
          </a:p>
        </p:txBody>
      </p:sp>
      <p:sp>
        <p:nvSpPr>
          <p:cNvPr id="5" name="Text 2"/>
          <p:cNvSpPr/>
          <p:nvPr/>
        </p:nvSpPr>
        <p:spPr>
          <a:xfrm>
            <a:off x="5106888" y="1181894"/>
            <a:ext cx="2017217" cy="185738"/>
          </a:xfrm>
          <a:prstGeom prst="rect">
            <a:avLst/>
          </a:prstGeom>
          <a:noFill/>
          <a:ln/>
        </p:spPr>
        <p:txBody>
          <a:bodyPr wrap="none" lIns="0" tIns="0" rIns="0" bIns="0" rtlCol="0" anchor="t"/>
          <a:lstStyle/>
          <a:p>
            <a:pPr>
              <a:lnSpc>
                <a:spcPts val="1458"/>
              </a:lnSpc>
            </a:pPr>
            <a:r>
              <a:rPr lang="en-US" sz="1167" dirty="0">
                <a:solidFill>
                  <a:srgbClr val="49495A"/>
                </a:solidFill>
                <a:latin typeface="Libre Baskerville" pitchFamily="34" charset="0"/>
                <a:ea typeface="Libre Baskerville" pitchFamily="34" charset="-122"/>
                <a:cs typeface="Libre Baskerville" pitchFamily="34" charset="-120"/>
              </a:rPr>
              <a:t>Environmental Perception</a:t>
            </a:r>
            <a:endParaRPr lang="en-US" sz="1167" dirty="0"/>
          </a:p>
        </p:txBody>
      </p:sp>
      <p:sp>
        <p:nvSpPr>
          <p:cNvPr id="6" name="Text 3"/>
          <p:cNvSpPr/>
          <p:nvPr/>
        </p:nvSpPr>
        <p:spPr>
          <a:xfrm>
            <a:off x="5106889" y="1438870"/>
            <a:ext cx="6550223" cy="190103"/>
          </a:xfrm>
          <a:prstGeom prst="rect">
            <a:avLst/>
          </a:prstGeom>
          <a:noFill/>
          <a:ln/>
        </p:spPr>
        <p:txBody>
          <a:bodyPr wrap="none" lIns="0" tIns="0" rIns="0" bIns="0" rtlCol="0" anchor="t"/>
          <a:lstStyle/>
          <a:p>
            <a:pPr>
              <a:lnSpc>
                <a:spcPts val="1458"/>
              </a:lnSpc>
            </a:pPr>
            <a:r>
              <a:rPr lang="en-US" sz="917" dirty="0">
                <a:solidFill>
                  <a:srgbClr val="49495A"/>
                </a:solidFill>
                <a:latin typeface="Open Sans" pitchFamily="34" charset="0"/>
                <a:ea typeface="Open Sans" pitchFamily="34" charset="-122"/>
                <a:cs typeface="Open Sans" pitchFamily="34" charset="-120"/>
              </a:rPr>
              <a:t>Real-time data analysis from sensors such as cameras, LiDAR, and radar.</a:t>
            </a:r>
            <a:endParaRPr lang="en-US" sz="917" dirty="0"/>
          </a:p>
        </p:txBody>
      </p:sp>
      <p:sp>
        <p:nvSpPr>
          <p:cNvPr id="7" name="Text 4"/>
          <p:cNvSpPr/>
          <p:nvPr/>
        </p:nvSpPr>
        <p:spPr>
          <a:xfrm>
            <a:off x="5106889" y="1700212"/>
            <a:ext cx="6550223" cy="380207"/>
          </a:xfrm>
          <a:prstGeom prst="rect">
            <a:avLst/>
          </a:prstGeom>
          <a:noFill/>
          <a:ln/>
        </p:spPr>
        <p:txBody>
          <a:bodyPr wrap="square" lIns="0" tIns="0" rIns="0" bIns="0" rtlCol="0" anchor="t"/>
          <a:lstStyle/>
          <a:p>
            <a:pPr>
              <a:lnSpc>
                <a:spcPts val="1458"/>
              </a:lnSpc>
            </a:pPr>
            <a:endParaRPr lang="en-US" sz="917" dirty="0"/>
          </a:p>
        </p:txBody>
      </p:sp>
      <p:sp>
        <p:nvSpPr>
          <p:cNvPr id="8" name="Shape 5"/>
          <p:cNvSpPr/>
          <p:nvPr/>
        </p:nvSpPr>
        <p:spPr>
          <a:xfrm>
            <a:off x="4988024" y="2318147"/>
            <a:ext cx="6787952" cy="1136253"/>
          </a:xfrm>
          <a:prstGeom prst="roundRect">
            <a:avLst>
              <a:gd name="adj" fmla="val 1569"/>
            </a:avLst>
          </a:prstGeom>
          <a:solidFill>
            <a:srgbClr val="EAE8F3"/>
          </a:solidFill>
          <a:ln/>
        </p:spPr>
        <p:txBody>
          <a:bodyPr/>
          <a:lstStyle/>
          <a:p>
            <a:endParaRPr lang="ko-KR" altLang="en-US" sz="1500"/>
          </a:p>
        </p:txBody>
      </p:sp>
      <p:sp>
        <p:nvSpPr>
          <p:cNvPr id="9" name="Text 6"/>
          <p:cNvSpPr/>
          <p:nvPr/>
        </p:nvSpPr>
        <p:spPr>
          <a:xfrm>
            <a:off x="5106889" y="2437011"/>
            <a:ext cx="1485999" cy="185738"/>
          </a:xfrm>
          <a:prstGeom prst="rect">
            <a:avLst/>
          </a:prstGeom>
          <a:noFill/>
          <a:ln/>
        </p:spPr>
        <p:txBody>
          <a:bodyPr wrap="none" lIns="0" tIns="0" rIns="0" bIns="0" rtlCol="0" anchor="t"/>
          <a:lstStyle/>
          <a:p>
            <a:pPr>
              <a:lnSpc>
                <a:spcPts val="1458"/>
              </a:lnSpc>
            </a:pPr>
            <a:r>
              <a:rPr lang="en-US" sz="1167" dirty="0">
                <a:solidFill>
                  <a:srgbClr val="49495A"/>
                </a:solidFill>
                <a:latin typeface="Libre Baskerville" pitchFamily="34" charset="0"/>
                <a:ea typeface="Libre Baskerville" pitchFamily="34" charset="-122"/>
                <a:cs typeface="Libre Baskerville" pitchFamily="34" charset="-120"/>
              </a:rPr>
              <a:t>Path Planning</a:t>
            </a:r>
            <a:endParaRPr lang="en-US" sz="1167" dirty="0"/>
          </a:p>
        </p:txBody>
      </p:sp>
      <p:sp>
        <p:nvSpPr>
          <p:cNvPr id="10" name="Text 7"/>
          <p:cNvSpPr/>
          <p:nvPr/>
        </p:nvSpPr>
        <p:spPr>
          <a:xfrm>
            <a:off x="5106889" y="2693988"/>
            <a:ext cx="6550223" cy="190103"/>
          </a:xfrm>
          <a:prstGeom prst="rect">
            <a:avLst/>
          </a:prstGeom>
          <a:noFill/>
          <a:ln/>
        </p:spPr>
        <p:txBody>
          <a:bodyPr wrap="none" lIns="0" tIns="0" rIns="0" bIns="0" rtlCol="0" anchor="t"/>
          <a:lstStyle/>
          <a:p>
            <a:pPr>
              <a:lnSpc>
                <a:spcPts val="1458"/>
              </a:lnSpc>
            </a:pPr>
            <a:r>
              <a:rPr lang="en-US" sz="917" dirty="0">
                <a:solidFill>
                  <a:srgbClr val="49495A"/>
                </a:solidFill>
                <a:latin typeface="Open Sans" pitchFamily="34" charset="0"/>
                <a:ea typeface="Open Sans" pitchFamily="34" charset="-122"/>
                <a:cs typeface="Open Sans" pitchFamily="34" charset="-120"/>
              </a:rPr>
              <a:t>AI algorithms to calculate and continuously update the optimal route.</a:t>
            </a:r>
            <a:endParaRPr lang="en-US" sz="917" dirty="0"/>
          </a:p>
        </p:txBody>
      </p:sp>
      <p:sp>
        <p:nvSpPr>
          <p:cNvPr id="11" name="Text 8"/>
          <p:cNvSpPr/>
          <p:nvPr/>
        </p:nvSpPr>
        <p:spPr>
          <a:xfrm>
            <a:off x="5106889" y="2955330"/>
            <a:ext cx="6550223" cy="380207"/>
          </a:xfrm>
          <a:prstGeom prst="rect">
            <a:avLst/>
          </a:prstGeom>
          <a:noFill/>
          <a:ln/>
        </p:spPr>
        <p:txBody>
          <a:bodyPr wrap="square" lIns="0" tIns="0" rIns="0" bIns="0" rtlCol="0" anchor="t"/>
          <a:lstStyle/>
          <a:p>
            <a:pPr>
              <a:lnSpc>
                <a:spcPts val="1458"/>
              </a:lnSpc>
            </a:pPr>
            <a:endParaRPr lang="en-US" sz="917" dirty="0"/>
          </a:p>
        </p:txBody>
      </p:sp>
      <p:sp>
        <p:nvSpPr>
          <p:cNvPr id="12" name="Shape 9"/>
          <p:cNvSpPr/>
          <p:nvPr/>
        </p:nvSpPr>
        <p:spPr>
          <a:xfrm>
            <a:off x="4988024" y="3573264"/>
            <a:ext cx="6787952" cy="1326357"/>
          </a:xfrm>
          <a:prstGeom prst="roundRect">
            <a:avLst>
              <a:gd name="adj" fmla="val 1345"/>
            </a:avLst>
          </a:prstGeom>
          <a:solidFill>
            <a:srgbClr val="EAE8F3"/>
          </a:solidFill>
          <a:ln/>
        </p:spPr>
        <p:txBody>
          <a:bodyPr/>
          <a:lstStyle/>
          <a:p>
            <a:endParaRPr lang="ko-KR" altLang="en-US" sz="1500"/>
          </a:p>
        </p:txBody>
      </p:sp>
      <p:sp>
        <p:nvSpPr>
          <p:cNvPr id="13" name="Text 10"/>
          <p:cNvSpPr/>
          <p:nvPr/>
        </p:nvSpPr>
        <p:spPr>
          <a:xfrm>
            <a:off x="5106889" y="3692129"/>
            <a:ext cx="1485999" cy="185738"/>
          </a:xfrm>
          <a:prstGeom prst="rect">
            <a:avLst/>
          </a:prstGeom>
          <a:noFill/>
          <a:ln/>
        </p:spPr>
        <p:txBody>
          <a:bodyPr wrap="none" lIns="0" tIns="0" rIns="0" bIns="0" rtlCol="0" anchor="t"/>
          <a:lstStyle/>
          <a:p>
            <a:pPr>
              <a:lnSpc>
                <a:spcPts val="1458"/>
              </a:lnSpc>
            </a:pPr>
            <a:r>
              <a:rPr lang="en-US" sz="1167" dirty="0">
                <a:solidFill>
                  <a:srgbClr val="49495A"/>
                </a:solidFill>
                <a:latin typeface="Libre Baskerville" pitchFamily="34" charset="0"/>
                <a:ea typeface="Libre Baskerville" pitchFamily="34" charset="-122"/>
                <a:cs typeface="Libre Baskerville" pitchFamily="34" charset="-120"/>
              </a:rPr>
              <a:t>Decision Making</a:t>
            </a:r>
            <a:endParaRPr lang="en-US" sz="1167" dirty="0"/>
          </a:p>
        </p:txBody>
      </p:sp>
      <p:sp>
        <p:nvSpPr>
          <p:cNvPr id="14" name="Text 11"/>
          <p:cNvSpPr/>
          <p:nvPr/>
        </p:nvSpPr>
        <p:spPr>
          <a:xfrm>
            <a:off x="5106889" y="3949105"/>
            <a:ext cx="6550223" cy="380207"/>
          </a:xfrm>
          <a:prstGeom prst="rect">
            <a:avLst/>
          </a:prstGeom>
          <a:noFill/>
          <a:ln/>
        </p:spPr>
        <p:txBody>
          <a:bodyPr wrap="square" lIns="0" tIns="0" rIns="0" bIns="0" rtlCol="0" anchor="t"/>
          <a:lstStyle/>
          <a:p>
            <a:pPr>
              <a:lnSpc>
                <a:spcPts val="1458"/>
              </a:lnSpc>
            </a:pPr>
            <a:r>
              <a:rPr lang="en-US" sz="917" dirty="0">
                <a:solidFill>
                  <a:srgbClr val="49495A"/>
                </a:solidFill>
                <a:latin typeface="Open Sans" pitchFamily="34" charset="0"/>
                <a:ea typeface="Open Sans" pitchFamily="34" charset="-122"/>
                <a:cs typeface="Open Sans" pitchFamily="34" charset="-120"/>
              </a:rPr>
              <a:t>AI systems that make quick and accurate decisions in various driving situations, such as lane changes, overtaking, stopping, and turning.</a:t>
            </a:r>
            <a:endParaRPr lang="en-US" sz="917" dirty="0"/>
          </a:p>
        </p:txBody>
      </p:sp>
      <p:sp>
        <p:nvSpPr>
          <p:cNvPr id="15" name="Text 12"/>
          <p:cNvSpPr/>
          <p:nvPr/>
        </p:nvSpPr>
        <p:spPr>
          <a:xfrm>
            <a:off x="5106889" y="4400550"/>
            <a:ext cx="6550223" cy="380207"/>
          </a:xfrm>
          <a:prstGeom prst="rect">
            <a:avLst/>
          </a:prstGeom>
          <a:noFill/>
          <a:ln/>
        </p:spPr>
        <p:txBody>
          <a:bodyPr wrap="square" lIns="0" tIns="0" rIns="0" bIns="0" rtlCol="0" anchor="t"/>
          <a:lstStyle/>
          <a:p>
            <a:pPr>
              <a:lnSpc>
                <a:spcPts val="1458"/>
              </a:lnSpc>
            </a:pPr>
            <a:r>
              <a:rPr lang="en-US" sz="917" dirty="0">
                <a:solidFill>
                  <a:srgbClr val="49495A"/>
                </a:solidFill>
                <a:latin typeface="Open Sans" pitchFamily="34" charset="0"/>
                <a:ea typeface="Open Sans" pitchFamily="34" charset="-122"/>
                <a:cs typeface="Open Sans" pitchFamily="34" charset="-120"/>
              </a:rPr>
              <a:t>.</a:t>
            </a:r>
            <a:endParaRPr lang="en-US" sz="917" dirty="0"/>
          </a:p>
        </p:txBody>
      </p:sp>
      <p:sp>
        <p:nvSpPr>
          <p:cNvPr id="16" name="Shape 13"/>
          <p:cNvSpPr/>
          <p:nvPr/>
        </p:nvSpPr>
        <p:spPr>
          <a:xfrm>
            <a:off x="4988024" y="5018484"/>
            <a:ext cx="6787952" cy="1326357"/>
          </a:xfrm>
          <a:prstGeom prst="roundRect">
            <a:avLst>
              <a:gd name="adj" fmla="val 1345"/>
            </a:avLst>
          </a:prstGeom>
          <a:solidFill>
            <a:srgbClr val="EAE8F3"/>
          </a:solidFill>
          <a:ln/>
        </p:spPr>
        <p:txBody>
          <a:bodyPr/>
          <a:lstStyle/>
          <a:p>
            <a:endParaRPr lang="ko-KR" altLang="en-US" sz="1500"/>
          </a:p>
        </p:txBody>
      </p:sp>
      <p:sp>
        <p:nvSpPr>
          <p:cNvPr id="17" name="Text 14"/>
          <p:cNvSpPr/>
          <p:nvPr/>
        </p:nvSpPr>
        <p:spPr>
          <a:xfrm>
            <a:off x="5106889" y="5137349"/>
            <a:ext cx="2119709" cy="185738"/>
          </a:xfrm>
          <a:prstGeom prst="rect">
            <a:avLst/>
          </a:prstGeom>
          <a:noFill/>
          <a:ln/>
        </p:spPr>
        <p:txBody>
          <a:bodyPr wrap="none" lIns="0" tIns="0" rIns="0" bIns="0" rtlCol="0" anchor="t"/>
          <a:lstStyle/>
          <a:p>
            <a:pPr>
              <a:lnSpc>
                <a:spcPts val="1458"/>
              </a:lnSpc>
            </a:pPr>
            <a:r>
              <a:rPr lang="en-US" sz="1167" dirty="0">
                <a:solidFill>
                  <a:srgbClr val="49495A"/>
                </a:solidFill>
                <a:latin typeface="Libre Baskerville" pitchFamily="34" charset="0"/>
                <a:ea typeface="Libre Baskerville" pitchFamily="34" charset="-122"/>
                <a:cs typeface="Libre Baskerville" pitchFamily="34" charset="-120"/>
              </a:rPr>
              <a:t>Learning and Improvement</a:t>
            </a:r>
            <a:endParaRPr lang="en-US" sz="1167" dirty="0"/>
          </a:p>
        </p:txBody>
      </p:sp>
      <p:sp>
        <p:nvSpPr>
          <p:cNvPr id="18" name="Text 15"/>
          <p:cNvSpPr/>
          <p:nvPr/>
        </p:nvSpPr>
        <p:spPr>
          <a:xfrm>
            <a:off x="5106889" y="5394325"/>
            <a:ext cx="6550223" cy="380207"/>
          </a:xfrm>
          <a:prstGeom prst="rect">
            <a:avLst/>
          </a:prstGeom>
          <a:noFill/>
          <a:ln/>
        </p:spPr>
        <p:txBody>
          <a:bodyPr wrap="square" lIns="0" tIns="0" rIns="0" bIns="0" rtlCol="0" anchor="t"/>
          <a:lstStyle/>
          <a:p>
            <a:pPr>
              <a:lnSpc>
                <a:spcPts val="1458"/>
              </a:lnSpc>
            </a:pPr>
            <a:r>
              <a:rPr lang="en-US" sz="917" dirty="0">
                <a:solidFill>
                  <a:srgbClr val="49495A"/>
                </a:solidFill>
                <a:latin typeface="Open Sans" pitchFamily="34" charset="0"/>
                <a:ea typeface="Open Sans" pitchFamily="34" charset="-122"/>
                <a:cs typeface="Open Sans" pitchFamily="34" charset="-120"/>
              </a:rPr>
              <a:t>Autonomous driving AI continuously learns and improves through actual driving experience and simulation.</a:t>
            </a:r>
            <a:endParaRPr lang="en-US" sz="917" dirty="0"/>
          </a:p>
        </p:txBody>
      </p:sp>
      <p:sp>
        <p:nvSpPr>
          <p:cNvPr id="19" name="Text 16"/>
          <p:cNvSpPr/>
          <p:nvPr/>
        </p:nvSpPr>
        <p:spPr>
          <a:xfrm>
            <a:off x="5106889" y="5845770"/>
            <a:ext cx="6550223" cy="380207"/>
          </a:xfrm>
          <a:prstGeom prst="rect">
            <a:avLst/>
          </a:prstGeom>
          <a:noFill/>
          <a:ln/>
        </p:spPr>
        <p:txBody>
          <a:bodyPr wrap="square" lIns="0" tIns="0" rIns="0" bIns="0" rtlCol="0" anchor="t"/>
          <a:lstStyle/>
          <a:p>
            <a:pPr>
              <a:lnSpc>
                <a:spcPts val="1458"/>
              </a:lnSpc>
            </a:pPr>
            <a:endParaRPr lang="en-US" sz="917"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20316" y="629345"/>
            <a:ext cx="6340872" cy="553839"/>
          </a:xfrm>
          <a:prstGeom prst="rect">
            <a:avLst/>
          </a:prstGeom>
          <a:noFill/>
          <a:ln/>
        </p:spPr>
        <p:txBody>
          <a:bodyPr wrap="none" lIns="0" tIns="0" rIns="0" bIns="0" rtlCol="0" anchor="t"/>
          <a:lstStyle/>
          <a:p>
            <a:pPr>
              <a:lnSpc>
                <a:spcPts val="4333"/>
              </a:lnSpc>
            </a:pPr>
            <a:r>
              <a:rPr lang="en-US" sz="3458" dirty="0">
                <a:solidFill>
                  <a:srgbClr val="403CCF"/>
                </a:solidFill>
                <a:latin typeface="Libre Baskerville" pitchFamily="34" charset="0"/>
                <a:ea typeface="Libre Baskerville" pitchFamily="34" charset="-122"/>
                <a:cs typeface="Libre Baskerville" pitchFamily="34" charset="-120"/>
              </a:rPr>
              <a:t>Mobility and AI Technology</a:t>
            </a:r>
            <a:endParaRPr lang="en-US" sz="3458" dirty="0"/>
          </a:p>
        </p:txBody>
      </p:sp>
      <p:sp>
        <p:nvSpPr>
          <p:cNvPr id="3" name="Text 1"/>
          <p:cNvSpPr/>
          <p:nvPr/>
        </p:nvSpPr>
        <p:spPr>
          <a:xfrm>
            <a:off x="620316" y="1626196"/>
            <a:ext cx="2413496" cy="553839"/>
          </a:xfrm>
          <a:prstGeom prst="rect">
            <a:avLst/>
          </a:prstGeom>
          <a:noFill/>
          <a:ln/>
        </p:spPr>
        <p:txBody>
          <a:bodyPr wrap="square" lIns="0" tIns="0" rIns="0" bIns="0" rtlCol="0" anchor="t"/>
          <a:lstStyle/>
          <a:p>
            <a:pPr>
              <a:lnSpc>
                <a:spcPts val="2167"/>
              </a:lnSpc>
            </a:pPr>
            <a:r>
              <a:rPr lang="en-US" sz="1708" dirty="0">
                <a:solidFill>
                  <a:srgbClr val="403CCF"/>
                </a:solidFill>
                <a:latin typeface="Libre Baskerville" pitchFamily="34" charset="0"/>
                <a:ea typeface="Libre Baskerville" pitchFamily="34" charset="-122"/>
                <a:cs typeface="Libre Baskerville" pitchFamily="34" charset="-120"/>
              </a:rPr>
              <a:t>Traffic Flow Optimization</a:t>
            </a:r>
            <a:endParaRPr lang="en-US" sz="1708" dirty="0"/>
          </a:p>
        </p:txBody>
      </p:sp>
      <p:sp>
        <p:nvSpPr>
          <p:cNvPr id="4" name="Text 2"/>
          <p:cNvSpPr/>
          <p:nvPr/>
        </p:nvSpPr>
        <p:spPr>
          <a:xfrm>
            <a:off x="620316" y="2357240"/>
            <a:ext cx="2413496" cy="566936"/>
          </a:xfrm>
          <a:prstGeom prst="rect">
            <a:avLst/>
          </a:prstGeom>
          <a:noFill/>
          <a:ln/>
        </p:spPr>
        <p:txBody>
          <a:bodyPr wrap="square" lIns="0" tIns="0" rIns="0" bIns="0" rtlCol="0" anchor="t"/>
          <a:lstStyle/>
          <a:p>
            <a:pPr>
              <a:lnSpc>
                <a:spcPts val="2208"/>
              </a:lnSpc>
            </a:pPr>
            <a:r>
              <a:rPr lang="en-US" sz="1375" dirty="0">
                <a:solidFill>
                  <a:srgbClr val="49495A"/>
                </a:solidFill>
                <a:latin typeface="Open Sans" pitchFamily="34" charset="0"/>
                <a:ea typeface="Open Sans" pitchFamily="34" charset="-122"/>
                <a:cs typeface="Open Sans" pitchFamily="34" charset="-120"/>
              </a:rPr>
              <a:t>AI-based traffic signal control system</a:t>
            </a:r>
            <a:endParaRPr lang="en-US" sz="1375" dirty="0"/>
          </a:p>
        </p:txBody>
      </p:sp>
      <p:sp>
        <p:nvSpPr>
          <p:cNvPr id="5" name="Text 3"/>
          <p:cNvSpPr/>
          <p:nvPr/>
        </p:nvSpPr>
        <p:spPr>
          <a:xfrm>
            <a:off x="620316" y="3083620"/>
            <a:ext cx="2413496" cy="850404"/>
          </a:xfrm>
          <a:prstGeom prst="rect">
            <a:avLst/>
          </a:prstGeom>
          <a:noFill/>
          <a:ln/>
        </p:spPr>
        <p:txBody>
          <a:bodyPr wrap="square" lIns="0" tIns="0" rIns="0" bIns="0" rtlCol="0" anchor="t"/>
          <a:lstStyle/>
          <a:p>
            <a:pPr>
              <a:lnSpc>
                <a:spcPts val="2208"/>
              </a:lnSpc>
            </a:pPr>
            <a:endParaRPr lang="en-US" sz="1375" dirty="0"/>
          </a:p>
        </p:txBody>
      </p:sp>
      <p:sp>
        <p:nvSpPr>
          <p:cNvPr id="6" name="Text 4"/>
          <p:cNvSpPr/>
          <p:nvPr/>
        </p:nvSpPr>
        <p:spPr>
          <a:xfrm>
            <a:off x="3472557" y="1626195"/>
            <a:ext cx="2413496" cy="830758"/>
          </a:xfrm>
          <a:prstGeom prst="rect">
            <a:avLst/>
          </a:prstGeom>
          <a:noFill/>
          <a:ln/>
        </p:spPr>
        <p:txBody>
          <a:bodyPr wrap="square" lIns="0" tIns="0" rIns="0" bIns="0" rtlCol="0" anchor="t"/>
          <a:lstStyle/>
          <a:p>
            <a:pPr>
              <a:lnSpc>
                <a:spcPts val="2167"/>
              </a:lnSpc>
            </a:pPr>
            <a:r>
              <a:rPr lang="en-US" sz="1708" dirty="0">
                <a:solidFill>
                  <a:srgbClr val="403CCF"/>
                </a:solidFill>
                <a:latin typeface="Libre Baskerville" pitchFamily="34" charset="0"/>
                <a:ea typeface="Libre Baskerville" pitchFamily="34" charset="-122"/>
                <a:cs typeface="Libre Baskerville" pitchFamily="34" charset="-120"/>
              </a:rPr>
              <a:t>Public Transportation Management</a:t>
            </a:r>
            <a:endParaRPr lang="en-US" sz="1708" dirty="0"/>
          </a:p>
        </p:txBody>
      </p:sp>
      <p:sp>
        <p:nvSpPr>
          <p:cNvPr id="7" name="Text 5"/>
          <p:cNvSpPr/>
          <p:nvPr/>
        </p:nvSpPr>
        <p:spPr>
          <a:xfrm>
            <a:off x="3472557" y="2634159"/>
            <a:ext cx="2413496" cy="850404"/>
          </a:xfrm>
          <a:prstGeom prst="rect">
            <a:avLst/>
          </a:prstGeom>
          <a:noFill/>
          <a:ln/>
        </p:spPr>
        <p:txBody>
          <a:bodyPr wrap="square" lIns="0" tIns="0" rIns="0" bIns="0" rtlCol="0" anchor="t"/>
          <a:lstStyle/>
          <a:p>
            <a:pPr>
              <a:lnSpc>
                <a:spcPts val="2208"/>
              </a:lnSpc>
            </a:pPr>
            <a:r>
              <a:rPr lang="en-US" sz="1375" dirty="0">
                <a:solidFill>
                  <a:srgbClr val="49495A"/>
                </a:solidFill>
                <a:latin typeface="Open Sans" pitchFamily="34" charset="0"/>
                <a:ea typeface="Open Sans" pitchFamily="34" charset="-122"/>
                <a:cs typeface="Open Sans" pitchFamily="34" charset="-120"/>
              </a:rPr>
              <a:t>Real-time demand forecasting and route optimization</a:t>
            </a:r>
            <a:endParaRPr lang="en-US" sz="1375" dirty="0"/>
          </a:p>
        </p:txBody>
      </p:sp>
      <p:sp>
        <p:nvSpPr>
          <p:cNvPr id="8" name="Text 6"/>
          <p:cNvSpPr/>
          <p:nvPr/>
        </p:nvSpPr>
        <p:spPr>
          <a:xfrm>
            <a:off x="3472557" y="3644007"/>
            <a:ext cx="2413496" cy="850404"/>
          </a:xfrm>
          <a:prstGeom prst="rect">
            <a:avLst/>
          </a:prstGeom>
          <a:noFill/>
          <a:ln/>
        </p:spPr>
        <p:txBody>
          <a:bodyPr wrap="square" lIns="0" tIns="0" rIns="0" bIns="0" rtlCol="0" anchor="t"/>
          <a:lstStyle/>
          <a:p>
            <a:pPr>
              <a:lnSpc>
                <a:spcPts val="2208"/>
              </a:lnSpc>
            </a:pPr>
            <a:endParaRPr lang="en-US" sz="1375" dirty="0"/>
          </a:p>
        </p:txBody>
      </p:sp>
      <p:sp>
        <p:nvSpPr>
          <p:cNvPr id="9" name="Text 7"/>
          <p:cNvSpPr/>
          <p:nvPr/>
        </p:nvSpPr>
        <p:spPr>
          <a:xfrm>
            <a:off x="6324799" y="1626196"/>
            <a:ext cx="2413496" cy="553839"/>
          </a:xfrm>
          <a:prstGeom prst="rect">
            <a:avLst/>
          </a:prstGeom>
          <a:noFill/>
          <a:ln/>
        </p:spPr>
        <p:txBody>
          <a:bodyPr wrap="square" lIns="0" tIns="0" rIns="0" bIns="0" rtlCol="0" anchor="t"/>
          <a:lstStyle/>
          <a:p>
            <a:pPr>
              <a:lnSpc>
                <a:spcPts val="2167"/>
              </a:lnSpc>
            </a:pPr>
            <a:r>
              <a:rPr lang="en-US" sz="1708" dirty="0">
                <a:solidFill>
                  <a:srgbClr val="403CCF"/>
                </a:solidFill>
                <a:latin typeface="Libre Baskerville" pitchFamily="34" charset="0"/>
                <a:ea typeface="Libre Baskerville" pitchFamily="34" charset="-122"/>
                <a:cs typeface="Libre Baskerville" pitchFamily="34" charset="-120"/>
              </a:rPr>
              <a:t>Parking Management</a:t>
            </a:r>
            <a:endParaRPr lang="en-US" sz="1708" dirty="0"/>
          </a:p>
        </p:txBody>
      </p:sp>
      <p:sp>
        <p:nvSpPr>
          <p:cNvPr id="10" name="Text 8"/>
          <p:cNvSpPr/>
          <p:nvPr/>
        </p:nvSpPr>
        <p:spPr>
          <a:xfrm>
            <a:off x="6324799" y="2357240"/>
            <a:ext cx="2413496" cy="850404"/>
          </a:xfrm>
          <a:prstGeom prst="rect">
            <a:avLst/>
          </a:prstGeom>
          <a:noFill/>
          <a:ln/>
        </p:spPr>
        <p:txBody>
          <a:bodyPr wrap="square" lIns="0" tIns="0" rIns="0" bIns="0" rtlCol="0" anchor="t"/>
          <a:lstStyle/>
          <a:p>
            <a:pPr>
              <a:lnSpc>
                <a:spcPts val="2208"/>
              </a:lnSpc>
            </a:pPr>
            <a:r>
              <a:rPr lang="en-US" sz="1375" dirty="0">
                <a:solidFill>
                  <a:srgbClr val="49495A"/>
                </a:solidFill>
                <a:latin typeface="Open Sans" pitchFamily="34" charset="0"/>
                <a:ea typeface="Open Sans" pitchFamily="34" charset="-122"/>
                <a:cs typeface="Open Sans" pitchFamily="34" charset="-120"/>
              </a:rPr>
              <a:t>AI-based parking guidance and reservation system</a:t>
            </a:r>
            <a:endParaRPr lang="en-US" sz="1375" dirty="0"/>
          </a:p>
        </p:txBody>
      </p:sp>
      <p:sp>
        <p:nvSpPr>
          <p:cNvPr id="11" name="Text 9"/>
          <p:cNvSpPr/>
          <p:nvPr/>
        </p:nvSpPr>
        <p:spPr>
          <a:xfrm>
            <a:off x="6324799" y="3367088"/>
            <a:ext cx="2413496" cy="850404"/>
          </a:xfrm>
          <a:prstGeom prst="rect">
            <a:avLst/>
          </a:prstGeom>
          <a:noFill/>
          <a:ln/>
        </p:spPr>
        <p:txBody>
          <a:bodyPr wrap="square" lIns="0" tIns="0" rIns="0" bIns="0" rtlCol="0" anchor="t"/>
          <a:lstStyle/>
          <a:p>
            <a:pPr>
              <a:lnSpc>
                <a:spcPts val="2208"/>
              </a:lnSpc>
            </a:pPr>
            <a:endParaRPr lang="en-US" sz="1375" dirty="0"/>
          </a:p>
        </p:txBody>
      </p:sp>
      <p:sp>
        <p:nvSpPr>
          <p:cNvPr id="12" name="Text 10"/>
          <p:cNvSpPr/>
          <p:nvPr/>
        </p:nvSpPr>
        <p:spPr>
          <a:xfrm>
            <a:off x="9177040" y="1626196"/>
            <a:ext cx="2302272" cy="276919"/>
          </a:xfrm>
          <a:prstGeom prst="rect">
            <a:avLst/>
          </a:prstGeom>
          <a:noFill/>
          <a:ln/>
        </p:spPr>
        <p:txBody>
          <a:bodyPr wrap="none" lIns="0" tIns="0" rIns="0" bIns="0" rtlCol="0" anchor="t"/>
          <a:lstStyle/>
          <a:p>
            <a:pPr>
              <a:lnSpc>
                <a:spcPts val="2167"/>
              </a:lnSpc>
            </a:pPr>
            <a:r>
              <a:rPr lang="en-US" sz="1708" dirty="0">
                <a:solidFill>
                  <a:srgbClr val="403CCF"/>
                </a:solidFill>
                <a:latin typeface="Libre Baskerville" pitchFamily="34" charset="0"/>
                <a:ea typeface="Libre Baskerville" pitchFamily="34" charset="-122"/>
                <a:cs typeface="Libre Baskerville" pitchFamily="34" charset="-120"/>
              </a:rPr>
              <a:t>Accident Prevention</a:t>
            </a:r>
            <a:endParaRPr lang="en-US" sz="1708" dirty="0"/>
          </a:p>
        </p:txBody>
      </p:sp>
      <p:sp>
        <p:nvSpPr>
          <p:cNvPr id="13" name="Text 11"/>
          <p:cNvSpPr/>
          <p:nvPr/>
        </p:nvSpPr>
        <p:spPr>
          <a:xfrm>
            <a:off x="9177040" y="2080320"/>
            <a:ext cx="2413496" cy="566936"/>
          </a:xfrm>
          <a:prstGeom prst="rect">
            <a:avLst/>
          </a:prstGeom>
          <a:noFill/>
          <a:ln/>
        </p:spPr>
        <p:txBody>
          <a:bodyPr wrap="square" lIns="0" tIns="0" rIns="0" bIns="0" rtlCol="0" anchor="t"/>
          <a:lstStyle/>
          <a:p>
            <a:pPr>
              <a:lnSpc>
                <a:spcPts val="2208"/>
              </a:lnSpc>
            </a:pPr>
            <a:r>
              <a:rPr lang="en-US" sz="1375" dirty="0">
                <a:solidFill>
                  <a:srgbClr val="49495A"/>
                </a:solidFill>
                <a:latin typeface="Open Sans" pitchFamily="34" charset="0"/>
                <a:ea typeface="Open Sans" pitchFamily="34" charset="-122"/>
                <a:cs typeface="Open Sans" pitchFamily="34" charset="-120"/>
              </a:rPr>
              <a:t>AI-based risk detection system</a:t>
            </a:r>
            <a:endParaRPr lang="en-US" sz="1375" dirty="0"/>
          </a:p>
        </p:txBody>
      </p:sp>
      <p:sp>
        <p:nvSpPr>
          <p:cNvPr id="14" name="Text 12"/>
          <p:cNvSpPr/>
          <p:nvPr/>
        </p:nvSpPr>
        <p:spPr>
          <a:xfrm>
            <a:off x="9177040" y="2806701"/>
            <a:ext cx="2413496" cy="850404"/>
          </a:xfrm>
          <a:prstGeom prst="rect">
            <a:avLst/>
          </a:prstGeom>
          <a:noFill/>
          <a:ln/>
        </p:spPr>
        <p:txBody>
          <a:bodyPr wrap="square" lIns="0" tIns="0" rIns="0" bIns="0" rtlCol="0" anchor="t"/>
          <a:lstStyle/>
          <a:p>
            <a:pPr>
              <a:lnSpc>
                <a:spcPts val="2208"/>
              </a:lnSpc>
            </a:pPr>
            <a:endParaRPr lang="en-US" sz="1375" dirty="0"/>
          </a:p>
        </p:txBody>
      </p:sp>
      <p:sp>
        <p:nvSpPr>
          <p:cNvPr id="15" name="Text 13"/>
          <p:cNvSpPr/>
          <p:nvPr/>
        </p:nvSpPr>
        <p:spPr>
          <a:xfrm>
            <a:off x="620316" y="4919663"/>
            <a:ext cx="2389584" cy="276919"/>
          </a:xfrm>
          <a:prstGeom prst="rect">
            <a:avLst/>
          </a:prstGeom>
          <a:noFill/>
          <a:ln/>
        </p:spPr>
        <p:txBody>
          <a:bodyPr wrap="none" lIns="0" tIns="0" rIns="0" bIns="0" rtlCol="0" anchor="t"/>
          <a:lstStyle/>
          <a:p>
            <a:pPr>
              <a:lnSpc>
                <a:spcPts val="2167"/>
              </a:lnSpc>
            </a:pPr>
            <a:r>
              <a:rPr lang="en-US" sz="1708" dirty="0">
                <a:solidFill>
                  <a:srgbClr val="403CCF"/>
                </a:solidFill>
                <a:latin typeface="Libre Baskerville" pitchFamily="34" charset="0"/>
                <a:ea typeface="Libre Baskerville" pitchFamily="34" charset="-122"/>
                <a:cs typeface="Libre Baskerville" pitchFamily="34" charset="-120"/>
              </a:rPr>
              <a:t>Vehicle Management</a:t>
            </a:r>
            <a:endParaRPr lang="en-US" sz="1708" dirty="0"/>
          </a:p>
        </p:txBody>
      </p:sp>
      <p:sp>
        <p:nvSpPr>
          <p:cNvPr id="16" name="Text 14"/>
          <p:cNvSpPr/>
          <p:nvPr/>
        </p:nvSpPr>
        <p:spPr>
          <a:xfrm>
            <a:off x="620316" y="5462389"/>
            <a:ext cx="10951369" cy="283468"/>
          </a:xfrm>
          <a:prstGeom prst="rect">
            <a:avLst/>
          </a:prstGeom>
          <a:noFill/>
          <a:ln/>
        </p:spPr>
        <p:txBody>
          <a:bodyPr wrap="none" lIns="0" tIns="0" rIns="0" bIns="0" rtlCol="0" anchor="t"/>
          <a:lstStyle/>
          <a:p>
            <a:pPr>
              <a:lnSpc>
                <a:spcPts val="2208"/>
              </a:lnSpc>
            </a:pPr>
            <a:r>
              <a:rPr lang="en-US" sz="1375" dirty="0">
                <a:solidFill>
                  <a:srgbClr val="49495A"/>
                </a:solidFill>
                <a:latin typeface="Open Sans" pitchFamily="34" charset="0"/>
                <a:ea typeface="Open Sans" pitchFamily="34" charset="-122"/>
                <a:cs typeface="Open Sans" pitchFamily="34" charset="-120"/>
              </a:rPr>
              <a:t>AI-based predictive maintenance system</a:t>
            </a:r>
            <a:endParaRPr lang="en-US" sz="1375" dirty="0"/>
          </a:p>
        </p:txBody>
      </p:sp>
      <p:sp>
        <p:nvSpPr>
          <p:cNvPr id="17" name="Text 15"/>
          <p:cNvSpPr/>
          <p:nvPr/>
        </p:nvSpPr>
        <p:spPr>
          <a:xfrm>
            <a:off x="620316" y="5945188"/>
            <a:ext cx="10951369" cy="283468"/>
          </a:xfrm>
          <a:prstGeom prst="rect">
            <a:avLst/>
          </a:prstGeom>
          <a:noFill/>
          <a:ln/>
        </p:spPr>
        <p:txBody>
          <a:bodyPr wrap="none" lIns="0" tIns="0" rIns="0" bIns="0" rtlCol="0" anchor="t"/>
          <a:lstStyle/>
          <a:p>
            <a:pPr>
              <a:lnSpc>
                <a:spcPts val="2208"/>
              </a:lnSpc>
            </a:pPr>
            <a:endParaRPr lang="en-US" sz="1375"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86978" y="694234"/>
            <a:ext cx="7895630" cy="524073"/>
          </a:xfrm>
          <a:prstGeom prst="rect">
            <a:avLst/>
          </a:prstGeom>
          <a:noFill/>
          <a:ln/>
        </p:spPr>
        <p:txBody>
          <a:bodyPr wrap="none" lIns="0" tIns="0" rIns="0" bIns="0" rtlCol="0" anchor="t"/>
          <a:lstStyle/>
          <a:p>
            <a:pPr>
              <a:lnSpc>
                <a:spcPts val="4125"/>
              </a:lnSpc>
            </a:pPr>
            <a:r>
              <a:rPr lang="en-US" sz="3292" dirty="0">
                <a:solidFill>
                  <a:srgbClr val="403CCF"/>
                </a:solidFill>
                <a:latin typeface="Libre Baskerville" pitchFamily="34" charset="0"/>
                <a:ea typeface="Libre Baskerville" pitchFamily="34" charset="-122"/>
                <a:cs typeface="Libre Baskerville" pitchFamily="34" charset="-120"/>
              </a:rPr>
              <a:t>Global Autonomous Driving Projects</a:t>
            </a:r>
            <a:endParaRPr lang="en-US" sz="3292" dirty="0"/>
          </a:p>
        </p:txBody>
      </p:sp>
      <p:sp>
        <p:nvSpPr>
          <p:cNvPr id="3" name="Shape 1"/>
          <p:cNvSpPr/>
          <p:nvPr/>
        </p:nvSpPr>
        <p:spPr>
          <a:xfrm>
            <a:off x="586978" y="1553766"/>
            <a:ext cx="5425182" cy="1335385"/>
          </a:xfrm>
          <a:prstGeom prst="roundRect">
            <a:avLst>
              <a:gd name="adj" fmla="val 1884"/>
            </a:avLst>
          </a:prstGeom>
          <a:solidFill>
            <a:srgbClr val="EAE8F3"/>
          </a:solidFill>
          <a:ln/>
        </p:spPr>
        <p:txBody>
          <a:bodyPr/>
          <a:lstStyle/>
          <a:p>
            <a:endParaRPr lang="ko-KR" altLang="en-US" sz="1500"/>
          </a:p>
        </p:txBody>
      </p:sp>
      <p:sp>
        <p:nvSpPr>
          <p:cNvPr id="4" name="Text 2"/>
          <p:cNvSpPr/>
          <p:nvPr/>
        </p:nvSpPr>
        <p:spPr>
          <a:xfrm>
            <a:off x="754657" y="1721445"/>
            <a:ext cx="2096592" cy="262037"/>
          </a:xfrm>
          <a:prstGeom prst="rect">
            <a:avLst/>
          </a:prstGeom>
          <a:noFill/>
          <a:ln/>
        </p:spPr>
        <p:txBody>
          <a:bodyPr wrap="none" lIns="0" tIns="0" rIns="0" bIns="0" rtlCol="0" anchor="t"/>
          <a:lstStyle/>
          <a:p>
            <a:pPr>
              <a:lnSpc>
                <a:spcPts val="2042"/>
              </a:lnSpc>
            </a:pPr>
            <a:r>
              <a:rPr lang="en-US" sz="1625" dirty="0">
                <a:solidFill>
                  <a:srgbClr val="49495A"/>
                </a:solidFill>
                <a:latin typeface="Libre Baskerville" pitchFamily="34" charset="0"/>
                <a:ea typeface="Libre Baskerville" pitchFamily="34" charset="-122"/>
                <a:cs typeface="Libre Baskerville" pitchFamily="34" charset="-120"/>
              </a:rPr>
              <a:t>Waymo (Google)</a:t>
            </a:r>
            <a:endParaRPr lang="en-US" sz="1625" dirty="0"/>
          </a:p>
        </p:txBody>
      </p:sp>
      <p:sp>
        <p:nvSpPr>
          <p:cNvPr id="5" name="Text 3"/>
          <p:cNvSpPr/>
          <p:nvPr/>
        </p:nvSpPr>
        <p:spPr>
          <a:xfrm>
            <a:off x="754658" y="2084090"/>
            <a:ext cx="5089823" cy="268387"/>
          </a:xfrm>
          <a:prstGeom prst="rect">
            <a:avLst/>
          </a:prstGeom>
          <a:noFill/>
          <a:ln/>
        </p:spPr>
        <p:txBody>
          <a:bodyPr wrap="none" lIns="0" tIns="0" rIns="0" bIns="0" rtlCol="0" anchor="t"/>
          <a:lstStyle/>
          <a:p>
            <a:pPr>
              <a:lnSpc>
                <a:spcPts val="2083"/>
              </a:lnSpc>
            </a:pPr>
            <a:r>
              <a:rPr lang="en-US" sz="1292" b="1" dirty="0">
                <a:solidFill>
                  <a:srgbClr val="49495A"/>
                </a:solidFill>
                <a:latin typeface="Open Sans" pitchFamily="34" charset="0"/>
                <a:ea typeface="Open Sans" pitchFamily="34" charset="-122"/>
                <a:cs typeface="Open Sans" pitchFamily="34" charset="-120"/>
              </a:rPr>
              <a:t>Project</a:t>
            </a:r>
            <a:r>
              <a:rPr lang="en-US" sz="1292" dirty="0">
                <a:solidFill>
                  <a:srgbClr val="49495A"/>
                </a:solidFill>
                <a:latin typeface="Open Sans" pitchFamily="34" charset="0"/>
                <a:ea typeface="Open Sans" pitchFamily="34" charset="-122"/>
                <a:cs typeface="Open Sans" pitchFamily="34" charset="-120"/>
              </a:rPr>
              <a:t>: Advanced autonomous vehicle technology.</a:t>
            </a:r>
            <a:endParaRPr lang="en-US" sz="1292" dirty="0"/>
          </a:p>
        </p:txBody>
      </p:sp>
      <p:sp>
        <p:nvSpPr>
          <p:cNvPr id="6" name="Text 4"/>
          <p:cNvSpPr/>
          <p:nvPr/>
        </p:nvSpPr>
        <p:spPr>
          <a:xfrm>
            <a:off x="754658" y="2453084"/>
            <a:ext cx="5089823" cy="268387"/>
          </a:xfrm>
          <a:prstGeom prst="rect">
            <a:avLst/>
          </a:prstGeom>
          <a:noFill/>
          <a:ln/>
        </p:spPr>
        <p:txBody>
          <a:bodyPr wrap="none" lIns="0" tIns="0" rIns="0" bIns="0" rtlCol="0" anchor="t"/>
          <a:lstStyle/>
          <a:p>
            <a:pPr>
              <a:lnSpc>
                <a:spcPts val="2083"/>
              </a:lnSpc>
            </a:pPr>
            <a:r>
              <a:rPr lang="en-US" sz="1292" b="1" dirty="0">
                <a:solidFill>
                  <a:srgbClr val="49495A"/>
                </a:solidFill>
                <a:latin typeface="Open Sans" pitchFamily="34" charset="0"/>
                <a:ea typeface="Open Sans" pitchFamily="34" charset="-122"/>
                <a:cs typeface="Open Sans" pitchFamily="34" charset="-120"/>
              </a:rPr>
              <a:t>Impact</a:t>
            </a:r>
            <a:r>
              <a:rPr lang="en-US" sz="1292" dirty="0">
                <a:solidFill>
                  <a:srgbClr val="49495A"/>
                </a:solidFill>
                <a:latin typeface="Open Sans" pitchFamily="34" charset="0"/>
                <a:ea typeface="Open Sans" pitchFamily="34" charset="-122"/>
                <a:cs typeface="Open Sans" pitchFamily="34" charset="-120"/>
              </a:rPr>
              <a:t>: Significant road testing to improve reliability and safety.</a:t>
            </a:r>
            <a:endParaRPr lang="en-US" sz="1292" dirty="0"/>
          </a:p>
        </p:txBody>
      </p:sp>
      <p:sp>
        <p:nvSpPr>
          <p:cNvPr id="7" name="Shape 5"/>
          <p:cNvSpPr/>
          <p:nvPr/>
        </p:nvSpPr>
        <p:spPr>
          <a:xfrm>
            <a:off x="6179840" y="1553766"/>
            <a:ext cx="5425182" cy="1335385"/>
          </a:xfrm>
          <a:prstGeom prst="roundRect">
            <a:avLst>
              <a:gd name="adj" fmla="val 1884"/>
            </a:avLst>
          </a:prstGeom>
          <a:solidFill>
            <a:srgbClr val="EAE8F3"/>
          </a:solidFill>
          <a:ln/>
        </p:spPr>
        <p:txBody>
          <a:bodyPr/>
          <a:lstStyle/>
          <a:p>
            <a:endParaRPr lang="ko-KR" altLang="en-US" sz="1500"/>
          </a:p>
        </p:txBody>
      </p:sp>
      <p:sp>
        <p:nvSpPr>
          <p:cNvPr id="8" name="Text 6"/>
          <p:cNvSpPr/>
          <p:nvPr/>
        </p:nvSpPr>
        <p:spPr>
          <a:xfrm>
            <a:off x="6347519" y="1721445"/>
            <a:ext cx="2096592" cy="262037"/>
          </a:xfrm>
          <a:prstGeom prst="rect">
            <a:avLst/>
          </a:prstGeom>
          <a:noFill/>
          <a:ln/>
        </p:spPr>
        <p:txBody>
          <a:bodyPr wrap="none" lIns="0" tIns="0" rIns="0" bIns="0" rtlCol="0" anchor="t"/>
          <a:lstStyle/>
          <a:p>
            <a:pPr>
              <a:lnSpc>
                <a:spcPts val="2042"/>
              </a:lnSpc>
            </a:pPr>
            <a:r>
              <a:rPr lang="en-US" sz="1625" dirty="0">
                <a:solidFill>
                  <a:srgbClr val="49495A"/>
                </a:solidFill>
                <a:latin typeface="Libre Baskerville" pitchFamily="34" charset="0"/>
                <a:ea typeface="Libre Baskerville" pitchFamily="34" charset="-122"/>
                <a:cs typeface="Libre Baskerville" pitchFamily="34" charset="-120"/>
              </a:rPr>
              <a:t>Tesla Autopilot</a:t>
            </a:r>
            <a:endParaRPr lang="en-US" sz="1625" dirty="0"/>
          </a:p>
        </p:txBody>
      </p:sp>
      <p:sp>
        <p:nvSpPr>
          <p:cNvPr id="9" name="Text 7"/>
          <p:cNvSpPr/>
          <p:nvPr/>
        </p:nvSpPr>
        <p:spPr>
          <a:xfrm>
            <a:off x="6347519" y="2084090"/>
            <a:ext cx="5089823" cy="268387"/>
          </a:xfrm>
          <a:prstGeom prst="rect">
            <a:avLst/>
          </a:prstGeom>
          <a:noFill/>
          <a:ln/>
        </p:spPr>
        <p:txBody>
          <a:bodyPr wrap="none" lIns="0" tIns="0" rIns="0" bIns="0" rtlCol="0" anchor="t"/>
          <a:lstStyle/>
          <a:p>
            <a:pPr>
              <a:lnSpc>
                <a:spcPts val="2083"/>
              </a:lnSpc>
            </a:pPr>
            <a:r>
              <a:rPr lang="en-US" sz="1292" b="1" dirty="0">
                <a:solidFill>
                  <a:srgbClr val="49495A"/>
                </a:solidFill>
                <a:latin typeface="Open Sans" pitchFamily="34" charset="0"/>
                <a:ea typeface="Open Sans" pitchFamily="34" charset="-122"/>
                <a:cs typeface="Open Sans" pitchFamily="34" charset="-120"/>
              </a:rPr>
              <a:t>Project</a:t>
            </a:r>
            <a:r>
              <a:rPr lang="en-US" sz="1292" dirty="0">
                <a:solidFill>
                  <a:srgbClr val="49495A"/>
                </a:solidFill>
                <a:latin typeface="Open Sans" pitchFamily="34" charset="0"/>
                <a:ea typeface="Open Sans" pitchFamily="34" charset="-122"/>
                <a:cs typeface="Open Sans" pitchFamily="34" charset="-120"/>
              </a:rPr>
              <a:t>: Semi-autonomous driver assistance system.</a:t>
            </a:r>
            <a:endParaRPr lang="en-US" sz="1292" dirty="0"/>
          </a:p>
        </p:txBody>
      </p:sp>
      <p:sp>
        <p:nvSpPr>
          <p:cNvPr id="10" name="Text 8"/>
          <p:cNvSpPr/>
          <p:nvPr/>
        </p:nvSpPr>
        <p:spPr>
          <a:xfrm>
            <a:off x="6347519" y="2453084"/>
            <a:ext cx="5089823" cy="268387"/>
          </a:xfrm>
          <a:prstGeom prst="rect">
            <a:avLst/>
          </a:prstGeom>
          <a:noFill/>
          <a:ln/>
        </p:spPr>
        <p:txBody>
          <a:bodyPr wrap="none" lIns="0" tIns="0" rIns="0" bIns="0" rtlCol="0" anchor="t"/>
          <a:lstStyle/>
          <a:p>
            <a:pPr>
              <a:lnSpc>
                <a:spcPts val="2083"/>
              </a:lnSpc>
            </a:pPr>
            <a:r>
              <a:rPr lang="en-US" sz="1292" b="1" dirty="0">
                <a:solidFill>
                  <a:srgbClr val="49495A"/>
                </a:solidFill>
                <a:latin typeface="Open Sans" pitchFamily="34" charset="0"/>
                <a:ea typeface="Open Sans" pitchFamily="34" charset="-122"/>
                <a:cs typeface="Open Sans" pitchFamily="34" charset="-120"/>
              </a:rPr>
              <a:t>Impact</a:t>
            </a:r>
            <a:r>
              <a:rPr lang="en-US" sz="1292" dirty="0">
                <a:solidFill>
                  <a:srgbClr val="49495A"/>
                </a:solidFill>
                <a:latin typeface="Open Sans" pitchFamily="34" charset="0"/>
                <a:ea typeface="Open Sans" pitchFamily="34" charset="-122"/>
                <a:cs typeface="Open Sans" pitchFamily="34" charset="-120"/>
              </a:rPr>
              <a:t>: Continuous software updates to enhance autonomy.</a:t>
            </a:r>
            <a:endParaRPr lang="en-US" sz="1292" dirty="0"/>
          </a:p>
        </p:txBody>
      </p:sp>
      <p:sp>
        <p:nvSpPr>
          <p:cNvPr id="11" name="Shape 9"/>
          <p:cNvSpPr/>
          <p:nvPr/>
        </p:nvSpPr>
        <p:spPr>
          <a:xfrm>
            <a:off x="586978" y="3056831"/>
            <a:ext cx="5425182" cy="1603772"/>
          </a:xfrm>
          <a:prstGeom prst="roundRect">
            <a:avLst>
              <a:gd name="adj" fmla="val 1569"/>
            </a:avLst>
          </a:prstGeom>
          <a:solidFill>
            <a:srgbClr val="EAE8F3"/>
          </a:solidFill>
          <a:ln/>
        </p:spPr>
        <p:txBody>
          <a:bodyPr/>
          <a:lstStyle/>
          <a:p>
            <a:endParaRPr lang="ko-KR" altLang="en-US" sz="1500"/>
          </a:p>
        </p:txBody>
      </p:sp>
      <p:sp>
        <p:nvSpPr>
          <p:cNvPr id="12" name="Text 10"/>
          <p:cNvSpPr/>
          <p:nvPr/>
        </p:nvSpPr>
        <p:spPr>
          <a:xfrm>
            <a:off x="754658" y="3224510"/>
            <a:ext cx="3878163" cy="262037"/>
          </a:xfrm>
          <a:prstGeom prst="rect">
            <a:avLst/>
          </a:prstGeom>
          <a:noFill/>
          <a:ln/>
        </p:spPr>
        <p:txBody>
          <a:bodyPr wrap="none" lIns="0" tIns="0" rIns="0" bIns="0" rtlCol="0" anchor="t"/>
          <a:lstStyle/>
          <a:p>
            <a:pPr>
              <a:lnSpc>
                <a:spcPts val="2042"/>
              </a:lnSpc>
            </a:pPr>
            <a:r>
              <a:rPr lang="en-US" sz="1625" dirty="0">
                <a:solidFill>
                  <a:srgbClr val="49495A"/>
                </a:solidFill>
                <a:latin typeface="Libre Baskerville" pitchFamily="34" charset="0"/>
                <a:ea typeface="Libre Baskerville" pitchFamily="34" charset="-122"/>
                <a:cs typeface="Libre Baskerville" pitchFamily="34" charset="-120"/>
              </a:rPr>
              <a:t>Uber Advanced Technologies Group</a:t>
            </a:r>
            <a:endParaRPr lang="en-US" sz="1625" dirty="0"/>
          </a:p>
        </p:txBody>
      </p:sp>
      <p:sp>
        <p:nvSpPr>
          <p:cNvPr id="13" name="Text 11"/>
          <p:cNvSpPr/>
          <p:nvPr/>
        </p:nvSpPr>
        <p:spPr>
          <a:xfrm>
            <a:off x="754658" y="3587155"/>
            <a:ext cx="5089823" cy="268387"/>
          </a:xfrm>
          <a:prstGeom prst="rect">
            <a:avLst/>
          </a:prstGeom>
          <a:noFill/>
          <a:ln/>
        </p:spPr>
        <p:txBody>
          <a:bodyPr wrap="none" lIns="0" tIns="0" rIns="0" bIns="0" rtlCol="0" anchor="t"/>
          <a:lstStyle/>
          <a:p>
            <a:pPr>
              <a:lnSpc>
                <a:spcPts val="2083"/>
              </a:lnSpc>
            </a:pPr>
            <a:r>
              <a:rPr lang="en-US" sz="1292" b="1" dirty="0">
                <a:solidFill>
                  <a:srgbClr val="49495A"/>
                </a:solidFill>
                <a:latin typeface="Open Sans" pitchFamily="34" charset="0"/>
                <a:ea typeface="Open Sans" pitchFamily="34" charset="-122"/>
                <a:cs typeface="Open Sans" pitchFamily="34" charset="-120"/>
              </a:rPr>
              <a:t>Project</a:t>
            </a:r>
            <a:r>
              <a:rPr lang="en-US" sz="1292" dirty="0">
                <a:solidFill>
                  <a:srgbClr val="49495A"/>
                </a:solidFill>
                <a:latin typeface="Open Sans" pitchFamily="34" charset="0"/>
                <a:ea typeface="Open Sans" pitchFamily="34" charset="-122"/>
                <a:cs typeface="Open Sans" pitchFamily="34" charset="-120"/>
              </a:rPr>
              <a:t>: Autonomous technology for ridesharing.</a:t>
            </a:r>
            <a:endParaRPr lang="en-US" sz="1292" dirty="0"/>
          </a:p>
        </p:txBody>
      </p:sp>
      <p:sp>
        <p:nvSpPr>
          <p:cNvPr id="14" name="Text 12"/>
          <p:cNvSpPr/>
          <p:nvPr/>
        </p:nvSpPr>
        <p:spPr>
          <a:xfrm>
            <a:off x="754658" y="3956149"/>
            <a:ext cx="5089823" cy="268387"/>
          </a:xfrm>
          <a:prstGeom prst="rect">
            <a:avLst/>
          </a:prstGeom>
          <a:noFill/>
          <a:ln/>
        </p:spPr>
        <p:txBody>
          <a:bodyPr wrap="none" lIns="0" tIns="0" rIns="0" bIns="0" rtlCol="0" anchor="t"/>
          <a:lstStyle/>
          <a:p>
            <a:pPr>
              <a:lnSpc>
                <a:spcPts val="2083"/>
              </a:lnSpc>
            </a:pPr>
            <a:r>
              <a:rPr lang="en-US" sz="1292" b="1" dirty="0">
                <a:solidFill>
                  <a:srgbClr val="49495A"/>
                </a:solidFill>
                <a:latin typeface="Open Sans" pitchFamily="34" charset="0"/>
                <a:ea typeface="Open Sans" pitchFamily="34" charset="-122"/>
                <a:cs typeface="Open Sans" pitchFamily="34" charset="-120"/>
              </a:rPr>
              <a:t>Impact</a:t>
            </a:r>
            <a:r>
              <a:rPr lang="en-US" sz="1292" dirty="0">
                <a:solidFill>
                  <a:srgbClr val="49495A"/>
                </a:solidFill>
                <a:latin typeface="Open Sans" pitchFamily="34" charset="0"/>
                <a:ea typeface="Open Sans" pitchFamily="34" charset="-122"/>
                <a:cs typeface="Open Sans" pitchFamily="34" charset="-120"/>
              </a:rPr>
              <a:t>: Contributed to urban autonomous mobility research.</a:t>
            </a:r>
            <a:endParaRPr lang="en-US" sz="1292" dirty="0"/>
          </a:p>
        </p:txBody>
      </p:sp>
      <p:sp>
        <p:nvSpPr>
          <p:cNvPr id="15" name="Shape 13"/>
          <p:cNvSpPr/>
          <p:nvPr/>
        </p:nvSpPr>
        <p:spPr>
          <a:xfrm>
            <a:off x="6179840" y="3056831"/>
            <a:ext cx="5425182" cy="1603772"/>
          </a:xfrm>
          <a:prstGeom prst="roundRect">
            <a:avLst>
              <a:gd name="adj" fmla="val 1569"/>
            </a:avLst>
          </a:prstGeom>
          <a:solidFill>
            <a:srgbClr val="EAE8F3"/>
          </a:solidFill>
          <a:ln/>
        </p:spPr>
        <p:txBody>
          <a:bodyPr/>
          <a:lstStyle/>
          <a:p>
            <a:endParaRPr lang="ko-KR" altLang="en-US" sz="1500"/>
          </a:p>
        </p:txBody>
      </p:sp>
      <p:sp>
        <p:nvSpPr>
          <p:cNvPr id="16" name="Text 14"/>
          <p:cNvSpPr/>
          <p:nvPr/>
        </p:nvSpPr>
        <p:spPr>
          <a:xfrm>
            <a:off x="6347519" y="3224510"/>
            <a:ext cx="2096592" cy="262037"/>
          </a:xfrm>
          <a:prstGeom prst="rect">
            <a:avLst/>
          </a:prstGeom>
          <a:noFill/>
          <a:ln/>
        </p:spPr>
        <p:txBody>
          <a:bodyPr wrap="none" lIns="0" tIns="0" rIns="0" bIns="0" rtlCol="0" anchor="t"/>
          <a:lstStyle/>
          <a:p>
            <a:pPr>
              <a:lnSpc>
                <a:spcPts val="2042"/>
              </a:lnSpc>
            </a:pPr>
            <a:r>
              <a:rPr lang="en-US" sz="1625" dirty="0">
                <a:solidFill>
                  <a:srgbClr val="49495A"/>
                </a:solidFill>
                <a:latin typeface="Libre Baskerville" pitchFamily="34" charset="0"/>
                <a:ea typeface="Libre Baskerville" pitchFamily="34" charset="-122"/>
                <a:cs typeface="Libre Baskerville" pitchFamily="34" charset="-120"/>
              </a:rPr>
              <a:t>Baidu Apollo</a:t>
            </a:r>
            <a:endParaRPr lang="en-US" sz="1625" dirty="0"/>
          </a:p>
        </p:txBody>
      </p:sp>
      <p:sp>
        <p:nvSpPr>
          <p:cNvPr id="17" name="Text 15"/>
          <p:cNvSpPr/>
          <p:nvPr/>
        </p:nvSpPr>
        <p:spPr>
          <a:xfrm>
            <a:off x="6347519" y="3587155"/>
            <a:ext cx="5089823" cy="268387"/>
          </a:xfrm>
          <a:prstGeom prst="rect">
            <a:avLst/>
          </a:prstGeom>
          <a:noFill/>
          <a:ln/>
        </p:spPr>
        <p:txBody>
          <a:bodyPr wrap="none" lIns="0" tIns="0" rIns="0" bIns="0" rtlCol="0" anchor="t"/>
          <a:lstStyle/>
          <a:p>
            <a:pPr>
              <a:lnSpc>
                <a:spcPts val="2083"/>
              </a:lnSpc>
            </a:pPr>
            <a:r>
              <a:rPr lang="en-US" sz="1292" b="1" dirty="0">
                <a:solidFill>
                  <a:srgbClr val="49495A"/>
                </a:solidFill>
                <a:latin typeface="Open Sans" pitchFamily="34" charset="0"/>
                <a:ea typeface="Open Sans" pitchFamily="34" charset="-122"/>
                <a:cs typeface="Open Sans" pitchFamily="34" charset="-120"/>
              </a:rPr>
              <a:t>Project</a:t>
            </a:r>
            <a:r>
              <a:rPr lang="en-US" sz="1292" dirty="0">
                <a:solidFill>
                  <a:srgbClr val="49495A"/>
                </a:solidFill>
                <a:latin typeface="Open Sans" pitchFamily="34" charset="0"/>
                <a:ea typeface="Open Sans" pitchFamily="34" charset="-122"/>
                <a:cs typeface="Open Sans" pitchFamily="34" charset="-120"/>
              </a:rPr>
              <a:t>: Open-source autonomous driving platform.</a:t>
            </a:r>
            <a:endParaRPr lang="en-US" sz="1292" dirty="0"/>
          </a:p>
        </p:txBody>
      </p:sp>
      <p:sp>
        <p:nvSpPr>
          <p:cNvPr id="18" name="Text 16"/>
          <p:cNvSpPr/>
          <p:nvPr/>
        </p:nvSpPr>
        <p:spPr>
          <a:xfrm>
            <a:off x="6347519" y="3956149"/>
            <a:ext cx="5089823" cy="536773"/>
          </a:xfrm>
          <a:prstGeom prst="rect">
            <a:avLst/>
          </a:prstGeom>
          <a:noFill/>
          <a:ln/>
        </p:spPr>
        <p:txBody>
          <a:bodyPr wrap="square" lIns="0" tIns="0" rIns="0" bIns="0" rtlCol="0" anchor="t"/>
          <a:lstStyle/>
          <a:p>
            <a:pPr>
              <a:lnSpc>
                <a:spcPts val="2083"/>
              </a:lnSpc>
            </a:pPr>
            <a:r>
              <a:rPr lang="en-US" sz="1292" b="1" dirty="0">
                <a:solidFill>
                  <a:srgbClr val="49495A"/>
                </a:solidFill>
                <a:latin typeface="Open Sans" pitchFamily="34" charset="0"/>
                <a:ea typeface="Open Sans" pitchFamily="34" charset="-122"/>
                <a:cs typeface="Open Sans" pitchFamily="34" charset="-120"/>
              </a:rPr>
              <a:t>Impact</a:t>
            </a:r>
            <a:r>
              <a:rPr lang="en-US" sz="1292" dirty="0">
                <a:solidFill>
                  <a:srgbClr val="49495A"/>
                </a:solidFill>
                <a:latin typeface="Open Sans" pitchFamily="34" charset="0"/>
                <a:ea typeface="Open Sans" pitchFamily="34" charset="-122"/>
                <a:cs typeface="Open Sans" pitchFamily="34" charset="-120"/>
              </a:rPr>
              <a:t>: Powering autonomous public shuttles and taxis in urban environments.</a:t>
            </a:r>
            <a:endParaRPr lang="en-US" sz="1292" dirty="0"/>
          </a:p>
        </p:txBody>
      </p:sp>
      <p:sp>
        <p:nvSpPr>
          <p:cNvPr id="19" name="Shape 17"/>
          <p:cNvSpPr/>
          <p:nvPr/>
        </p:nvSpPr>
        <p:spPr>
          <a:xfrm>
            <a:off x="586978" y="4828282"/>
            <a:ext cx="5425182" cy="1335385"/>
          </a:xfrm>
          <a:prstGeom prst="roundRect">
            <a:avLst>
              <a:gd name="adj" fmla="val 1884"/>
            </a:avLst>
          </a:prstGeom>
          <a:solidFill>
            <a:srgbClr val="EAE8F3"/>
          </a:solidFill>
          <a:ln/>
        </p:spPr>
        <p:txBody>
          <a:bodyPr/>
          <a:lstStyle/>
          <a:p>
            <a:endParaRPr lang="ko-KR" altLang="en-US" sz="1500"/>
          </a:p>
        </p:txBody>
      </p:sp>
      <p:sp>
        <p:nvSpPr>
          <p:cNvPr id="20" name="Text 18"/>
          <p:cNvSpPr/>
          <p:nvPr/>
        </p:nvSpPr>
        <p:spPr>
          <a:xfrm>
            <a:off x="754657" y="4995962"/>
            <a:ext cx="2096592" cy="262037"/>
          </a:xfrm>
          <a:prstGeom prst="rect">
            <a:avLst/>
          </a:prstGeom>
          <a:noFill/>
          <a:ln/>
        </p:spPr>
        <p:txBody>
          <a:bodyPr wrap="none" lIns="0" tIns="0" rIns="0" bIns="0" rtlCol="0" anchor="t"/>
          <a:lstStyle/>
          <a:p>
            <a:pPr>
              <a:lnSpc>
                <a:spcPts val="2042"/>
              </a:lnSpc>
            </a:pPr>
            <a:r>
              <a:rPr lang="en-US" sz="1625" dirty="0">
                <a:solidFill>
                  <a:srgbClr val="49495A"/>
                </a:solidFill>
                <a:latin typeface="Libre Baskerville" pitchFamily="34" charset="0"/>
                <a:ea typeface="Libre Baskerville" pitchFamily="34" charset="-122"/>
                <a:cs typeface="Libre Baskerville" pitchFamily="34" charset="-120"/>
              </a:rPr>
              <a:t>NVIDIA DRIVE</a:t>
            </a:r>
            <a:endParaRPr lang="en-US" sz="1625" dirty="0"/>
          </a:p>
        </p:txBody>
      </p:sp>
      <p:sp>
        <p:nvSpPr>
          <p:cNvPr id="21" name="Text 19"/>
          <p:cNvSpPr/>
          <p:nvPr/>
        </p:nvSpPr>
        <p:spPr>
          <a:xfrm>
            <a:off x="754658" y="5358607"/>
            <a:ext cx="5089823" cy="268387"/>
          </a:xfrm>
          <a:prstGeom prst="rect">
            <a:avLst/>
          </a:prstGeom>
          <a:noFill/>
          <a:ln/>
        </p:spPr>
        <p:txBody>
          <a:bodyPr wrap="none" lIns="0" tIns="0" rIns="0" bIns="0" rtlCol="0" anchor="t"/>
          <a:lstStyle/>
          <a:p>
            <a:pPr>
              <a:lnSpc>
                <a:spcPts val="2083"/>
              </a:lnSpc>
            </a:pPr>
            <a:r>
              <a:rPr lang="en-US" sz="1292" b="1" dirty="0">
                <a:solidFill>
                  <a:srgbClr val="49495A"/>
                </a:solidFill>
                <a:latin typeface="Open Sans" pitchFamily="34" charset="0"/>
                <a:ea typeface="Open Sans" pitchFamily="34" charset="-122"/>
                <a:cs typeface="Open Sans" pitchFamily="34" charset="-120"/>
              </a:rPr>
              <a:t>Project</a:t>
            </a:r>
            <a:r>
              <a:rPr lang="en-US" sz="1292" dirty="0">
                <a:solidFill>
                  <a:srgbClr val="49495A"/>
                </a:solidFill>
                <a:latin typeface="Open Sans" pitchFamily="34" charset="0"/>
                <a:ea typeface="Open Sans" pitchFamily="34" charset="-122"/>
                <a:cs typeface="Open Sans" pitchFamily="34" charset="-120"/>
              </a:rPr>
              <a:t>: AI platform for autonomous vehicles.</a:t>
            </a:r>
            <a:endParaRPr lang="en-US" sz="1292" dirty="0"/>
          </a:p>
        </p:txBody>
      </p:sp>
      <p:sp>
        <p:nvSpPr>
          <p:cNvPr id="22" name="Text 20"/>
          <p:cNvSpPr/>
          <p:nvPr/>
        </p:nvSpPr>
        <p:spPr>
          <a:xfrm>
            <a:off x="754658" y="5727601"/>
            <a:ext cx="5089823" cy="268387"/>
          </a:xfrm>
          <a:prstGeom prst="rect">
            <a:avLst/>
          </a:prstGeom>
          <a:noFill/>
          <a:ln/>
        </p:spPr>
        <p:txBody>
          <a:bodyPr wrap="none" lIns="0" tIns="0" rIns="0" bIns="0" rtlCol="0" anchor="t"/>
          <a:lstStyle/>
          <a:p>
            <a:pPr>
              <a:lnSpc>
                <a:spcPts val="2083"/>
              </a:lnSpc>
            </a:pPr>
            <a:r>
              <a:rPr lang="en-US" sz="1292" b="1" dirty="0">
                <a:solidFill>
                  <a:srgbClr val="49495A"/>
                </a:solidFill>
                <a:latin typeface="Open Sans" pitchFamily="34" charset="0"/>
                <a:ea typeface="Open Sans" pitchFamily="34" charset="-122"/>
                <a:cs typeface="Open Sans" pitchFamily="34" charset="-120"/>
              </a:rPr>
              <a:t>Impact</a:t>
            </a:r>
            <a:r>
              <a:rPr lang="en-US" sz="1292" dirty="0">
                <a:solidFill>
                  <a:srgbClr val="49495A"/>
                </a:solidFill>
                <a:latin typeface="Open Sans" pitchFamily="34" charset="0"/>
                <a:ea typeface="Open Sans" pitchFamily="34" charset="-122"/>
                <a:cs typeface="Open Sans" pitchFamily="34" charset="-120"/>
              </a:rPr>
              <a:t>: Used by automakers for autonomous capabilities.</a:t>
            </a:r>
            <a:endParaRPr lang="en-US" sz="1292" dirty="0"/>
          </a:p>
        </p:txBody>
      </p:sp>
      <p:sp>
        <p:nvSpPr>
          <p:cNvPr id="23" name="Shape 21"/>
          <p:cNvSpPr/>
          <p:nvPr/>
        </p:nvSpPr>
        <p:spPr>
          <a:xfrm>
            <a:off x="6179840" y="4828282"/>
            <a:ext cx="5425182" cy="1335385"/>
          </a:xfrm>
          <a:prstGeom prst="roundRect">
            <a:avLst>
              <a:gd name="adj" fmla="val 1884"/>
            </a:avLst>
          </a:prstGeom>
          <a:solidFill>
            <a:srgbClr val="EAE8F3"/>
          </a:solidFill>
          <a:ln/>
        </p:spPr>
        <p:txBody>
          <a:bodyPr/>
          <a:lstStyle/>
          <a:p>
            <a:endParaRPr lang="ko-KR" altLang="en-US" sz="1500"/>
          </a:p>
        </p:txBody>
      </p:sp>
      <p:sp>
        <p:nvSpPr>
          <p:cNvPr id="24" name="Text 22"/>
          <p:cNvSpPr/>
          <p:nvPr/>
        </p:nvSpPr>
        <p:spPr>
          <a:xfrm>
            <a:off x="6347520" y="4995962"/>
            <a:ext cx="2879031" cy="262037"/>
          </a:xfrm>
          <a:prstGeom prst="rect">
            <a:avLst/>
          </a:prstGeom>
          <a:noFill/>
          <a:ln/>
        </p:spPr>
        <p:txBody>
          <a:bodyPr wrap="none" lIns="0" tIns="0" rIns="0" bIns="0" rtlCol="0" anchor="t"/>
          <a:lstStyle/>
          <a:p>
            <a:pPr>
              <a:lnSpc>
                <a:spcPts val="2042"/>
              </a:lnSpc>
            </a:pPr>
            <a:r>
              <a:rPr lang="en-US" sz="1625" dirty="0">
                <a:solidFill>
                  <a:srgbClr val="49495A"/>
                </a:solidFill>
                <a:latin typeface="Libre Baskerville" pitchFamily="34" charset="0"/>
                <a:ea typeface="Libre Baskerville" pitchFamily="34" charset="-122"/>
                <a:cs typeface="Libre Baskerville" pitchFamily="34" charset="-120"/>
              </a:rPr>
              <a:t>Navia Autonomous Shuttle</a:t>
            </a:r>
            <a:endParaRPr lang="en-US" sz="1625" dirty="0"/>
          </a:p>
        </p:txBody>
      </p:sp>
      <p:sp>
        <p:nvSpPr>
          <p:cNvPr id="25" name="Text 23"/>
          <p:cNvSpPr/>
          <p:nvPr/>
        </p:nvSpPr>
        <p:spPr>
          <a:xfrm>
            <a:off x="6347519" y="5358607"/>
            <a:ext cx="5089823" cy="268387"/>
          </a:xfrm>
          <a:prstGeom prst="rect">
            <a:avLst/>
          </a:prstGeom>
          <a:noFill/>
          <a:ln/>
        </p:spPr>
        <p:txBody>
          <a:bodyPr wrap="none" lIns="0" tIns="0" rIns="0" bIns="0" rtlCol="0" anchor="t"/>
          <a:lstStyle/>
          <a:p>
            <a:pPr>
              <a:lnSpc>
                <a:spcPts val="2083"/>
              </a:lnSpc>
            </a:pPr>
            <a:r>
              <a:rPr lang="en-US" sz="1292" b="1" dirty="0">
                <a:solidFill>
                  <a:srgbClr val="49495A"/>
                </a:solidFill>
                <a:latin typeface="Open Sans" pitchFamily="34" charset="0"/>
                <a:ea typeface="Open Sans" pitchFamily="34" charset="-122"/>
                <a:cs typeface="Open Sans" pitchFamily="34" charset="-120"/>
              </a:rPr>
              <a:t>Project</a:t>
            </a:r>
            <a:r>
              <a:rPr lang="en-US" sz="1292" dirty="0">
                <a:solidFill>
                  <a:srgbClr val="49495A"/>
                </a:solidFill>
                <a:latin typeface="Open Sans" pitchFamily="34" charset="0"/>
                <a:ea typeface="Open Sans" pitchFamily="34" charset="-122"/>
                <a:cs typeface="Open Sans" pitchFamily="34" charset="-120"/>
              </a:rPr>
              <a:t>: Autonomous shuttle for controlled environments.</a:t>
            </a:r>
            <a:endParaRPr lang="en-US" sz="1292" dirty="0"/>
          </a:p>
        </p:txBody>
      </p:sp>
      <p:sp>
        <p:nvSpPr>
          <p:cNvPr id="26" name="Text 24"/>
          <p:cNvSpPr/>
          <p:nvPr/>
        </p:nvSpPr>
        <p:spPr>
          <a:xfrm>
            <a:off x="6347519" y="5727601"/>
            <a:ext cx="5089823" cy="268387"/>
          </a:xfrm>
          <a:prstGeom prst="rect">
            <a:avLst/>
          </a:prstGeom>
          <a:noFill/>
          <a:ln/>
        </p:spPr>
        <p:txBody>
          <a:bodyPr wrap="none" lIns="0" tIns="0" rIns="0" bIns="0" rtlCol="0" anchor="t"/>
          <a:lstStyle/>
          <a:p>
            <a:pPr>
              <a:lnSpc>
                <a:spcPts val="2083"/>
              </a:lnSpc>
            </a:pPr>
            <a:r>
              <a:rPr lang="en-US" sz="1292" b="1" dirty="0">
                <a:solidFill>
                  <a:srgbClr val="49495A"/>
                </a:solidFill>
                <a:latin typeface="Open Sans" pitchFamily="34" charset="0"/>
                <a:ea typeface="Open Sans" pitchFamily="34" charset="-122"/>
                <a:cs typeface="Open Sans" pitchFamily="34" charset="-120"/>
              </a:rPr>
              <a:t>Impact</a:t>
            </a:r>
            <a:r>
              <a:rPr lang="en-US" sz="1292" dirty="0">
                <a:solidFill>
                  <a:srgbClr val="49495A"/>
                </a:solidFill>
                <a:latin typeface="Open Sans" pitchFamily="34" charset="0"/>
                <a:ea typeface="Open Sans" pitchFamily="34" charset="-122"/>
                <a:cs typeface="Open Sans" pitchFamily="34" charset="-120"/>
              </a:rPr>
              <a:t>: Solution for last-mile transportation issues.</a:t>
            </a:r>
            <a:endParaRPr lang="en-US" sz="1292"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51470" y="1056183"/>
            <a:ext cx="10424617" cy="581620"/>
          </a:xfrm>
          <a:prstGeom prst="rect">
            <a:avLst/>
          </a:prstGeom>
          <a:noFill/>
          <a:ln/>
        </p:spPr>
        <p:txBody>
          <a:bodyPr wrap="none" lIns="0" tIns="0" rIns="0" bIns="0" rtlCol="0" anchor="t"/>
          <a:lstStyle/>
          <a:p>
            <a:pPr>
              <a:lnSpc>
                <a:spcPts val="4541"/>
              </a:lnSpc>
            </a:pPr>
            <a:r>
              <a:rPr lang="en-US" sz="3625" dirty="0">
                <a:solidFill>
                  <a:srgbClr val="403CCF"/>
                </a:solidFill>
                <a:latin typeface="Libre Baskerville" pitchFamily="34" charset="0"/>
                <a:ea typeface="Libre Baskerville" pitchFamily="34" charset="-122"/>
                <a:cs typeface="Libre Baskerville" pitchFamily="34" charset="-120"/>
              </a:rPr>
              <a:t>South Korea's Autonomous Driving Projects</a:t>
            </a:r>
            <a:endParaRPr lang="en-US" sz="3625" dirty="0"/>
          </a:p>
        </p:txBody>
      </p:sp>
      <p:sp>
        <p:nvSpPr>
          <p:cNvPr id="3" name="Shape 1"/>
          <p:cNvSpPr/>
          <p:nvPr/>
        </p:nvSpPr>
        <p:spPr>
          <a:xfrm>
            <a:off x="651470" y="2219424"/>
            <a:ext cx="325735" cy="325735"/>
          </a:xfrm>
          <a:prstGeom prst="roundRect">
            <a:avLst>
              <a:gd name="adj" fmla="val 8572"/>
            </a:avLst>
          </a:prstGeom>
          <a:solidFill>
            <a:srgbClr val="EAE8F3"/>
          </a:solidFill>
          <a:ln/>
        </p:spPr>
        <p:txBody>
          <a:bodyPr/>
          <a:lstStyle/>
          <a:p>
            <a:endParaRPr lang="ko-KR" altLang="en-US" sz="1500"/>
          </a:p>
        </p:txBody>
      </p:sp>
      <p:sp>
        <p:nvSpPr>
          <p:cNvPr id="4" name="Text 2"/>
          <p:cNvSpPr/>
          <p:nvPr/>
        </p:nvSpPr>
        <p:spPr>
          <a:xfrm>
            <a:off x="1163340" y="2219424"/>
            <a:ext cx="2692202" cy="290810"/>
          </a:xfrm>
          <a:prstGeom prst="rect">
            <a:avLst/>
          </a:prstGeom>
          <a:noFill/>
          <a:ln/>
        </p:spPr>
        <p:txBody>
          <a:bodyPr wrap="none" lIns="0" tIns="0" rIns="0" bIns="0" rtlCol="0" anchor="t"/>
          <a:lstStyle/>
          <a:p>
            <a:pPr>
              <a:lnSpc>
                <a:spcPts val="2250"/>
              </a:lnSpc>
            </a:pPr>
            <a:r>
              <a:rPr lang="en-US" sz="1792" dirty="0">
                <a:solidFill>
                  <a:srgbClr val="49495A"/>
                </a:solidFill>
                <a:latin typeface="Libre Baskerville" pitchFamily="34" charset="0"/>
                <a:ea typeface="Libre Baskerville" pitchFamily="34" charset="-122"/>
                <a:cs typeface="Libre Baskerville" pitchFamily="34" charset="-120"/>
              </a:rPr>
              <a:t>Hyundai Motor Group</a:t>
            </a:r>
            <a:endParaRPr lang="en-US" sz="1792" dirty="0"/>
          </a:p>
        </p:txBody>
      </p:sp>
      <p:sp>
        <p:nvSpPr>
          <p:cNvPr id="5" name="Text 3"/>
          <p:cNvSpPr/>
          <p:nvPr/>
        </p:nvSpPr>
        <p:spPr>
          <a:xfrm>
            <a:off x="1163340" y="2621856"/>
            <a:ext cx="2993728" cy="1488778"/>
          </a:xfrm>
          <a:prstGeom prst="rect">
            <a:avLst/>
          </a:prstGeom>
          <a:noFill/>
          <a:ln/>
        </p:spPr>
        <p:txBody>
          <a:bodyPr wrap="square" lIns="0" tIns="0" rIns="0" bIns="0" rtlCol="0" anchor="t"/>
          <a:lstStyle/>
          <a:p>
            <a:pPr>
              <a:lnSpc>
                <a:spcPts val="2333"/>
              </a:lnSpc>
            </a:pPr>
            <a:r>
              <a:rPr lang="en-US" sz="1458" b="1" dirty="0">
                <a:solidFill>
                  <a:srgbClr val="49495A"/>
                </a:solidFill>
                <a:latin typeface="Open Sans" pitchFamily="34" charset="0"/>
                <a:ea typeface="Open Sans" pitchFamily="34" charset="-122"/>
                <a:cs typeface="Open Sans" pitchFamily="34" charset="-120"/>
              </a:rPr>
              <a:t>Project</a:t>
            </a:r>
            <a:r>
              <a:rPr lang="en-US" sz="1458" dirty="0">
                <a:solidFill>
                  <a:srgbClr val="49495A"/>
                </a:solidFill>
                <a:latin typeface="Open Sans" pitchFamily="34" charset="0"/>
                <a:ea typeface="Open Sans" pitchFamily="34" charset="-122"/>
                <a:cs typeface="Open Sans" pitchFamily="34" charset="-120"/>
              </a:rPr>
              <a:t>: Development of Level 4 autonomous driving vehicles.
</a:t>
            </a:r>
            <a:r>
              <a:rPr lang="en-US" sz="1458" b="1" dirty="0">
                <a:solidFill>
                  <a:srgbClr val="49495A"/>
                </a:solidFill>
                <a:latin typeface="Open Sans" pitchFamily="34" charset="0"/>
                <a:ea typeface="Open Sans" pitchFamily="34" charset="-122"/>
                <a:cs typeface="Open Sans" pitchFamily="34" charset="-120"/>
              </a:rPr>
              <a:t>Impact</a:t>
            </a:r>
            <a:r>
              <a:rPr lang="en-US" sz="1458" dirty="0">
                <a:solidFill>
                  <a:srgbClr val="49495A"/>
                </a:solidFill>
                <a:latin typeface="Open Sans" pitchFamily="34" charset="0"/>
                <a:ea typeface="Open Sans" pitchFamily="34" charset="-122"/>
                <a:cs typeface="Open Sans" pitchFamily="34" charset="-120"/>
              </a:rPr>
              <a:t>: Improvement of technology through testing in urban environments.</a:t>
            </a:r>
            <a:endParaRPr lang="en-US" sz="1458" dirty="0"/>
          </a:p>
        </p:txBody>
      </p:sp>
      <p:sp>
        <p:nvSpPr>
          <p:cNvPr id="6" name="Shape 4"/>
          <p:cNvSpPr/>
          <p:nvPr/>
        </p:nvSpPr>
        <p:spPr>
          <a:xfrm>
            <a:off x="4343202" y="2219424"/>
            <a:ext cx="325735" cy="325735"/>
          </a:xfrm>
          <a:prstGeom prst="roundRect">
            <a:avLst>
              <a:gd name="adj" fmla="val 8572"/>
            </a:avLst>
          </a:prstGeom>
          <a:solidFill>
            <a:srgbClr val="EAE8F3"/>
          </a:solidFill>
          <a:ln/>
        </p:spPr>
        <p:txBody>
          <a:bodyPr/>
          <a:lstStyle/>
          <a:p>
            <a:endParaRPr lang="ko-KR" altLang="en-US" sz="1500"/>
          </a:p>
        </p:txBody>
      </p:sp>
      <p:sp>
        <p:nvSpPr>
          <p:cNvPr id="7" name="Text 5"/>
          <p:cNvSpPr/>
          <p:nvPr/>
        </p:nvSpPr>
        <p:spPr>
          <a:xfrm>
            <a:off x="4855071" y="2219424"/>
            <a:ext cx="2474119" cy="290810"/>
          </a:xfrm>
          <a:prstGeom prst="rect">
            <a:avLst/>
          </a:prstGeom>
          <a:noFill/>
          <a:ln/>
        </p:spPr>
        <p:txBody>
          <a:bodyPr wrap="none" lIns="0" tIns="0" rIns="0" bIns="0" rtlCol="0" anchor="t"/>
          <a:lstStyle/>
          <a:p>
            <a:pPr>
              <a:lnSpc>
                <a:spcPts val="2250"/>
              </a:lnSpc>
            </a:pPr>
            <a:r>
              <a:rPr lang="en-US" sz="1792" dirty="0">
                <a:solidFill>
                  <a:srgbClr val="49495A"/>
                </a:solidFill>
                <a:latin typeface="Libre Baskerville" pitchFamily="34" charset="0"/>
                <a:ea typeface="Libre Baskerville" pitchFamily="34" charset="-122"/>
                <a:cs typeface="Libre Baskerville" pitchFamily="34" charset="-120"/>
              </a:rPr>
              <a:t>Samsung Electronics</a:t>
            </a:r>
            <a:endParaRPr lang="en-US" sz="1792" dirty="0"/>
          </a:p>
        </p:txBody>
      </p:sp>
      <p:sp>
        <p:nvSpPr>
          <p:cNvPr id="8" name="Text 6"/>
          <p:cNvSpPr/>
          <p:nvPr/>
        </p:nvSpPr>
        <p:spPr>
          <a:xfrm>
            <a:off x="4855071" y="2621856"/>
            <a:ext cx="2993728" cy="1191022"/>
          </a:xfrm>
          <a:prstGeom prst="rect">
            <a:avLst/>
          </a:prstGeom>
          <a:noFill/>
          <a:ln/>
        </p:spPr>
        <p:txBody>
          <a:bodyPr wrap="square" lIns="0" tIns="0" rIns="0" bIns="0" rtlCol="0" anchor="t"/>
          <a:lstStyle/>
          <a:p>
            <a:pPr>
              <a:lnSpc>
                <a:spcPts val="2333"/>
              </a:lnSpc>
            </a:pPr>
            <a:r>
              <a:rPr lang="en-US" sz="1458" b="1" dirty="0">
                <a:solidFill>
                  <a:srgbClr val="49495A"/>
                </a:solidFill>
                <a:latin typeface="Open Sans" pitchFamily="34" charset="0"/>
                <a:ea typeface="Open Sans" pitchFamily="34" charset="-122"/>
                <a:cs typeface="Open Sans" pitchFamily="34" charset="-120"/>
              </a:rPr>
              <a:t>Project</a:t>
            </a:r>
            <a:r>
              <a:rPr lang="en-US" sz="1458" dirty="0">
                <a:solidFill>
                  <a:srgbClr val="49495A"/>
                </a:solidFill>
                <a:latin typeface="Open Sans" pitchFamily="34" charset="0"/>
                <a:ea typeface="Open Sans" pitchFamily="34" charset="-122"/>
                <a:cs typeface="Open Sans" pitchFamily="34" charset="-120"/>
              </a:rPr>
              <a:t>: AI technology for automotive applications.
</a:t>
            </a:r>
            <a:r>
              <a:rPr lang="en-US" sz="1458" b="1" dirty="0">
                <a:solidFill>
                  <a:srgbClr val="49495A"/>
                </a:solidFill>
                <a:latin typeface="Open Sans" pitchFamily="34" charset="0"/>
                <a:ea typeface="Open Sans" pitchFamily="34" charset="-122"/>
                <a:cs typeface="Open Sans" pitchFamily="34" charset="-120"/>
              </a:rPr>
              <a:t>Impact</a:t>
            </a:r>
            <a:r>
              <a:rPr lang="en-US" sz="1458" dirty="0">
                <a:solidFill>
                  <a:srgbClr val="49495A"/>
                </a:solidFill>
                <a:latin typeface="Open Sans" pitchFamily="34" charset="0"/>
                <a:ea typeface="Open Sans" pitchFamily="34" charset="-122"/>
                <a:cs typeface="Open Sans" pitchFamily="34" charset="-120"/>
              </a:rPr>
              <a:t>: Enhancing vehicle connectivity and driving safety.</a:t>
            </a:r>
            <a:endParaRPr lang="en-US" sz="1458" dirty="0"/>
          </a:p>
        </p:txBody>
      </p:sp>
      <p:sp>
        <p:nvSpPr>
          <p:cNvPr id="9" name="Shape 7"/>
          <p:cNvSpPr/>
          <p:nvPr/>
        </p:nvSpPr>
        <p:spPr>
          <a:xfrm>
            <a:off x="8034933" y="2219424"/>
            <a:ext cx="325735" cy="325735"/>
          </a:xfrm>
          <a:prstGeom prst="roundRect">
            <a:avLst>
              <a:gd name="adj" fmla="val 8572"/>
            </a:avLst>
          </a:prstGeom>
          <a:solidFill>
            <a:srgbClr val="EAE8F3"/>
          </a:solidFill>
          <a:ln/>
        </p:spPr>
        <p:txBody>
          <a:bodyPr/>
          <a:lstStyle/>
          <a:p>
            <a:endParaRPr lang="ko-KR" altLang="en-US" sz="1500"/>
          </a:p>
        </p:txBody>
      </p:sp>
      <p:sp>
        <p:nvSpPr>
          <p:cNvPr id="10" name="Text 8"/>
          <p:cNvSpPr/>
          <p:nvPr/>
        </p:nvSpPr>
        <p:spPr>
          <a:xfrm>
            <a:off x="8546803" y="2219424"/>
            <a:ext cx="2326779" cy="290810"/>
          </a:xfrm>
          <a:prstGeom prst="rect">
            <a:avLst/>
          </a:prstGeom>
          <a:noFill/>
          <a:ln/>
        </p:spPr>
        <p:txBody>
          <a:bodyPr wrap="none" lIns="0" tIns="0" rIns="0" bIns="0" rtlCol="0" anchor="t"/>
          <a:lstStyle/>
          <a:p>
            <a:pPr>
              <a:lnSpc>
                <a:spcPts val="2250"/>
              </a:lnSpc>
            </a:pPr>
            <a:r>
              <a:rPr lang="en-US" sz="1792" dirty="0">
                <a:solidFill>
                  <a:srgbClr val="49495A"/>
                </a:solidFill>
                <a:latin typeface="Libre Baskerville" pitchFamily="34" charset="0"/>
                <a:ea typeface="Libre Baskerville" pitchFamily="34" charset="-122"/>
                <a:cs typeface="Libre Baskerville" pitchFamily="34" charset="-120"/>
              </a:rPr>
              <a:t>Kakao Mobility</a:t>
            </a:r>
            <a:endParaRPr lang="en-US" sz="1792" dirty="0"/>
          </a:p>
        </p:txBody>
      </p:sp>
      <p:sp>
        <p:nvSpPr>
          <p:cNvPr id="11" name="Text 9"/>
          <p:cNvSpPr/>
          <p:nvPr/>
        </p:nvSpPr>
        <p:spPr>
          <a:xfrm>
            <a:off x="8546803" y="2621856"/>
            <a:ext cx="2993728" cy="1191022"/>
          </a:xfrm>
          <a:prstGeom prst="rect">
            <a:avLst/>
          </a:prstGeom>
          <a:noFill/>
          <a:ln/>
        </p:spPr>
        <p:txBody>
          <a:bodyPr wrap="square" lIns="0" tIns="0" rIns="0" bIns="0" rtlCol="0" anchor="t"/>
          <a:lstStyle/>
          <a:p>
            <a:pPr>
              <a:lnSpc>
                <a:spcPts val="2333"/>
              </a:lnSpc>
            </a:pPr>
            <a:r>
              <a:rPr lang="en-US" sz="1458" b="1" dirty="0">
                <a:solidFill>
                  <a:srgbClr val="49495A"/>
                </a:solidFill>
                <a:latin typeface="Open Sans" pitchFamily="34" charset="0"/>
                <a:ea typeface="Open Sans" pitchFamily="34" charset="-122"/>
                <a:cs typeface="Open Sans" pitchFamily="34" charset="-120"/>
              </a:rPr>
              <a:t>Project</a:t>
            </a:r>
            <a:r>
              <a:rPr lang="en-US" sz="1458" dirty="0">
                <a:solidFill>
                  <a:srgbClr val="49495A"/>
                </a:solidFill>
                <a:latin typeface="Open Sans" pitchFamily="34" charset="0"/>
                <a:ea typeface="Open Sans" pitchFamily="34" charset="-122"/>
                <a:cs typeface="Open Sans" pitchFamily="34" charset="-120"/>
              </a:rPr>
              <a:t>: Autonomous driving ride-hailing service.
</a:t>
            </a:r>
            <a:r>
              <a:rPr lang="en-US" sz="1458" b="1" dirty="0">
                <a:solidFill>
                  <a:srgbClr val="49495A"/>
                </a:solidFill>
                <a:latin typeface="Open Sans" pitchFamily="34" charset="0"/>
                <a:ea typeface="Open Sans" pitchFamily="34" charset="-122"/>
                <a:cs typeface="Open Sans" pitchFamily="34" charset="-120"/>
              </a:rPr>
              <a:t>Impact</a:t>
            </a:r>
            <a:r>
              <a:rPr lang="en-US" sz="1458" dirty="0">
                <a:solidFill>
                  <a:srgbClr val="49495A"/>
                </a:solidFill>
                <a:latin typeface="Open Sans" pitchFamily="34" charset="0"/>
                <a:ea typeface="Open Sans" pitchFamily="34" charset="-122"/>
                <a:cs typeface="Open Sans" pitchFamily="34" charset="-120"/>
              </a:rPr>
              <a:t>: A pilot project to test the feasibility of autonomous taxis.</a:t>
            </a:r>
            <a:endParaRPr lang="en-US" sz="1458" dirty="0"/>
          </a:p>
        </p:txBody>
      </p:sp>
      <p:sp>
        <p:nvSpPr>
          <p:cNvPr id="12" name="Shape 10"/>
          <p:cNvSpPr/>
          <p:nvPr/>
        </p:nvSpPr>
        <p:spPr>
          <a:xfrm>
            <a:off x="651470" y="4506119"/>
            <a:ext cx="325735" cy="325735"/>
          </a:xfrm>
          <a:prstGeom prst="roundRect">
            <a:avLst>
              <a:gd name="adj" fmla="val 8572"/>
            </a:avLst>
          </a:prstGeom>
          <a:solidFill>
            <a:srgbClr val="EAE8F3"/>
          </a:solidFill>
          <a:ln/>
        </p:spPr>
        <p:txBody>
          <a:bodyPr/>
          <a:lstStyle/>
          <a:p>
            <a:endParaRPr lang="ko-KR" altLang="en-US" sz="1500"/>
          </a:p>
        </p:txBody>
      </p:sp>
      <p:sp>
        <p:nvSpPr>
          <p:cNvPr id="13" name="Text 11"/>
          <p:cNvSpPr/>
          <p:nvPr/>
        </p:nvSpPr>
        <p:spPr>
          <a:xfrm>
            <a:off x="1163341" y="4506119"/>
            <a:ext cx="2326779" cy="290810"/>
          </a:xfrm>
          <a:prstGeom prst="rect">
            <a:avLst/>
          </a:prstGeom>
          <a:noFill/>
          <a:ln/>
        </p:spPr>
        <p:txBody>
          <a:bodyPr wrap="none" lIns="0" tIns="0" rIns="0" bIns="0" rtlCol="0" anchor="t"/>
          <a:lstStyle/>
          <a:p>
            <a:pPr>
              <a:lnSpc>
                <a:spcPts val="2250"/>
              </a:lnSpc>
            </a:pPr>
            <a:r>
              <a:rPr lang="en-US" sz="1792" dirty="0">
                <a:solidFill>
                  <a:srgbClr val="49495A"/>
                </a:solidFill>
                <a:latin typeface="Libre Baskerville" pitchFamily="34" charset="0"/>
                <a:ea typeface="Libre Baskerville" pitchFamily="34" charset="-122"/>
                <a:cs typeface="Libre Baskerville" pitchFamily="34" charset="-120"/>
              </a:rPr>
              <a:t>Seoul Robotics</a:t>
            </a:r>
            <a:endParaRPr lang="en-US" sz="1792" dirty="0"/>
          </a:p>
        </p:txBody>
      </p:sp>
      <p:sp>
        <p:nvSpPr>
          <p:cNvPr id="14" name="Text 12"/>
          <p:cNvSpPr/>
          <p:nvPr/>
        </p:nvSpPr>
        <p:spPr>
          <a:xfrm>
            <a:off x="1163340" y="4908550"/>
            <a:ext cx="4839593" cy="893267"/>
          </a:xfrm>
          <a:prstGeom prst="rect">
            <a:avLst/>
          </a:prstGeom>
          <a:noFill/>
          <a:ln/>
        </p:spPr>
        <p:txBody>
          <a:bodyPr wrap="square" lIns="0" tIns="0" rIns="0" bIns="0" rtlCol="0" anchor="t"/>
          <a:lstStyle/>
          <a:p>
            <a:pPr>
              <a:lnSpc>
                <a:spcPts val="2333"/>
              </a:lnSpc>
            </a:pPr>
            <a:r>
              <a:rPr lang="en-US" sz="1458" b="1" dirty="0">
                <a:solidFill>
                  <a:srgbClr val="49495A"/>
                </a:solidFill>
                <a:latin typeface="Open Sans" pitchFamily="34" charset="0"/>
                <a:ea typeface="Open Sans" pitchFamily="34" charset="-122"/>
                <a:cs typeface="Open Sans" pitchFamily="34" charset="-120"/>
              </a:rPr>
              <a:t>Project</a:t>
            </a:r>
            <a:r>
              <a:rPr lang="en-US" sz="1458" dirty="0">
                <a:solidFill>
                  <a:srgbClr val="49495A"/>
                </a:solidFill>
                <a:latin typeface="Open Sans" pitchFamily="34" charset="0"/>
                <a:ea typeface="Open Sans" pitchFamily="34" charset="-122"/>
                <a:cs typeface="Open Sans" pitchFamily="34" charset="-120"/>
              </a:rPr>
              <a:t>: Advanced 3D perception software for autonomous vehicles.
</a:t>
            </a:r>
            <a:r>
              <a:rPr lang="en-US" sz="1458" b="1" dirty="0">
                <a:solidFill>
                  <a:srgbClr val="49495A"/>
                </a:solidFill>
                <a:latin typeface="Open Sans" pitchFamily="34" charset="0"/>
                <a:ea typeface="Open Sans" pitchFamily="34" charset="-122"/>
                <a:cs typeface="Open Sans" pitchFamily="34" charset="-120"/>
              </a:rPr>
              <a:t>Impact</a:t>
            </a:r>
            <a:r>
              <a:rPr lang="en-US" sz="1458" dirty="0">
                <a:solidFill>
                  <a:srgbClr val="49495A"/>
                </a:solidFill>
                <a:latin typeface="Open Sans" pitchFamily="34" charset="0"/>
                <a:ea typeface="Open Sans" pitchFamily="34" charset="-122"/>
                <a:cs typeface="Open Sans" pitchFamily="34" charset="-120"/>
              </a:rPr>
              <a:t>: Improved navigation in complex environments.</a:t>
            </a:r>
            <a:endParaRPr lang="en-US" sz="1458" dirty="0"/>
          </a:p>
        </p:txBody>
      </p:sp>
      <p:sp>
        <p:nvSpPr>
          <p:cNvPr id="15" name="Shape 13"/>
          <p:cNvSpPr/>
          <p:nvPr/>
        </p:nvSpPr>
        <p:spPr>
          <a:xfrm>
            <a:off x="6189068" y="4506119"/>
            <a:ext cx="325735" cy="325735"/>
          </a:xfrm>
          <a:prstGeom prst="roundRect">
            <a:avLst>
              <a:gd name="adj" fmla="val 8572"/>
            </a:avLst>
          </a:prstGeom>
          <a:solidFill>
            <a:srgbClr val="EAE8F3"/>
          </a:solidFill>
          <a:ln/>
        </p:spPr>
        <p:txBody>
          <a:bodyPr/>
          <a:lstStyle/>
          <a:p>
            <a:endParaRPr lang="ko-KR" altLang="en-US" sz="1500"/>
          </a:p>
        </p:txBody>
      </p:sp>
      <p:sp>
        <p:nvSpPr>
          <p:cNvPr id="16" name="Text 14"/>
          <p:cNvSpPr/>
          <p:nvPr/>
        </p:nvSpPr>
        <p:spPr>
          <a:xfrm>
            <a:off x="6700937" y="4506119"/>
            <a:ext cx="3215283" cy="290810"/>
          </a:xfrm>
          <a:prstGeom prst="rect">
            <a:avLst/>
          </a:prstGeom>
          <a:noFill/>
          <a:ln/>
        </p:spPr>
        <p:txBody>
          <a:bodyPr wrap="none" lIns="0" tIns="0" rIns="0" bIns="0" rtlCol="0" anchor="t"/>
          <a:lstStyle/>
          <a:p>
            <a:pPr>
              <a:lnSpc>
                <a:spcPts val="2250"/>
              </a:lnSpc>
            </a:pPr>
            <a:r>
              <a:rPr lang="en-US" sz="1792" dirty="0">
                <a:solidFill>
                  <a:srgbClr val="49495A"/>
                </a:solidFill>
                <a:latin typeface="Libre Baskerville" pitchFamily="34" charset="0"/>
                <a:ea typeface="Libre Baskerville" pitchFamily="34" charset="-122"/>
                <a:cs typeface="Libre Baskerville" pitchFamily="34" charset="-120"/>
              </a:rPr>
              <a:t>KAIST Urban Robotics Lab</a:t>
            </a:r>
            <a:endParaRPr lang="en-US" sz="1792" dirty="0"/>
          </a:p>
        </p:txBody>
      </p:sp>
      <p:sp>
        <p:nvSpPr>
          <p:cNvPr id="17" name="Text 15"/>
          <p:cNvSpPr/>
          <p:nvPr/>
        </p:nvSpPr>
        <p:spPr>
          <a:xfrm>
            <a:off x="6700937" y="4908550"/>
            <a:ext cx="4839593" cy="893267"/>
          </a:xfrm>
          <a:prstGeom prst="rect">
            <a:avLst/>
          </a:prstGeom>
          <a:noFill/>
          <a:ln/>
        </p:spPr>
        <p:txBody>
          <a:bodyPr wrap="square" lIns="0" tIns="0" rIns="0" bIns="0" rtlCol="0" anchor="t"/>
          <a:lstStyle/>
          <a:p>
            <a:pPr>
              <a:lnSpc>
                <a:spcPts val="2333"/>
              </a:lnSpc>
            </a:pPr>
            <a:r>
              <a:rPr lang="en-US" sz="1458" b="1" dirty="0">
                <a:solidFill>
                  <a:srgbClr val="49495A"/>
                </a:solidFill>
                <a:latin typeface="Open Sans" pitchFamily="34" charset="0"/>
                <a:ea typeface="Open Sans" pitchFamily="34" charset="-122"/>
                <a:cs typeface="Open Sans" pitchFamily="34" charset="-120"/>
              </a:rPr>
              <a:t>Project</a:t>
            </a:r>
            <a:r>
              <a:rPr lang="en-US" sz="1458" dirty="0">
                <a:solidFill>
                  <a:srgbClr val="49495A"/>
                </a:solidFill>
                <a:latin typeface="Open Sans" pitchFamily="34" charset="0"/>
                <a:ea typeface="Open Sans" pitchFamily="34" charset="-122"/>
                <a:cs typeface="Open Sans" pitchFamily="34" charset="-120"/>
              </a:rPr>
              <a:t>: Autonomous vehicles for dense urban areas.
</a:t>
            </a:r>
            <a:r>
              <a:rPr lang="en-US" sz="1458" b="1" dirty="0">
                <a:solidFill>
                  <a:srgbClr val="49495A"/>
                </a:solidFill>
                <a:latin typeface="Open Sans" pitchFamily="34" charset="0"/>
                <a:ea typeface="Open Sans" pitchFamily="34" charset="-122"/>
                <a:cs typeface="Open Sans" pitchFamily="34" charset="-120"/>
              </a:rPr>
              <a:t>Impact</a:t>
            </a:r>
            <a:r>
              <a:rPr lang="en-US" sz="1458" dirty="0">
                <a:solidFill>
                  <a:srgbClr val="49495A"/>
                </a:solidFill>
                <a:latin typeface="Open Sans" pitchFamily="34" charset="0"/>
                <a:ea typeface="Open Sans" pitchFamily="34" charset="-122"/>
                <a:cs typeface="Open Sans" pitchFamily="34" charset="-120"/>
              </a:rPr>
              <a:t>: Addressing the challenges of urban driving through AI.</a:t>
            </a:r>
            <a:endParaRPr lang="en-US" sz="1458"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76746" y="309364"/>
            <a:ext cx="5165725" cy="351532"/>
          </a:xfrm>
          <a:prstGeom prst="rect">
            <a:avLst/>
          </a:prstGeom>
          <a:noFill/>
          <a:ln/>
        </p:spPr>
        <p:txBody>
          <a:bodyPr wrap="none" lIns="0" tIns="0" rIns="0" bIns="0" rtlCol="0" anchor="t"/>
          <a:lstStyle/>
          <a:p>
            <a:pPr>
              <a:lnSpc>
                <a:spcPts val="2750"/>
              </a:lnSpc>
            </a:pPr>
            <a:r>
              <a:rPr lang="en-US" sz="2208" dirty="0">
                <a:solidFill>
                  <a:srgbClr val="403CCF"/>
                </a:solidFill>
                <a:latin typeface="Libre Baskerville" pitchFamily="34" charset="0"/>
                <a:ea typeface="Libre Baskerville" pitchFamily="34" charset="-122"/>
                <a:cs typeface="Libre Baskerville" pitchFamily="34" charset="-120"/>
              </a:rPr>
              <a:t>South Korean Public Sector Projects</a:t>
            </a:r>
            <a:endParaRPr lang="en-US" sz="2208" dirty="0"/>
          </a:p>
        </p:txBody>
      </p:sp>
      <p:pic>
        <p:nvPicPr>
          <p:cNvPr id="3" name="Image 0" descr="preencoded.png"/>
          <p:cNvPicPr>
            <a:picLocks noChangeAspect="1"/>
          </p:cNvPicPr>
          <p:nvPr/>
        </p:nvPicPr>
        <p:blipFill>
          <a:blip r:embed="rId3"/>
          <a:stretch>
            <a:fillRect/>
          </a:stretch>
        </p:blipFill>
        <p:spPr>
          <a:xfrm>
            <a:off x="476746" y="885825"/>
            <a:ext cx="2683073" cy="1658243"/>
          </a:xfrm>
          <a:prstGeom prst="rect">
            <a:avLst/>
          </a:prstGeom>
        </p:spPr>
      </p:pic>
      <p:sp>
        <p:nvSpPr>
          <p:cNvPr id="4" name="Text 1"/>
          <p:cNvSpPr/>
          <p:nvPr/>
        </p:nvSpPr>
        <p:spPr>
          <a:xfrm>
            <a:off x="476746" y="2684661"/>
            <a:ext cx="2352080" cy="175717"/>
          </a:xfrm>
          <a:prstGeom prst="rect">
            <a:avLst/>
          </a:prstGeom>
          <a:noFill/>
          <a:ln/>
        </p:spPr>
        <p:txBody>
          <a:bodyPr wrap="none" lIns="0" tIns="0" rIns="0" bIns="0" rtlCol="0" anchor="t"/>
          <a:lstStyle/>
          <a:p>
            <a:pPr>
              <a:lnSpc>
                <a:spcPts val="1375"/>
              </a:lnSpc>
            </a:pPr>
            <a:r>
              <a:rPr lang="en-US" sz="1083" dirty="0">
                <a:solidFill>
                  <a:srgbClr val="49495A"/>
                </a:solidFill>
                <a:latin typeface="Libre Baskerville" pitchFamily="34" charset="0"/>
                <a:ea typeface="Libre Baskerville" pitchFamily="34" charset="-122"/>
                <a:cs typeface="Libre Baskerville" pitchFamily="34" charset="-120"/>
              </a:rPr>
              <a:t>Seoul Metropolitan Government</a:t>
            </a:r>
            <a:endParaRPr lang="en-US" sz="1083" dirty="0"/>
          </a:p>
        </p:txBody>
      </p:sp>
      <p:sp>
        <p:nvSpPr>
          <p:cNvPr id="5" name="Text 2"/>
          <p:cNvSpPr/>
          <p:nvPr/>
        </p:nvSpPr>
        <p:spPr>
          <a:xfrm>
            <a:off x="476746" y="2927846"/>
            <a:ext cx="2683073" cy="539948"/>
          </a:xfrm>
          <a:prstGeom prst="rect">
            <a:avLst/>
          </a:prstGeom>
          <a:noFill/>
          <a:ln/>
        </p:spPr>
        <p:txBody>
          <a:bodyPr wrap="square" lIns="0" tIns="0" rIns="0" bIns="0" rtlCol="0" anchor="t"/>
          <a:lstStyle/>
          <a:p>
            <a:pPr>
              <a:lnSpc>
                <a:spcPts val="1417"/>
              </a:lnSpc>
            </a:pPr>
            <a:r>
              <a:rPr lang="en-US" sz="875" b="1" dirty="0">
                <a:solidFill>
                  <a:srgbClr val="49495A"/>
                </a:solidFill>
                <a:latin typeface="Open Sans" pitchFamily="34" charset="0"/>
                <a:ea typeface="Open Sans" pitchFamily="34" charset="-122"/>
                <a:cs typeface="Open Sans" pitchFamily="34" charset="-120"/>
              </a:rPr>
              <a:t>Project</a:t>
            </a:r>
            <a:r>
              <a:rPr lang="en-US" sz="875" dirty="0">
                <a:solidFill>
                  <a:srgbClr val="49495A"/>
                </a:solidFill>
                <a:latin typeface="Open Sans" pitchFamily="34" charset="0"/>
                <a:ea typeface="Open Sans" pitchFamily="34" charset="-122"/>
                <a:cs typeface="Open Sans" pitchFamily="34" charset="-120"/>
              </a:rPr>
              <a:t>: Autonomous bus and shuttle testing.
</a:t>
            </a:r>
            <a:r>
              <a:rPr lang="en-US" sz="875" b="1" dirty="0">
                <a:solidFill>
                  <a:srgbClr val="49495A"/>
                </a:solidFill>
                <a:latin typeface="Open Sans" pitchFamily="34" charset="0"/>
                <a:ea typeface="Open Sans" pitchFamily="34" charset="-122"/>
                <a:cs typeface="Open Sans" pitchFamily="34" charset="-120"/>
              </a:rPr>
              <a:t>Impact</a:t>
            </a:r>
            <a:r>
              <a:rPr lang="en-US" sz="875" dirty="0">
                <a:solidFill>
                  <a:srgbClr val="49495A"/>
                </a:solidFill>
                <a:latin typeface="Open Sans" pitchFamily="34" charset="0"/>
                <a:ea typeface="Open Sans" pitchFamily="34" charset="-122"/>
                <a:cs typeface="Open Sans" pitchFamily="34" charset="-120"/>
              </a:rPr>
              <a:t>: Expansion of autonomous public transportation within the city.</a:t>
            </a:r>
            <a:endParaRPr lang="en-US" sz="875" dirty="0"/>
          </a:p>
        </p:txBody>
      </p:sp>
      <p:pic>
        <p:nvPicPr>
          <p:cNvPr id="6" name="Image 1" descr="preencoded.png"/>
          <p:cNvPicPr>
            <a:picLocks noChangeAspect="1"/>
          </p:cNvPicPr>
          <p:nvPr/>
        </p:nvPicPr>
        <p:blipFill>
          <a:blip r:embed="rId4"/>
          <a:stretch>
            <a:fillRect/>
          </a:stretch>
        </p:blipFill>
        <p:spPr>
          <a:xfrm>
            <a:off x="3328492" y="885825"/>
            <a:ext cx="2683173" cy="1658243"/>
          </a:xfrm>
          <a:prstGeom prst="rect">
            <a:avLst/>
          </a:prstGeom>
        </p:spPr>
      </p:pic>
      <p:sp>
        <p:nvSpPr>
          <p:cNvPr id="7" name="Text 3"/>
          <p:cNvSpPr/>
          <p:nvPr/>
        </p:nvSpPr>
        <p:spPr>
          <a:xfrm>
            <a:off x="3328492" y="2684661"/>
            <a:ext cx="2683173" cy="351433"/>
          </a:xfrm>
          <a:prstGeom prst="rect">
            <a:avLst/>
          </a:prstGeom>
          <a:noFill/>
          <a:ln/>
        </p:spPr>
        <p:txBody>
          <a:bodyPr wrap="square" lIns="0" tIns="0" rIns="0" bIns="0" rtlCol="0" anchor="t"/>
          <a:lstStyle/>
          <a:p>
            <a:pPr>
              <a:lnSpc>
                <a:spcPts val="1375"/>
              </a:lnSpc>
            </a:pPr>
            <a:r>
              <a:rPr lang="en-US" sz="1083" dirty="0">
                <a:solidFill>
                  <a:srgbClr val="49495A"/>
                </a:solidFill>
                <a:latin typeface="Libre Baskerville" pitchFamily="34" charset="0"/>
                <a:ea typeface="Libre Baskerville" pitchFamily="34" charset="-122"/>
                <a:cs typeface="Libre Baskerville" pitchFamily="34" charset="-120"/>
              </a:rPr>
              <a:t>Korea Railroad Research Institute (KRRI)</a:t>
            </a:r>
            <a:endParaRPr lang="en-US" sz="1083" dirty="0"/>
          </a:p>
        </p:txBody>
      </p:sp>
      <p:sp>
        <p:nvSpPr>
          <p:cNvPr id="8" name="Text 4"/>
          <p:cNvSpPr/>
          <p:nvPr/>
        </p:nvSpPr>
        <p:spPr>
          <a:xfrm>
            <a:off x="3328492" y="3103563"/>
            <a:ext cx="2683173" cy="539948"/>
          </a:xfrm>
          <a:prstGeom prst="rect">
            <a:avLst/>
          </a:prstGeom>
          <a:noFill/>
          <a:ln/>
        </p:spPr>
        <p:txBody>
          <a:bodyPr wrap="square" lIns="0" tIns="0" rIns="0" bIns="0" rtlCol="0" anchor="t"/>
          <a:lstStyle/>
          <a:p>
            <a:pPr>
              <a:lnSpc>
                <a:spcPts val="1417"/>
              </a:lnSpc>
            </a:pPr>
            <a:r>
              <a:rPr lang="en-US" sz="875" b="1" dirty="0">
                <a:solidFill>
                  <a:srgbClr val="49495A"/>
                </a:solidFill>
                <a:latin typeface="Open Sans" pitchFamily="34" charset="0"/>
                <a:ea typeface="Open Sans" pitchFamily="34" charset="-122"/>
                <a:cs typeface="Open Sans" pitchFamily="34" charset="-120"/>
              </a:rPr>
              <a:t>Project</a:t>
            </a:r>
            <a:r>
              <a:rPr lang="en-US" sz="875" dirty="0">
                <a:solidFill>
                  <a:srgbClr val="49495A"/>
                </a:solidFill>
                <a:latin typeface="Open Sans" pitchFamily="34" charset="0"/>
                <a:ea typeface="Open Sans" pitchFamily="34" charset="-122"/>
                <a:cs typeface="Open Sans" pitchFamily="34" charset="-120"/>
              </a:rPr>
              <a:t>: Autonomous train technology.
</a:t>
            </a:r>
            <a:r>
              <a:rPr lang="en-US" sz="875" b="1" dirty="0">
                <a:solidFill>
                  <a:srgbClr val="49495A"/>
                </a:solidFill>
                <a:latin typeface="Open Sans" pitchFamily="34" charset="0"/>
                <a:ea typeface="Open Sans" pitchFamily="34" charset="-122"/>
                <a:cs typeface="Open Sans" pitchFamily="34" charset="-120"/>
              </a:rPr>
              <a:t>Impact</a:t>
            </a:r>
            <a:r>
              <a:rPr lang="en-US" sz="875" dirty="0">
                <a:solidFill>
                  <a:srgbClr val="49495A"/>
                </a:solidFill>
                <a:latin typeface="Open Sans" pitchFamily="34" charset="0"/>
                <a:ea typeface="Open Sans" pitchFamily="34" charset="-122"/>
                <a:cs typeface="Open Sans" pitchFamily="34" charset="-120"/>
              </a:rPr>
              <a:t>: Improved safety and efficiency of rail transportation.</a:t>
            </a:r>
            <a:endParaRPr lang="en-US" sz="875" dirty="0"/>
          </a:p>
        </p:txBody>
      </p:sp>
      <p:pic>
        <p:nvPicPr>
          <p:cNvPr id="9" name="Image 2" descr="preencoded.png"/>
          <p:cNvPicPr>
            <a:picLocks noChangeAspect="1"/>
          </p:cNvPicPr>
          <p:nvPr/>
        </p:nvPicPr>
        <p:blipFill>
          <a:blip r:embed="rId5"/>
          <a:stretch>
            <a:fillRect/>
          </a:stretch>
        </p:blipFill>
        <p:spPr>
          <a:xfrm>
            <a:off x="6180336" y="885825"/>
            <a:ext cx="2683073" cy="1658243"/>
          </a:xfrm>
          <a:prstGeom prst="rect">
            <a:avLst/>
          </a:prstGeom>
        </p:spPr>
      </p:pic>
      <p:sp>
        <p:nvSpPr>
          <p:cNvPr id="10" name="Text 5"/>
          <p:cNvSpPr/>
          <p:nvPr/>
        </p:nvSpPr>
        <p:spPr>
          <a:xfrm>
            <a:off x="6180336" y="2684661"/>
            <a:ext cx="2227957" cy="175717"/>
          </a:xfrm>
          <a:prstGeom prst="rect">
            <a:avLst/>
          </a:prstGeom>
          <a:noFill/>
          <a:ln/>
        </p:spPr>
        <p:txBody>
          <a:bodyPr wrap="none" lIns="0" tIns="0" rIns="0" bIns="0" rtlCol="0" anchor="t"/>
          <a:lstStyle/>
          <a:p>
            <a:pPr>
              <a:lnSpc>
                <a:spcPts val="1375"/>
              </a:lnSpc>
            </a:pPr>
            <a:r>
              <a:rPr lang="en-US" sz="1083" dirty="0">
                <a:solidFill>
                  <a:srgbClr val="49495A"/>
                </a:solidFill>
                <a:latin typeface="Libre Baskerville" pitchFamily="34" charset="0"/>
                <a:ea typeface="Libre Baskerville" pitchFamily="34" charset="-122"/>
                <a:cs typeface="Libre Baskerville" pitchFamily="34" charset="-120"/>
              </a:rPr>
              <a:t>Korea Expressway Corporation</a:t>
            </a:r>
            <a:endParaRPr lang="en-US" sz="1083" dirty="0"/>
          </a:p>
        </p:txBody>
      </p:sp>
      <p:sp>
        <p:nvSpPr>
          <p:cNvPr id="11" name="Text 6"/>
          <p:cNvSpPr/>
          <p:nvPr/>
        </p:nvSpPr>
        <p:spPr>
          <a:xfrm>
            <a:off x="6180336" y="2927846"/>
            <a:ext cx="2683073" cy="719932"/>
          </a:xfrm>
          <a:prstGeom prst="rect">
            <a:avLst/>
          </a:prstGeom>
          <a:noFill/>
          <a:ln/>
        </p:spPr>
        <p:txBody>
          <a:bodyPr wrap="square" lIns="0" tIns="0" rIns="0" bIns="0" rtlCol="0" anchor="t"/>
          <a:lstStyle/>
          <a:p>
            <a:pPr>
              <a:lnSpc>
                <a:spcPts val="1417"/>
              </a:lnSpc>
            </a:pPr>
            <a:r>
              <a:rPr lang="en-US" sz="875" b="1" dirty="0">
                <a:solidFill>
                  <a:srgbClr val="49495A"/>
                </a:solidFill>
                <a:latin typeface="Open Sans" pitchFamily="34" charset="0"/>
                <a:ea typeface="Open Sans" pitchFamily="34" charset="-122"/>
                <a:cs typeface="Open Sans" pitchFamily="34" charset="-120"/>
              </a:rPr>
              <a:t>Project</a:t>
            </a:r>
            <a:r>
              <a:rPr lang="en-US" sz="875" dirty="0">
                <a:solidFill>
                  <a:srgbClr val="49495A"/>
                </a:solidFill>
                <a:latin typeface="Open Sans" pitchFamily="34" charset="0"/>
                <a:ea typeface="Open Sans" pitchFamily="34" charset="-122"/>
                <a:cs typeface="Open Sans" pitchFamily="34" charset="-120"/>
              </a:rPr>
              <a:t>: Autonomous technology for highway maintenance.
</a:t>
            </a:r>
            <a:r>
              <a:rPr lang="en-US" sz="875" b="1" dirty="0">
                <a:solidFill>
                  <a:srgbClr val="49495A"/>
                </a:solidFill>
                <a:latin typeface="Open Sans" pitchFamily="34" charset="0"/>
                <a:ea typeface="Open Sans" pitchFamily="34" charset="-122"/>
                <a:cs typeface="Open Sans" pitchFamily="34" charset="-120"/>
              </a:rPr>
              <a:t>Impact</a:t>
            </a:r>
            <a:r>
              <a:rPr lang="en-US" sz="875" dirty="0">
                <a:solidFill>
                  <a:srgbClr val="49495A"/>
                </a:solidFill>
                <a:latin typeface="Open Sans" pitchFamily="34" charset="0"/>
                <a:ea typeface="Open Sans" pitchFamily="34" charset="-122"/>
                <a:cs typeface="Open Sans" pitchFamily="34" charset="-120"/>
              </a:rPr>
              <a:t>: Enhanced safety and operational efficiency of expressways.</a:t>
            </a:r>
            <a:endParaRPr lang="en-US" sz="875" dirty="0"/>
          </a:p>
        </p:txBody>
      </p:sp>
      <p:pic>
        <p:nvPicPr>
          <p:cNvPr id="12" name="Image 3" descr="preencoded.png"/>
          <p:cNvPicPr>
            <a:picLocks noChangeAspect="1"/>
          </p:cNvPicPr>
          <p:nvPr/>
        </p:nvPicPr>
        <p:blipFill>
          <a:blip r:embed="rId6"/>
          <a:stretch>
            <a:fillRect/>
          </a:stretch>
        </p:blipFill>
        <p:spPr>
          <a:xfrm>
            <a:off x="9032082" y="885825"/>
            <a:ext cx="2683173" cy="1658243"/>
          </a:xfrm>
          <a:prstGeom prst="rect">
            <a:avLst/>
          </a:prstGeom>
        </p:spPr>
      </p:pic>
      <p:sp>
        <p:nvSpPr>
          <p:cNvPr id="13" name="Text 7"/>
          <p:cNvSpPr/>
          <p:nvPr/>
        </p:nvSpPr>
        <p:spPr>
          <a:xfrm>
            <a:off x="9032082" y="2684661"/>
            <a:ext cx="2145705" cy="175717"/>
          </a:xfrm>
          <a:prstGeom prst="rect">
            <a:avLst/>
          </a:prstGeom>
          <a:noFill/>
          <a:ln/>
        </p:spPr>
        <p:txBody>
          <a:bodyPr wrap="none" lIns="0" tIns="0" rIns="0" bIns="0" rtlCol="0" anchor="t"/>
          <a:lstStyle/>
          <a:p>
            <a:pPr>
              <a:lnSpc>
                <a:spcPts val="1375"/>
              </a:lnSpc>
            </a:pPr>
            <a:r>
              <a:rPr lang="en-US" sz="1083" dirty="0">
                <a:solidFill>
                  <a:srgbClr val="49495A"/>
                </a:solidFill>
                <a:latin typeface="Libre Baskerville" pitchFamily="34" charset="0"/>
                <a:ea typeface="Libre Baskerville" pitchFamily="34" charset="-122"/>
                <a:cs typeface="Libre Baskerville" pitchFamily="34" charset="-120"/>
              </a:rPr>
              <a:t>Incheon International Airport</a:t>
            </a:r>
            <a:endParaRPr lang="en-US" sz="1083" dirty="0"/>
          </a:p>
        </p:txBody>
      </p:sp>
      <p:sp>
        <p:nvSpPr>
          <p:cNvPr id="14" name="Text 8"/>
          <p:cNvSpPr/>
          <p:nvPr/>
        </p:nvSpPr>
        <p:spPr>
          <a:xfrm>
            <a:off x="9032082" y="2927846"/>
            <a:ext cx="2683173" cy="719932"/>
          </a:xfrm>
          <a:prstGeom prst="rect">
            <a:avLst/>
          </a:prstGeom>
          <a:noFill/>
          <a:ln/>
        </p:spPr>
        <p:txBody>
          <a:bodyPr wrap="square" lIns="0" tIns="0" rIns="0" bIns="0" rtlCol="0" anchor="t"/>
          <a:lstStyle/>
          <a:p>
            <a:pPr>
              <a:lnSpc>
                <a:spcPts val="1417"/>
              </a:lnSpc>
            </a:pPr>
            <a:r>
              <a:rPr lang="en-US" sz="875" b="1" dirty="0">
                <a:solidFill>
                  <a:srgbClr val="49495A"/>
                </a:solidFill>
                <a:latin typeface="Open Sans" pitchFamily="34" charset="0"/>
                <a:ea typeface="Open Sans" pitchFamily="34" charset="-122"/>
                <a:cs typeface="Open Sans" pitchFamily="34" charset="-120"/>
              </a:rPr>
              <a:t>Project</a:t>
            </a:r>
            <a:r>
              <a:rPr lang="en-US" sz="875" dirty="0">
                <a:solidFill>
                  <a:srgbClr val="49495A"/>
                </a:solidFill>
                <a:latin typeface="Open Sans" pitchFamily="34" charset="0"/>
                <a:ea typeface="Open Sans" pitchFamily="34" charset="-122"/>
                <a:cs typeface="Open Sans" pitchFamily="34" charset="-120"/>
              </a:rPr>
              <a:t>: Autonomous shuttle for passenger transport.
</a:t>
            </a:r>
            <a:r>
              <a:rPr lang="en-US" sz="875" b="1" dirty="0">
                <a:solidFill>
                  <a:srgbClr val="49495A"/>
                </a:solidFill>
                <a:latin typeface="Open Sans" pitchFamily="34" charset="0"/>
                <a:ea typeface="Open Sans" pitchFamily="34" charset="-122"/>
                <a:cs typeface="Open Sans" pitchFamily="34" charset="-120"/>
              </a:rPr>
              <a:t>Impact</a:t>
            </a:r>
            <a:r>
              <a:rPr lang="en-US" sz="875" dirty="0">
                <a:solidFill>
                  <a:srgbClr val="49495A"/>
                </a:solidFill>
                <a:latin typeface="Open Sans" pitchFamily="34" charset="0"/>
                <a:ea typeface="Open Sans" pitchFamily="34" charset="-122"/>
                <a:cs typeface="Open Sans" pitchFamily="34" charset="-120"/>
              </a:rPr>
              <a:t>: Streamlined operations and improved passenger experience.</a:t>
            </a:r>
            <a:endParaRPr lang="en-US" sz="875" dirty="0"/>
          </a:p>
        </p:txBody>
      </p:sp>
      <p:pic>
        <p:nvPicPr>
          <p:cNvPr id="15" name="Image 4" descr="preencoded.png"/>
          <p:cNvPicPr>
            <a:picLocks noChangeAspect="1"/>
          </p:cNvPicPr>
          <p:nvPr/>
        </p:nvPicPr>
        <p:blipFill>
          <a:blip r:embed="rId7"/>
          <a:stretch>
            <a:fillRect/>
          </a:stretch>
        </p:blipFill>
        <p:spPr>
          <a:xfrm>
            <a:off x="476746" y="3985220"/>
            <a:ext cx="2683073" cy="1658243"/>
          </a:xfrm>
          <a:prstGeom prst="rect">
            <a:avLst/>
          </a:prstGeom>
        </p:spPr>
      </p:pic>
      <p:sp>
        <p:nvSpPr>
          <p:cNvPr id="16" name="Text 9"/>
          <p:cNvSpPr/>
          <p:nvPr/>
        </p:nvSpPr>
        <p:spPr>
          <a:xfrm>
            <a:off x="476746" y="5784057"/>
            <a:ext cx="2683073" cy="351433"/>
          </a:xfrm>
          <a:prstGeom prst="rect">
            <a:avLst/>
          </a:prstGeom>
          <a:noFill/>
          <a:ln/>
        </p:spPr>
        <p:txBody>
          <a:bodyPr wrap="square" lIns="0" tIns="0" rIns="0" bIns="0" rtlCol="0" anchor="t"/>
          <a:lstStyle/>
          <a:p>
            <a:pPr>
              <a:lnSpc>
                <a:spcPts val="1375"/>
              </a:lnSpc>
            </a:pPr>
            <a:r>
              <a:rPr lang="en-US" sz="1083" dirty="0">
                <a:solidFill>
                  <a:srgbClr val="49495A"/>
                </a:solidFill>
                <a:latin typeface="Libre Baskerville" pitchFamily="34" charset="0"/>
                <a:ea typeface="Libre Baskerville" pitchFamily="34" charset="-122"/>
                <a:cs typeface="Libre Baskerville" pitchFamily="34" charset="-120"/>
              </a:rPr>
              <a:t>Ministry of Land, Infrastructure and Transport</a:t>
            </a:r>
            <a:endParaRPr lang="en-US" sz="1083" dirty="0"/>
          </a:p>
        </p:txBody>
      </p:sp>
      <p:sp>
        <p:nvSpPr>
          <p:cNvPr id="17" name="Text 10"/>
          <p:cNvSpPr/>
          <p:nvPr/>
        </p:nvSpPr>
        <p:spPr>
          <a:xfrm>
            <a:off x="476746" y="6202957"/>
            <a:ext cx="2683073" cy="719932"/>
          </a:xfrm>
          <a:prstGeom prst="rect">
            <a:avLst/>
          </a:prstGeom>
          <a:noFill/>
          <a:ln/>
        </p:spPr>
        <p:txBody>
          <a:bodyPr wrap="square" lIns="0" tIns="0" rIns="0" bIns="0" rtlCol="0" anchor="t"/>
          <a:lstStyle/>
          <a:p>
            <a:pPr>
              <a:lnSpc>
                <a:spcPts val="1417"/>
              </a:lnSpc>
            </a:pPr>
            <a:r>
              <a:rPr lang="en-US" sz="875" b="1" dirty="0">
                <a:solidFill>
                  <a:srgbClr val="49495A"/>
                </a:solidFill>
                <a:latin typeface="Open Sans" pitchFamily="34" charset="0"/>
                <a:ea typeface="Open Sans" pitchFamily="34" charset="-122"/>
                <a:cs typeface="Open Sans" pitchFamily="34" charset="-120"/>
              </a:rPr>
              <a:t>Project</a:t>
            </a:r>
            <a:r>
              <a:rPr lang="en-US" sz="875" dirty="0">
                <a:solidFill>
                  <a:srgbClr val="49495A"/>
                </a:solidFill>
                <a:latin typeface="Open Sans" pitchFamily="34" charset="0"/>
                <a:ea typeface="Open Sans" pitchFamily="34" charset="-122"/>
                <a:cs typeface="Open Sans" pitchFamily="34" charset="-120"/>
              </a:rPr>
              <a:t>: Integrated support for autonomous vehicles.
</a:t>
            </a:r>
            <a:r>
              <a:rPr lang="en-US" sz="875" b="1" dirty="0">
                <a:solidFill>
                  <a:srgbClr val="49495A"/>
                </a:solidFill>
                <a:latin typeface="Open Sans" pitchFamily="34" charset="0"/>
                <a:ea typeface="Open Sans" pitchFamily="34" charset="-122"/>
                <a:cs typeface="Open Sans" pitchFamily="34" charset="-120"/>
              </a:rPr>
              <a:t>Impact</a:t>
            </a:r>
            <a:r>
              <a:rPr lang="en-US" sz="875" dirty="0">
                <a:solidFill>
                  <a:srgbClr val="49495A"/>
                </a:solidFill>
                <a:latin typeface="Open Sans" pitchFamily="34" charset="0"/>
                <a:ea typeface="Open Sans" pitchFamily="34" charset="-122"/>
                <a:cs typeface="Open Sans" pitchFamily="34" charset="-120"/>
              </a:rPr>
              <a:t>: Regulatory support to facilitate widespread adoption of autonomous technology.</a:t>
            </a:r>
            <a:endParaRPr lang="en-US" sz="875"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4" name="Text 1"/>
          <p:cNvSpPr/>
          <p:nvPr/>
        </p:nvSpPr>
        <p:spPr>
          <a:xfrm>
            <a:off x="645518" y="3004939"/>
            <a:ext cx="6455966" cy="1330028"/>
          </a:xfrm>
          <a:prstGeom prst="rect">
            <a:avLst/>
          </a:prstGeom>
          <a:noFill/>
          <a:ln/>
        </p:spPr>
        <p:txBody>
          <a:bodyPr wrap="square" lIns="0" tIns="0" rIns="0" bIns="0" rtlCol="0" anchor="t"/>
          <a:lstStyle/>
          <a:p>
            <a:pPr>
              <a:lnSpc>
                <a:spcPts val="2083"/>
              </a:lnSpc>
            </a:pPr>
            <a:r>
              <a:rPr lang="en-US" sz="2000" dirty="0">
                <a:solidFill>
                  <a:srgbClr val="49495A"/>
                </a:solidFill>
                <a:latin typeface="Open Sans" pitchFamily="34" charset="0"/>
                <a:ea typeface="Open Sans" pitchFamily="34" charset="-122"/>
                <a:cs typeface="Open Sans" pitchFamily="34" charset="-120"/>
              </a:rPr>
              <a:t>To understand how to introduce and utilize AI technology in fields such as mobility, disaster management, and climate control, it is important to examine the use cases of AI in these industries and the resulting benefits. These industries play a pivotal role in solving social and environmental problems, and AI technology provides innovative solutions to these issues.</a:t>
            </a:r>
            <a:endParaRPr lang="en-US" sz="20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2083494"/>
          </a:xfrm>
          <a:prstGeom prst="rect">
            <a:avLst/>
          </a:prstGeom>
        </p:spPr>
      </p:pic>
      <p:sp>
        <p:nvSpPr>
          <p:cNvPr id="3" name="Text 0"/>
          <p:cNvSpPr/>
          <p:nvPr/>
        </p:nvSpPr>
        <p:spPr>
          <a:xfrm>
            <a:off x="583307" y="2614414"/>
            <a:ext cx="5056584" cy="520898"/>
          </a:xfrm>
          <a:prstGeom prst="rect">
            <a:avLst/>
          </a:prstGeom>
          <a:noFill/>
          <a:ln/>
        </p:spPr>
        <p:txBody>
          <a:bodyPr wrap="none" lIns="0" tIns="0" rIns="0" bIns="0" rtlCol="0" anchor="t"/>
          <a:lstStyle/>
          <a:p>
            <a:pPr>
              <a:lnSpc>
                <a:spcPts val="4083"/>
              </a:lnSpc>
            </a:pPr>
            <a:r>
              <a:rPr lang="en-US" sz="3250" dirty="0">
                <a:solidFill>
                  <a:srgbClr val="403CCF"/>
                </a:solidFill>
                <a:latin typeface="Libre Baskerville" pitchFamily="34" charset="0"/>
                <a:ea typeface="Libre Baskerville" pitchFamily="34" charset="-122"/>
                <a:cs typeface="Libre Baskerville" pitchFamily="34" charset="-120"/>
              </a:rPr>
              <a:t>Utilizing AI Technology</a:t>
            </a:r>
            <a:endParaRPr lang="en-US" sz="3250" dirty="0"/>
          </a:p>
        </p:txBody>
      </p:sp>
      <p:sp>
        <p:nvSpPr>
          <p:cNvPr id="4" name="Shape 1"/>
          <p:cNvSpPr/>
          <p:nvPr/>
        </p:nvSpPr>
        <p:spPr>
          <a:xfrm>
            <a:off x="583307" y="3572669"/>
            <a:ext cx="374948" cy="374948"/>
          </a:xfrm>
          <a:prstGeom prst="roundRect">
            <a:avLst>
              <a:gd name="adj" fmla="val 6668"/>
            </a:avLst>
          </a:prstGeom>
          <a:solidFill>
            <a:srgbClr val="EAE8F3"/>
          </a:solidFill>
          <a:ln/>
        </p:spPr>
        <p:txBody>
          <a:bodyPr/>
          <a:lstStyle/>
          <a:p>
            <a:endParaRPr lang="ko-KR" altLang="en-US"/>
          </a:p>
        </p:txBody>
      </p:sp>
      <p:sp>
        <p:nvSpPr>
          <p:cNvPr id="5" name="Text 2"/>
          <p:cNvSpPr/>
          <p:nvPr/>
        </p:nvSpPr>
        <p:spPr>
          <a:xfrm>
            <a:off x="714970" y="3635077"/>
            <a:ext cx="111522" cy="250032"/>
          </a:xfrm>
          <a:prstGeom prst="rect">
            <a:avLst/>
          </a:prstGeom>
          <a:noFill/>
          <a:ln/>
        </p:spPr>
        <p:txBody>
          <a:bodyPr wrap="none" lIns="0" tIns="0" rIns="0" bIns="0" rtlCol="0" anchor="t"/>
          <a:lstStyle/>
          <a:p>
            <a:pPr algn="ctr">
              <a:lnSpc>
                <a:spcPts val="1958"/>
              </a:lnSpc>
            </a:pPr>
            <a:r>
              <a:rPr lang="en-US" sz="1958" dirty="0">
                <a:solidFill>
                  <a:srgbClr val="49495A"/>
                </a:solidFill>
                <a:latin typeface="Libre Baskerville" pitchFamily="34" charset="0"/>
                <a:ea typeface="Libre Baskerville" pitchFamily="34" charset="-122"/>
                <a:cs typeface="Libre Baskerville" pitchFamily="34" charset="-120"/>
              </a:rPr>
              <a:t>1</a:t>
            </a:r>
            <a:endParaRPr lang="en-US" sz="1958" dirty="0"/>
          </a:p>
        </p:txBody>
      </p:sp>
      <p:sp>
        <p:nvSpPr>
          <p:cNvPr id="6" name="Text 3"/>
          <p:cNvSpPr/>
          <p:nvPr/>
        </p:nvSpPr>
        <p:spPr>
          <a:xfrm>
            <a:off x="1124844" y="3572670"/>
            <a:ext cx="2917726" cy="260449"/>
          </a:xfrm>
          <a:prstGeom prst="rect">
            <a:avLst/>
          </a:prstGeom>
          <a:noFill/>
          <a:ln/>
        </p:spPr>
        <p:txBody>
          <a:bodyPr wrap="none" lIns="0" tIns="0" rIns="0" bIns="0" rtlCol="0" anchor="t"/>
          <a:lstStyle/>
          <a:p>
            <a:pPr>
              <a:lnSpc>
                <a:spcPts val="2042"/>
              </a:lnSpc>
            </a:pPr>
            <a:r>
              <a:rPr lang="en-US" sz="1625" dirty="0">
                <a:solidFill>
                  <a:srgbClr val="49495A"/>
                </a:solidFill>
                <a:latin typeface="Libre Baskerville" pitchFamily="34" charset="0"/>
                <a:ea typeface="Libre Baskerville" pitchFamily="34" charset="-122"/>
                <a:cs typeface="Libre Baskerville" pitchFamily="34" charset="-120"/>
              </a:rPr>
              <a:t>Industry-Specific Solutions</a:t>
            </a:r>
            <a:endParaRPr lang="en-US" sz="1625" dirty="0"/>
          </a:p>
        </p:txBody>
      </p:sp>
      <p:sp>
        <p:nvSpPr>
          <p:cNvPr id="7" name="Text 4"/>
          <p:cNvSpPr/>
          <p:nvPr/>
        </p:nvSpPr>
        <p:spPr>
          <a:xfrm>
            <a:off x="1124844" y="3933032"/>
            <a:ext cx="3022501" cy="1866900"/>
          </a:xfrm>
          <a:prstGeom prst="rect">
            <a:avLst/>
          </a:prstGeom>
          <a:noFill/>
          <a:ln/>
        </p:spPr>
        <p:txBody>
          <a:bodyPr wrap="square" lIns="0" tIns="0" rIns="0" bIns="0" rtlCol="0" anchor="t"/>
          <a:lstStyle/>
          <a:p>
            <a:pPr>
              <a:lnSpc>
                <a:spcPts val="2083"/>
              </a:lnSpc>
            </a:pPr>
            <a:r>
              <a:rPr lang="en-US" sz="1292" dirty="0">
                <a:solidFill>
                  <a:srgbClr val="49495A"/>
                </a:solidFill>
                <a:latin typeface="Open Sans" pitchFamily="34" charset="0"/>
                <a:ea typeface="Open Sans" pitchFamily="34" charset="-122"/>
                <a:cs typeface="Open Sans" pitchFamily="34" charset="-120"/>
              </a:rPr>
              <a:t>AI technology can be used to solve specific problems in various fields. For example, in the mobility sector, it can be used to address traffic congestion, and in the public safety and disaster management sector, it can be used to build disaster response systems.</a:t>
            </a:r>
            <a:endParaRPr lang="en-US" sz="1292" dirty="0"/>
          </a:p>
        </p:txBody>
      </p:sp>
      <p:sp>
        <p:nvSpPr>
          <p:cNvPr id="8" name="Shape 5"/>
          <p:cNvSpPr/>
          <p:nvPr/>
        </p:nvSpPr>
        <p:spPr>
          <a:xfrm>
            <a:off x="4313932" y="3572669"/>
            <a:ext cx="374948" cy="374948"/>
          </a:xfrm>
          <a:prstGeom prst="roundRect">
            <a:avLst>
              <a:gd name="adj" fmla="val 6668"/>
            </a:avLst>
          </a:prstGeom>
          <a:solidFill>
            <a:srgbClr val="EAE8F3"/>
          </a:solidFill>
          <a:ln/>
        </p:spPr>
        <p:txBody>
          <a:bodyPr/>
          <a:lstStyle/>
          <a:p>
            <a:endParaRPr lang="ko-KR" altLang="en-US"/>
          </a:p>
        </p:txBody>
      </p:sp>
      <p:sp>
        <p:nvSpPr>
          <p:cNvPr id="9" name="Text 6"/>
          <p:cNvSpPr/>
          <p:nvPr/>
        </p:nvSpPr>
        <p:spPr>
          <a:xfrm>
            <a:off x="4424363" y="3635077"/>
            <a:ext cx="153988" cy="250032"/>
          </a:xfrm>
          <a:prstGeom prst="rect">
            <a:avLst/>
          </a:prstGeom>
          <a:noFill/>
          <a:ln/>
        </p:spPr>
        <p:txBody>
          <a:bodyPr wrap="none" lIns="0" tIns="0" rIns="0" bIns="0" rtlCol="0" anchor="t"/>
          <a:lstStyle/>
          <a:p>
            <a:pPr algn="ctr">
              <a:lnSpc>
                <a:spcPts val="1958"/>
              </a:lnSpc>
            </a:pPr>
            <a:r>
              <a:rPr lang="en-US" sz="1958" dirty="0">
                <a:solidFill>
                  <a:srgbClr val="49495A"/>
                </a:solidFill>
                <a:latin typeface="Libre Baskerville" pitchFamily="34" charset="0"/>
                <a:ea typeface="Libre Baskerville" pitchFamily="34" charset="-122"/>
                <a:cs typeface="Libre Baskerville" pitchFamily="34" charset="-120"/>
              </a:rPr>
              <a:t>2</a:t>
            </a:r>
            <a:endParaRPr lang="en-US" sz="1958" dirty="0"/>
          </a:p>
        </p:txBody>
      </p:sp>
      <p:sp>
        <p:nvSpPr>
          <p:cNvPr id="10" name="Text 7"/>
          <p:cNvSpPr/>
          <p:nvPr/>
        </p:nvSpPr>
        <p:spPr>
          <a:xfrm>
            <a:off x="4855469" y="3572669"/>
            <a:ext cx="3022501" cy="520898"/>
          </a:xfrm>
          <a:prstGeom prst="rect">
            <a:avLst/>
          </a:prstGeom>
          <a:noFill/>
          <a:ln/>
        </p:spPr>
        <p:txBody>
          <a:bodyPr wrap="square" lIns="0" tIns="0" rIns="0" bIns="0" rtlCol="0" anchor="t"/>
          <a:lstStyle/>
          <a:p>
            <a:pPr>
              <a:lnSpc>
                <a:spcPts val="2042"/>
              </a:lnSpc>
            </a:pPr>
            <a:r>
              <a:rPr lang="en-US" sz="1625" dirty="0">
                <a:solidFill>
                  <a:srgbClr val="49495A"/>
                </a:solidFill>
                <a:latin typeface="Libre Baskerville" pitchFamily="34" charset="0"/>
                <a:ea typeface="Libre Baskerville" pitchFamily="34" charset="-122"/>
                <a:cs typeface="Libre Baskerville" pitchFamily="34" charset="-120"/>
              </a:rPr>
              <a:t>Strengthening Government and Business Collaboration</a:t>
            </a:r>
            <a:endParaRPr lang="en-US" sz="1625" dirty="0"/>
          </a:p>
        </p:txBody>
      </p:sp>
      <p:sp>
        <p:nvSpPr>
          <p:cNvPr id="11" name="Text 8"/>
          <p:cNvSpPr/>
          <p:nvPr/>
        </p:nvSpPr>
        <p:spPr>
          <a:xfrm>
            <a:off x="4855469" y="4193481"/>
            <a:ext cx="3022501" cy="2133600"/>
          </a:xfrm>
          <a:prstGeom prst="rect">
            <a:avLst/>
          </a:prstGeom>
          <a:noFill/>
          <a:ln/>
        </p:spPr>
        <p:txBody>
          <a:bodyPr wrap="square" lIns="0" tIns="0" rIns="0" bIns="0" rtlCol="0" anchor="t"/>
          <a:lstStyle/>
          <a:p>
            <a:pPr>
              <a:lnSpc>
                <a:spcPts val="2083"/>
              </a:lnSpc>
            </a:pPr>
            <a:r>
              <a:rPr lang="en-US" sz="1292" dirty="0">
                <a:solidFill>
                  <a:srgbClr val="49495A"/>
                </a:solidFill>
                <a:latin typeface="Open Sans" pitchFamily="34" charset="0"/>
                <a:ea typeface="Open Sans" pitchFamily="34" charset="-122"/>
                <a:cs typeface="Open Sans" pitchFamily="34" charset="-120"/>
              </a:rPr>
              <a:t>The Korean government operates various AI support programs, and companies are working with the government on AI technology-based projects. Collaboration between the public and private sectors promotes data sharing and technology development.</a:t>
            </a:r>
            <a:endParaRPr lang="en-US" sz="1292" dirty="0"/>
          </a:p>
        </p:txBody>
      </p:sp>
      <p:sp>
        <p:nvSpPr>
          <p:cNvPr id="12" name="Shape 9"/>
          <p:cNvSpPr/>
          <p:nvPr/>
        </p:nvSpPr>
        <p:spPr>
          <a:xfrm>
            <a:off x="8044557" y="3572669"/>
            <a:ext cx="374948" cy="374948"/>
          </a:xfrm>
          <a:prstGeom prst="roundRect">
            <a:avLst>
              <a:gd name="adj" fmla="val 6668"/>
            </a:avLst>
          </a:prstGeom>
          <a:solidFill>
            <a:srgbClr val="EAE8F3"/>
          </a:solidFill>
          <a:ln/>
        </p:spPr>
        <p:txBody>
          <a:bodyPr/>
          <a:lstStyle/>
          <a:p>
            <a:endParaRPr lang="ko-KR" altLang="en-US"/>
          </a:p>
        </p:txBody>
      </p:sp>
      <p:sp>
        <p:nvSpPr>
          <p:cNvPr id="13" name="Text 10"/>
          <p:cNvSpPr/>
          <p:nvPr/>
        </p:nvSpPr>
        <p:spPr>
          <a:xfrm>
            <a:off x="8154988" y="3635077"/>
            <a:ext cx="153988" cy="250032"/>
          </a:xfrm>
          <a:prstGeom prst="rect">
            <a:avLst/>
          </a:prstGeom>
          <a:noFill/>
          <a:ln/>
        </p:spPr>
        <p:txBody>
          <a:bodyPr wrap="none" lIns="0" tIns="0" rIns="0" bIns="0" rtlCol="0" anchor="t"/>
          <a:lstStyle/>
          <a:p>
            <a:pPr algn="ctr">
              <a:lnSpc>
                <a:spcPts val="1958"/>
              </a:lnSpc>
            </a:pPr>
            <a:r>
              <a:rPr lang="en-US" sz="1958" dirty="0">
                <a:solidFill>
                  <a:srgbClr val="49495A"/>
                </a:solidFill>
                <a:latin typeface="Libre Baskerville" pitchFamily="34" charset="0"/>
                <a:ea typeface="Libre Baskerville" pitchFamily="34" charset="-122"/>
                <a:cs typeface="Libre Baskerville" pitchFamily="34" charset="-120"/>
              </a:rPr>
              <a:t>3</a:t>
            </a:r>
            <a:endParaRPr lang="en-US" sz="1958" dirty="0"/>
          </a:p>
        </p:txBody>
      </p:sp>
      <p:sp>
        <p:nvSpPr>
          <p:cNvPr id="14" name="Text 11"/>
          <p:cNvSpPr/>
          <p:nvPr/>
        </p:nvSpPr>
        <p:spPr>
          <a:xfrm>
            <a:off x="8586094" y="3572669"/>
            <a:ext cx="3022501" cy="520898"/>
          </a:xfrm>
          <a:prstGeom prst="rect">
            <a:avLst/>
          </a:prstGeom>
          <a:noFill/>
          <a:ln/>
        </p:spPr>
        <p:txBody>
          <a:bodyPr wrap="square" lIns="0" tIns="0" rIns="0" bIns="0" rtlCol="0" anchor="t"/>
          <a:lstStyle/>
          <a:p>
            <a:pPr>
              <a:lnSpc>
                <a:spcPts val="2042"/>
              </a:lnSpc>
            </a:pPr>
            <a:r>
              <a:rPr lang="en-US" sz="1625" dirty="0">
                <a:solidFill>
                  <a:srgbClr val="49495A"/>
                </a:solidFill>
                <a:latin typeface="Libre Baskerville" pitchFamily="34" charset="0"/>
                <a:ea typeface="Libre Baskerville" pitchFamily="34" charset="-122"/>
                <a:cs typeface="Libre Baskerville" pitchFamily="34" charset="-120"/>
              </a:rPr>
              <a:t>Ethical Issues and Privacy Protection</a:t>
            </a:r>
            <a:endParaRPr lang="en-US" sz="1625" dirty="0"/>
          </a:p>
        </p:txBody>
      </p:sp>
      <p:sp>
        <p:nvSpPr>
          <p:cNvPr id="15" name="Text 12"/>
          <p:cNvSpPr/>
          <p:nvPr/>
        </p:nvSpPr>
        <p:spPr>
          <a:xfrm>
            <a:off x="8586094" y="4193481"/>
            <a:ext cx="3022501" cy="2133600"/>
          </a:xfrm>
          <a:prstGeom prst="rect">
            <a:avLst/>
          </a:prstGeom>
          <a:noFill/>
          <a:ln/>
        </p:spPr>
        <p:txBody>
          <a:bodyPr wrap="square" lIns="0" tIns="0" rIns="0" bIns="0" rtlCol="0" anchor="t"/>
          <a:lstStyle/>
          <a:p>
            <a:pPr>
              <a:lnSpc>
                <a:spcPts val="2083"/>
              </a:lnSpc>
            </a:pPr>
            <a:r>
              <a:rPr lang="en-US" sz="1292" dirty="0">
                <a:solidFill>
                  <a:srgbClr val="49495A"/>
                </a:solidFill>
                <a:latin typeface="Open Sans" pitchFamily="34" charset="0"/>
                <a:ea typeface="Open Sans" pitchFamily="34" charset="-122"/>
                <a:cs typeface="Open Sans" pitchFamily="34" charset="-120"/>
              </a:rPr>
              <a:t>As the use of AI technology increases, data privacy and ethical issues are also important considerations. Regulations should be established to ensure that AI-based systems operate transparently and fairly, and the responsible use of AI should be encouraged.</a:t>
            </a:r>
            <a:endParaRPr lang="en-US" sz="1292"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1061740"/>
            <a:ext cx="10425410" cy="642938"/>
          </a:xfrm>
          <a:prstGeom prst="rect">
            <a:avLst/>
          </a:prstGeom>
          <a:noFill/>
          <a:ln/>
        </p:spPr>
        <p:txBody>
          <a:bodyPr wrap="none" lIns="0" tIns="0" rIns="0" bIns="0" rtlCol="0" anchor="t"/>
          <a:lstStyle/>
          <a:p>
            <a:pPr>
              <a:lnSpc>
                <a:spcPts val="5041"/>
              </a:lnSpc>
            </a:pPr>
            <a:r>
              <a:rPr lang="en-US" sz="4042" dirty="0">
                <a:solidFill>
                  <a:srgbClr val="403CCF"/>
                </a:solidFill>
                <a:latin typeface="Libre Baskerville" pitchFamily="34" charset="0"/>
                <a:ea typeface="Libre Baskerville" pitchFamily="34" charset="-122"/>
                <a:cs typeface="Libre Baskerville" pitchFamily="34" charset="-120"/>
              </a:rPr>
              <a:t>Industrial Application of AI Technology</a:t>
            </a:r>
            <a:endParaRPr lang="en-US" sz="4042" dirty="0"/>
          </a:p>
        </p:txBody>
      </p:sp>
      <p:sp>
        <p:nvSpPr>
          <p:cNvPr id="3" name="Text 1"/>
          <p:cNvSpPr/>
          <p:nvPr/>
        </p:nvSpPr>
        <p:spPr>
          <a:xfrm>
            <a:off x="720031" y="2218929"/>
            <a:ext cx="2571750" cy="321469"/>
          </a:xfrm>
          <a:prstGeom prst="rect">
            <a:avLst/>
          </a:prstGeom>
          <a:noFill/>
          <a:ln/>
        </p:spPr>
        <p:txBody>
          <a:bodyPr wrap="none" lIns="0" tIns="0" rIns="0" bIns="0" rtlCol="0" anchor="t"/>
          <a:lstStyle/>
          <a:p>
            <a:pPr>
              <a:lnSpc>
                <a:spcPts val="2500"/>
              </a:lnSpc>
            </a:pPr>
            <a:r>
              <a:rPr lang="en-US" sz="2000" dirty="0">
                <a:solidFill>
                  <a:srgbClr val="403CCF"/>
                </a:solidFill>
                <a:latin typeface="Libre Baskerville" pitchFamily="34" charset="0"/>
                <a:ea typeface="Libre Baskerville" pitchFamily="34" charset="-122"/>
                <a:cs typeface="Libre Baskerville" pitchFamily="34" charset="-120"/>
              </a:rPr>
              <a:t>Mobility</a:t>
            </a:r>
            <a:endParaRPr lang="en-US" sz="2000" dirty="0"/>
          </a:p>
        </p:txBody>
      </p:sp>
      <p:sp>
        <p:nvSpPr>
          <p:cNvPr id="4" name="Text 2"/>
          <p:cNvSpPr/>
          <p:nvPr/>
        </p:nvSpPr>
        <p:spPr>
          <a:xfrm>
            <a:off x="720031" y="2746078"/>
            <a:ext cx="3249018" cy="987623"/>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AI technology can be used to optimize traffic flow and build smart transportation systems.</a:t>
            </a:r>
            <a:endParaRPr lang="en-US" sz="1583" dirty="0"/>
          </a:p>
        </p:txBody>
      </p:sp>
      <p:sp>
        <p:nvSpPr>
          <p:cNvPr id="5" name="Text 3"/>
          <p:cNvSpPr/>
          <p:nvPr/>
        </p:nvSpPr>
        <p:spPr>
          <a:xfrm>
            <a:off x="4477246" y="2218929"/>
            <a:ext cx="3249018" cy="642938"/>
          </a:xfrm>
          <a:prstGeom prst="rect">
            <a:avLst/>
          </a:prstGeom>
          <a:noFill/>
          <a:ln/>
        </p:spPr>
        <p:txBody>
          <a:bodyPr wrap="square" lIns="0" tIns="0" rIns="0" bIns="0" rtlCol="0" anchor="t"/>
          <a:lstStyle/>
          <a:p>
            <a:pPr>
              <a:lnSpc>
                <a:spcPts val="2500"/>
              </a:lnSpc>
            </a:pPr>
            <a:r>
              <a:rPr lang="en-US" sz="2000" dirty="0">
                <a:solidFill>
                  <a:srgbClr val="403CCF"/>
                </a:solidFill>
                <a:latin typeface="Libre Baskerville" pitchFamily="34" charset="0"/>
                <a:ea typeface="Libre Baskerville" pitchFamily="34" charset="-122"/>
                <a:cs typeface="Libre Baskerville" pitchFamily="34" charset="-120"/>
              </a:rPr>
              <a:t>Safety and Disaster Management</a:t>
            </a:r>
            <a:endParaRPr lang="en-US" sz="2000" dirty="0"/>
          </a:p>
        </p:txBody>
      </p:sp>
      <p:sp>
        <p:nvSpPr>
          <p:cNvPr id="6" name="Text 4"/>
          <p:cNvSpPr/>
          <p:nvPr/>
        </p:nvSpPr>
        <p:spPr>
          <a:xfrm>
            <a:off x="4477246" y="3067546"/>
            <a:ext cx="3249018" cy="1316832"/>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AI can improve disaster prediction and response systems, enabling more effective safety management.</a:t>
            </a:r>
            <a:endParaRPr lang="en-US" sz="1583" dirty="0"/>
          </a:p>
        </p:txBody>
      </p:sp>
      <p:sp>
        <p:nvSpPr>
          <p:cNvPr id="7" name="Text 5"/>
          <p:cNvSpPr/>
          <p:nvPr/>
        </p:nvSpPr>
        <p:spPr>
          <a:xfrm>
            <a:off x="8234462" y="2218929"/>
            <a:ext cx="2854722" cy="321469"/>
          </a:xfrm>
          <a:prstGeom prst="rect">
            <a:avLst/>
          </a:prstGeom>
          <a:noFill/>
          <a:ln/>
        </p:spPr>
        <p:txBody>
          <a:bodyPr wrap="none" lIns="0" tIns="0" rIns="0" bIns="0" rtlCol="0" anchor="t"/>
          <a:lstStyle/>
          <a:p>
            <a:pPr>
              <a:lnSpc>
                <a:spcPts val="2500"/>
              </a:lnSpc>
            </a:pPr>
            <a:r>
              <a:rPr lang="en-US" sz="2000" dirty="0">
                <a:solidFill>
                  <a:srgbClr val="403CCF"/>
                </a:solidFill>
                <a:latin typeface="Libre Baskerville" pitchFamily="34" charset="0"/>
                <a:ea typeface="Libre Baskerville" pitchFamily="34" charset="-122"/>
                <a:cs typeface="Libre Baskerville" pitchFamily="34" charset="-120"/>
              </a:rPr>
              <a:t>Climate Management</a:t>
            </a:r>
            <a:endParaRPr lang="en-US" sz="2000" dirty="0"/>
          </a:p>
        </p:txBody>
      </p:sp>
      <p:sp>
        <p:nvSpPr>
          <p:cNvPr id="8" name="Text 6"/>
          <p:cNvSpPr/>
          <p:nvPr/>
        </p:nvSpPr>
        <p:spPr>
          <a:xfrm>
            <a:off x="8234462" y="2746078"/>
            <a:ext cx="3249018" cy="1646039"/>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AI technology can be used to predict climate change and develop response strategies to create a sustainable environment.</a:t>
            </a:r>
            <a:endParaRPr lang="en-US" sz="1583" dirty="0"/>
          </a:p>
        </p:txBody>
      </p:sp>
      <p:sp>
        <p:nvSpPr>
          <p:cNvPr id="9" name="Text 7"/>
          <p:cNvSpPr/>
          <p:nvPr/>
        </p:nvSpPr>
        <p:spPr>
          <a:xfrm>
            <a:off x="720031" y="4808637"/>
            <a:ext cx="10751939" cy="987623"/>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Utilizing AI in the fields of mobility, safety and disaster management, and climate management can be a powerful tool to innovatively solve problems in each area. This can help increase efficiency, address social issues, and provide various solutions to build a sustainable future.</a:t>
            </a:r>
            <a:endParaRPr lang="en-US" sz="1583"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a:extLst>
              <a:ext uri="{FF2B5EF4-FFF2-40B4-BE49-F238E27FC236}">
                <a16:creationId xmlns:a16="http://schemas.microsoft.com/office/drawing/2014/main" id="{0C44489D-E1F9-451C-AB85-116124A0E8FF}"/>
              </a:ext>
            </a:extLst>
          </p:cNvPr>
          <p:cNvSpPr/>
          <p:nvPr/>
        </p:nvSpPr>
        <p:spPr>
          <a:xfrm>
            <a:off x="200025" y="209551"/>
            <a:ext cx="11753850" cy="642937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pic>
        <p:nvPicPr>
          <p:cNvPr id="23" name="그림 22">
            <a:extLst>
              <a:ext uri="{FF2B5EF4-FFF2-40B4-BE49-F238E27FC236}">
                <a16:creationId xmlns:a16="http://schemas.microsoft.com/office/drawing/2014/main" id="{639C38AB-23C8-4508-B9C4-E63BC82FB7D8}"/>
              </a:ext>
            </a:extLst>
          </p:cNvPr>
          <p:cNvPicPr>
            <a:picLocks noChangeAspect="1"/>
          </p:cNvPicPr>
          <p:nvPr/>
        </p:nvPicPr>
        <p:blipFill>
          <a:blip r:embed="rId3"/>
          <a:srcRect l="3953" t="11218" r="6581" b="14991"/>
          <a:stretch>
            <a:fillRect/>
          </a:stretch>
        </p:blipFill>
        <p:spPr>
          <a:xfrm>
            <a:off x="2536172" y="1722187"/>
            <a:ext cx="508249" cy="508249"/>
          </a:xfrm>
          <a:custGeom>
            <a:avLst/>
            <a:gdLst>
              <a:gd name="connsiteX0" fmla="*/ 526341 w 1052682"/>
              <a:gd name="connsiteY0" fmla="*/ 0 h 1052682"/>
              <a:gd name="connsiteX1" fmla="*/ 1052682 w 1052682"/>
              <a:gd name="connsiteY1" fmla="*/ 526341 h 1052682"/>
              <a:gd name="connsiteX2" fmla="*/ 526341 w 1052682"/>
              <a:gd name="connsiteY2" fmla="*/ 1052682 h 1052682"/>
              <a:gd name="connsiteX3" fmla="*/ 0 w 1052682"/>
              <a:gd name="connsiteY3" fmla="*/ 526341 h 1052682"/>
              <a:gd name="connsiteX4" fmla="*/ 526341 w 1052682"/>
              <a:gd name="connsiteY4" fmla="*/ 0 h 105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682" h="1052682">
                <a:moveTo>
                  <a:pt x="526341" y="0"/>
                </a:moveTo>
                <a:cubicBezTo>
                  <a:pt x="817031" y="0"/>
                  <a:pt x="1052682" y="235651"/>
                  <a:pt x="1052682" y="526341"/>
                </a:cubicBezTo>
                <a:cubicBezTo>
                  <a:pt x="1052682" y="817031"/>
                  <a:pt x="817031" y="1052682"/>
                  <a:pt x="526341" y="1052682"/>
                </a:cubicBezTo>
                <a:cubicBezTo>
                  <a:pt x="235651" y="1052682"/>
                  <a:pt x="0" y="817031"/>
                  <a:pt x="0" y="526341"/>
                </a:cubicBezTo>
                <a:cubicBezTo>
                  <a:pt x="0" y="235651"/>
                  <a:pt x="235651" y="0"/>
                  <a:pt x="526341" y="0"/>
                </a:cubicBezTo>
                <a:close/>
              </a:path>
            </a:pathLst>
          </a:custGeom>
        </p:spPr>
      </p:pic>
      <p:pic>
        <p:nvPicPr>
          <p:cNvPr id="26" name="그림 25">
            <a:extLst>
              <a:ext uri="{FF2B5EF4-FFF2-40B4-BE49-F238E27FC236}">
                <a16:creationId xmlns:a16="http://schemas.microsoft.com/office/drawing/2014/main" id="{51960296-2892-41B9-B53B-E1C209800A0A}"/>
              </a:ext>
            </a:extLst>
          </p:cNvPr>
          <p:cNvPicPr>
            <a:picLocks noChangeAspect="1"/>
          </p:cNvPicPr>
          <p:nvPr/>
        </p:nvPicPr>
        <p:blipFill>
          <a:blip r:embed="rId3"/>
          <a:srcRect l="3953" t="11218" r="37274" b="14991"/>
          <a:stretch>
            <a:fillRect/>
          </a:stretch>
        </p:blipFill>
        <p:spPr>
          <a:xfrm>
            <a:off x="11500458" y="637837"/>
            <a:ext cx="691542" cy="1052682"/>
          </a:xfrm>
          <a:custGeom>
            <a:avLst/>
            <a:gdLst>
              <a:gd name="connsiteX0" fmla="*/ 526341 w 691542"/>
              <a:gd name="connsiteY0" fmla="*/ 0 h 1052682"/>
              <a:gd name="connsiteX1" fmla="*/ 632417 w 691542"/>
              <a:gd name="connsiteY1" fmla="*/ 10693 h 1052682"/>
              <a:gd name="connsiteX2" fmla="*/ 691542 w 691542"/>
              <a:gd name="connsiteY2" fmla="*/ 29047 h 1052682"/>
              <a:gd name="connsiteX3" fmla="*/ 691542 w 691542"/>
              <a:gd name="connsiteY3" fmla="*/ 1023635 h 1052682"/>
              <a:gd name="connsiteX4" fmla="*/ 632417 w 691542"/>
              <a:gd name="connsiteY4" fmla="*/ 1041989 h 1052682"/>
              <a:gd name="connsiteX5" fmla="*/ 526341 w 691542"/>
              <a:gd name="connsiteY5" fmla="*/ 1052682 h 1052682"/>
              <a:gd name="connsiteX6" fmla="*/ 0 w 691542"/>
              <a:gd name="connsiteY6" fmla="*/ 526341 h 1052682"/>
              <a:gd name="connsiteX7" fmla="*/ 526341 w 691542"/>
              <a:gd name="connsiteY7" fmla="*/ 0 h 105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542" h="1052682">
                <a:moveTo>
                  <a:pt x="526341" y="0"/>
                </a:moveTo>
                <a:cubicBezTo>
                  <a:pt x="562677" y="0"/>
                  <a:pt x="598154" y="3682"/>
                  <a:pt x="632417" y="10693"/>
                </a:cubicBezTo>
                <a:lnTo>
                  <a:pt x="691542" y="29047"/>
                </a:lnTo>
                <a:lnTo>
                  <a:pt x="691542" y="1023635"/>
                </a:lnTo>
                <a:lnTo>
                  <a:pt x="632417" y="1041989"/>
                </a:lnTo>
                <a:cubicBezTo>
                  <a:pt x="598154" y="1049000"/>
                  <a:pt x="562677" y="1052682"/>
                  <a:pt x="526341" y="1052682"/>
                </a:cubicBezTo>
                <a:cubicBezTo>
                  <a:pt x="235651" y="1052682"/>
                  <a:pt x="0" y="817031"/>
                  <a:pt x="0" y="526341"/>
                </a:cubicBezTo>
                <a:cubicBezTo>
                  <a:pt x="0" y="235651"/>
                  <a:pt x="235651" y="0"/>
                  <a:pt x="526341" y="0"/>
                </a:cubicBezTo>
                <a:close/>
              </a:path>
            </a:pathLst>
          </a:custGeom>
        </p:spPr>
      </p:pic>
      <p:pic>
        <p:nvPicPr>
          <p:cNvPr id="27" name="그림 26">
            <a:extLst>
              <a:ext uri="{FF2B5EF4-FFF2-40B4-BE49-F238E27FC236}">
                <a16:creationId xmlns:a16="http://schemas.microsoft.com/office/drawing/2014/main" id="{639C38AB-23C8-4508-B9C4-E63BC82FB7D8}"/>
              </a:ext>
            </a:extLst>
          </p:cNvPr>
          <p:cNvPicPr>
            <a:picLocks noChangeAspect="1"/>
          </p:cNvPicPr>
          <p:nvPr/>
        </p:nvPicPr>
        <p:blipFill>
          <a:blip r:embed="rId3"/>
          <a:srcRect l="3953" t="11218" r="6581" b="14991"/>
          <a:stretch>
            <a:fillRect/>
          </a:stretch>
        </p:blipFill>
        <p:spPr>
          <a:xfrm>
            <a:off x="2536172" y="1722187"/>
            <a:ext cx="508249" cy="508249"/>
          </a:xfrm>
          <a:custGeom>
            <a:avLst/>
            <a:gdLst>
              <a:gd name="connsiteX0" fmla="*/ 526341 w 1052682"/>
              <a:gd name="connsiteY0" fmla="*/ 0 h 1052682"/>
              <a:gd name="connsiteX1" fmla="*/ 1052682 w 1052682"/>
              <a:gd name="connsiteY1" fmla="*/ 526341 h 1052682"/>
              <a:gd name="connsiteX2" fmla="*/ 526341 w 1052682"/>
              <a:gd name="connsiteY2" fmla="*/ 1052682 h 1052682"/>
              <a:gd name="connsiteX3" fmla="*/ 0 w 1052682"/>
              <a:gd name="connsiteY3" fmla="*/ 526341 h 1052682"/>
              <a:gd name="connsiteX4" fmla="*/ 526341 w 1052682"/>
              <a:gd name="connsiteY4" fmla="*/ 0 h 105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682" h="1052682">
                <a:moveTo>
                  <a:pt x="526341" y="0"/>
                </a:moveTo>
                <a:cubicBezTo>
                  <a:pt x="817031" y="0"/>
                  <a:pt x="1052682" y="235651"/>
                  <a:pt x="1052682" y="526341"/>
                </a:cubicBezTo>
                <a:cubicBezTo>
                  <a:pt x="1052682" y="817031"/>
                  <a:pt x="817031" y="1052682"/>
                  <a:pt x="526341" y="1052682"/>
                </a:cubicBezTo>
                <a:cubicBezTo>
                  <a:pt x="235651" y="1052682"/>
                  <a:pt x="0" y="817031"/>
                  <a:pt x="0" y="526341"/>
                </a:cubicBezTo>
                <a:cubicBezTo>
                  <a:pt x="0" y="235651"/>
                  <a:pt x="235651" y="0"/>
                  <a:pt x="526341" y="0"/>
                </a:cubicBezTo>
                <a:close/>
              </a:path>
            </a:pathLst>
          </a:custGeom>
        </p:spPr>
      </p:pic>
      <p:pic>
        <p:nvPicPr>
          <p:cNvPr id="28" name="그림 27">
            <a:extLst>
              <a:ext uri="{FF2B5EF4-FFF2-40B4-BE49-F238E27FC236}">
                <a16:creationId xmlns:a16="http://schemas.microsoft.com/office/drawing/2014/main" id="{1436F643-10F5-474D-A8BB-15023CBC36D9}"/>
              </a:ext>
            </a:extLst>
          </p:cNvPr>
          <p:cNvPicPr>
            <a:picLocks noChangeAspect="1"/>
          </p:cNvPicPr>
          <p:nvPr/>
        </p:nvPicPr>
        <p:blipFill>
          <a:blip r:embed="rId4"/>
          <a:srcRect l="39022" t="12376" r="4699" b="16906"/>
          <a:stretch>
            <a:fillRect/>
          </a:stretch>
        </p:blipFill>
        <p:spPr>
          <a:xfrm>
            <a:off x="-9525" y="3291330"/>
            <a:ext cx="2082648" cy="3151574"/>
          </a:xfrm>
          <a:custGeom>
            <a:avLst/>
            <a:gdLst>
              <a:gd name="connsiteX0" fmla="*/ 506861 w 2082648"/>
              <a:gd name="connsiteY0" fmla="*/ 0 h 3151574"/>
              <a:gd name="connsiteX1" fmla="*/ 2082648 w 2082648"/>
              <a:gd name="connsiteY1" fmla="*/ 1575787 h 3151574"/>
              <a:gd name="connsiteX2" fmla="*/ 506861 w 2082648"/>
              <a:gd name="connsiteY2" fmla="*/ 3151574 h 3151574"/>
              <a:gd name="connsiteX3" fmla="*/ 38270 w 2082648"/>
              <a:gd name="connsiteY3" fmla="*/ 3080730 h 3151574"/>
              <a:gd name="connsiteX4" fmla="*/ 0 w 2082648"/>
              <a:gd name="connsiteY4" fmla="*/ 3066723 h 3151574"/>
              <a:gd name="connsiteX5" fmla="*/ 0 w 2082648"/>
              <a:gd name="connsiteY5" fmla="*/ 84851 h 3151574"/>
              <a:gd name="connsiteX6" fmla="*/ 38270 w 2082648"/>
              <a:gd name="connsiteY6" fmla="*/ 70844 h 3151574"/>
              <a:gd name="connsiteX7" fmla="*/ 506861 w 2082648"/>
              <a:gd name="connsiteY7" fmla="*/ 0 h 315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2648" h="3151574">
                <a:moveTo>
                  <a:pt x="506861" y="0"/>
                </a:moveTo>
                <a:cubicBezTo>
                  <a:pt x="1377144" y="0"/>
                  <a:pt x="2082648" y="705504"/>
                  <a:pt x="2082648" y="1575787"/>
                </a:cubicBezTo>
                <a:cubicBezTo>
                  <a:pt x="2082648" y="2446070"/>
                  <a:pt x="1377144" y="3151574"/>
                  <a:pt x="506861" y="3151574"/>
                </a:cubicBezTo>
                <a:cubicBezTo>
                  <a:pt x="343683" y="3151574"/>
                  <a:pt x="186298" y="3126771"/>
                  <a:pt x="38270" y="3080730"/>
                </a:cubicBezTo>
                <a:lnTo>
                  <a:pt x="0" y="3066723"/>
                </a:lnTo>
                <a:lnTo>
                  <a:pt x="0" y="84851"/>
                </a:lnTo>
                <a:lnTo>
                  <a:pt x="38270" y="70844"/>
                </a:lnTo>
                <a:cubicBezTo>
                  <a:pt x="186298" y="24803"/>
                  <a:pt x="343683" y="0"/>
                  <a:pt x="506861" y="0"/>
                </a:cubicBezTo>
                <a:close/>
              </a:path>
            </a:pathLst>
          </a:custGeom>
        </p:spPr>
      </p:pic>
      <p:pic>
        <p:nvPicPr>
          <p:cNvPr id="29" name="그림 28">
            <a:extLst>
              <a:ext uri="{FF2B5EF4-FFF2-40B4-BE49-F238E27FC236}">
                <a16:creationId xmlns:a16="http://schemas.microsoft.com/office/drawing/2014/main" id="{7AD540FC-6829-40D0-9089-3591CBC6FD12}"/>
              </a:ext>
            </a:extLst>
          </p:cNvPr>
          <p:cNvPicPr>
            <a:picLocks noChangeAspect="1"/>
          </p:cNvPicPr>
          <p:nvPr/>
        </p:nvPicPr>
        <p:blipFill>
          <a:blip r:embed="rId3"/>
          <a:srcRect l="3953" t="11218" r="6581" b="39818"/>
          <a:stretch>
            <a:fillRect/>
          </a:stretch>
        </p:blipFill>
        <p:spPr>
          <a:xfrm>
            <a:off x="8285897" y="6159500"/>
            <a:ext cx="1052682" cy="698501"/>
          </a:xfrm>
          <a:custGeom>
            <a:avLst/>
            <a:gdLst>
              <a:gd name="connsiteX0" fmla="*/ 526341 w 1052682"/>
              <a:gd name="connsiteY0" fmla="*/ 0 h 698501"/>
              <a:gd name="connsiteX1" fmla="*/ 1052682 w 1052682"/>
              <a:gd name="connsiteY1" fmla="*/ 526341 h 698501"/>
              <a:gd name="connsiteX2" fmla="*/ 1041989 w 1052682"/>
              <a:gd name="connsiteY2" fmla="*/ 632417 h 698501"/>
              <a:gd name="connsiteX3" fmla="*/ 1021475 w 1052682"/>
              <a:gd name="connsiteY3" fmla="*/ 698501 h 698501"/>
              <a:gd name="connsiteX4" fmla="*/ 31207 w 1052682"/>
              <a:gd name="connsiteY4" fmla="*/ 698501 h 698501"/>
              <a:gd name="connsiteX5" fmla="*/ 10694 w 1052682"/>
              <a:gd name="connsiteY5" fmla="*/ 632417 h 698501"/>
              <a:gd name="connsiteX6" fmla="*/ 0 w 1052682"/>
              <a:gd name="connsiteY6" fmla="*/ 526341 h 698501"/>
              <a:gd name="connsiteX7" fmla="*/ 526341 w 1052682"/>
              <a:gd name="connsiteY7" fmla="*/ 0 h 69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2682" h="698501">
                <a:moveTo>
                  <a:pt x="526341" y="0"/>
                </a:moveTo>
                <a:cubicBezTo>
                  <a:pt x="817031" y="0"/>
                  <a:pt x="1052682" y="235651"/>
                  <a:pt x="1052682" y="526341"/>
                </a:cubicBezTo>
                <a:cubicBezTo>
                  <a:pt x="1052682" y="562677"/>
                  <a:pt x="1049000" y="598154"/>
                  <a:pt x="1041989" y="632417"/>
                </a:cubicBezTo>
                <a:lnTo>
                  <a:pt x="1021475" y="698501"/>
                </a:lnTo>
                <a:lnTo>
                  <a:pt x="31207" y="698501"/>
                </a:lnTo>
                <a:lnTo>
                  <a:pt x="10694" y="632417"/>
                </a:lnTo>
                <a:cubicBezTo>
                  <a:pt x="3682" y="598154"/>
                  <a:pt x="0" y="562677"/>
                  <a:pt x="0" y="526341"/>
                </a:cubicBezTo>
                <a:cubicBezTo>
                  <a:pt x="0" y="235651"/>
                  <a:pt x="235651" y="0"/>
                  <a:pt x="526341" y="0"/>
                </a:cubicBezTo>
                <a:close/>
              </a:path>
            </a:pathLst>
          </a:custGeom>
        </p:spPr>
      </p:pic>
      <p:sp>
        <p:nvSpPr>
          <p:cNvPr id="4" name="슬라이드 번호 개체 틀 3"/>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0CC99670-E129-42DF-A144-59D722B4BACF}"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48</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14" name="직사각형 13">
            <a:extLst>
              <a:ext uri="{FF2B5EF4-FFF2-40B4-BE49-F238E27FC236}">
                <a16:creationId xmlns:a16="http://schemas.microsoft.com/office/drawing/2014/main" id="{3868C616-783F-4071-895A-29028240353E}"/>
              </a:ext>
            </a:extLst>
          </p:cNvPr>
          <p:cNvSpPr/>
          <p:nvPr/>
        </p:nvSpPr>
        <p:spPr>
          <a:xfrm>
            <a:off x="425422" y="2393223"/>
            <a:ext cx="11136701" cy="1001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6000" spc="-200" dirty="0">
                <a:ln>
                  <a:solidFill>
                    <a:srgbClr val="C00000">
                      <a:alpha val="0"/>
                    </a:srgbClr>
                  </a:solidFill>
                </a:ln>
                <a:solidFill>
                  <a:schemeClr val="tx1"/>
                </a:solidFill>
                <a:latin typeface="나눔고딕 ExtraBold" panose="020D0904000000000000" pitchFamily="50" charset="-127"/>
                <a:ea typeface="나눔고딕 ExtraBold" panose="020D0904000000000000" pitchFamily="50" charset="-127"/>
              </a:rPr>
              <a:t>5 </a:t>
            </a:r>
            <a:r>
              <a:rPr lang="ko-KR" altLang="en-US" sz="6000" spc="-200" dirty="0">
                <a:ln>
                  <a:solidFill>
                    <a:srgbClr val="C00000">
                      <a:alpha val="0"/>
                    </a:srgbClr>
                  </a:solidFill>
                </a:ln>
                <a:solidFill>
                  <a:schemeClr val="tx1"/>
                </a:solidFill>
                <a:latin typeface="나눔고딕 ExtraBold" panose="020D0904000000000000" pitchFamily="50" charset="-127"/>
                <a:ea typeface="나눔고딕 ExtraBold" panose="020D0904000000000000" pitchFamily="50" charset="-127"/>
              </a:rPr>
              <a:t>편</a:t>
            </a:r>
            <a:endParaRPr lang="en-US" altLang="ko-KR" sz="2000" spc="-200" dirty="0">
              <a:ln>
                <a:solidFill>
                  <a:srgbClr val="C00000">
                    <a:alpha val="0"/>
                  </a:srgbClr>
                </a:solidFill>
              </a:ln>
              <a:solidFill>
                <a:schemeClr val="tx1"/>
              </a:solidFill>
              <a:latin typeface="HY견고딕" panose="02030600000101010101" pitchFamily="18" charset="-127"/>
              <a:ea typeface="HY견고딕" panose="02030600000101010101" pitchFamily="18" charset="-127"/>
            </a:endParaRPr>
          </a:p>
        </p:txBody>
      </p:sp>
    </p:spTree>
    <p:extLst>
      <p:ext uri="{BB962C8B-B14F-4D97-AF65-F5344CB8AC3E}">
        <p14:creationId xmlns:p14="http://schemas.microsoft.com/office/powerpoint/2010/main" val="1571835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92031" y="1243013"/>
            <a:ext cx="6179939" cy="1285875"/>
          </a:xfrm>
          <a:prstGeom prst="rect">
            <a:avLst/>
          </a:prstGeom>
          <a:noFill/>
          <a:ln/>
        </p:spPr>
        <p:txBody>
          <a:bodyPr wrap="square" lIns="0" tIns="0" rIns="0" bIns="0" rtlCol="0" anchor="t"/>
          <a:lstStyle/>
          <a:p>
            <a:pPr>
              <a:lnSpc>
                <a:spcPts val="5041"/>
              </a:lnSpc>
            </a:pPr>
            <a:r>
              <a:rPr lang="en-US" sz="4042" dirty="0">
                <a:solidFill>
                  <a:srgbClr val="403CCF"/>
                </a:solidFill>
                <a:latin typeface="Libre Baskerville" pitchFamily="34" charset="0"/>
                <a:ea typeface="Libre Baskerville" pitchFamily="34" charset="-122"/>
                <a:cs typeface="Libre Baskerville" pitchFamily="34" charset="-120"/>
              </a:rPr>
              <a:t>Overview of ClimateTech</a:t>
            </a:r>
            <a:endParaRPr lang="en-US" sz="4042" dirty="0"/>
          </a:p>
        </p:txBody>
      </p:sp>
      <p:sp>
        <p:nvSpPr>
          <p:cNvPr id="4" name="Text 1"/>
          <p:cNvSpPr/>
          <p:nvPr/>
        </p:nvSpPr>
        <p:spPr>
          <a:xfrm>
            <a:off x="5621140" y="2837458"/>
            <a:ext cx="5850831" cy="658416"/>
          </a:xfrm>
          <a:prstGeom prst="rect">
            <a:avLst/>
          </a:prstGeom>
          <a:noFill/>
          <a:ln/>
        </p:spPr>
        <p:txBody>
          <a:bodyPr wrap="square" lIns="0" tIns="0" rIns="0" bIns="0" rtlCol="0" anchor="t"/>
          <a:lstStyle/>
          <a:p>
            <a:pPr marL="285739" indent="-285739">
              <a:lnSpc>
                <a:spcPts val="2583"/>
              </a:lnSpc>
              <a:buSzPct val="100000"/>
              <a:buChar char="•"/>
            </a:pPr>
            <a:r>
              <a:rPr lang="en-US" sz="1583" dirty="0">
                <a:solidFill>
                  <a:srgbClr val="49495A"/>
                </a:solidFill>
                <a:latin typeface="Open Sans" pitchFamily="34" charset="0"/>
                <a:ea typeface="Open Sans" pitchFamily="34" charset="-122"/>
                <a:cs typeface="Open Sans" pitchFamily="34" charset="-120"/>
              </a:rPr>
              <a:t>ClimateTech is technology specifically designed to address and mitigate the impacts of climate change.</a:t>
            </a:r>
            <a:endParaRPr lang="en-US" sz="1583" dirty="0"/>
          </a:p>
        </p:txBody>
      </p:sp>
      <p:sp>
        <p:nvSpPr>
          <p:cNvPr id="5" name="Text 2"/>
          <p:cNvSpPr/>
          <p:nvPr/>
        </p:nvSpPr>
        <p:spPr>
          <a:xfrm>
            <a:off x="5621140" y="3567807"/>
            <a:ext cx="5850831" cy="987623"/>
          </a:xfrm>
          <a:prstGeom prst="rect">
            <a:avLst/>
          </a:prstGeom>
          <a:noFill/>
          <a:ln/>
        </p:spPr>
        <p:txBody>
          <a:bodyPr wrap="square" lIns="0" tIns="0" rIns="0" bIns="0" rtlCol="0" anchor="t"/>
          <a:lstStyle/>
          <a:p>
            <a:pPr marL="285739" indent="-285739">
              <a:lnSpc>
                <a:spcPts val="2583"/>
              </a:lnSpc>
              <a:buSzPct val="100000"/>
              <a:buChar char="•"/>
            </a:pPr>
            <a:r>
              <a:rPr lang="en-US" sz="1583" dirty="0">
                <a:solidFill>
                  <a:srgbClr val="49495A"/>
                </a:solidFill>
                <a:latin typeface="Open Sans" pitchFamily="34" charset="0"/>
                <a:ea typeface="Open Sans" pitchFamily="34" charset="-122"/>
                <a:cs typeface="Open Sans" pitchFamily="34" charset="-120"/>
              </a:rPr>
              <a:t>ClimateTech includes advancements in renewable energy, carbon capture and storage, smart grid technology, electric vehicles, and more.</a:t>
            </a:r>
            <a:endParaRPr lang="en-US" sz="1583" dirty="0"/>
          </a:p>
        </p:txBody>
      </p:sp>
      <p:sp>
        <p:nvSpPr>
          <p:cNvPr id="6" name="Text 3"/>
          <p:cNvSpPr/>
          <p:nvPr/>
        </p:nvSpPr>
        <p:spPr>
          <a:xfrm>
            <a:off x="5621140" y="4627364"/>
            <a:ext cx="5850831" cy="987623"/>
          </a:xfrm>
          <a:prstGeom prst="rect">
            <a:avLst/>
          </a:prstGeom>
          <a:noFill/>
          <a:ln/>
        </p:spPr>
        <p:txBody>
          <a:bodyPr wrap="square" lIns="0" tIns="0" rIns="0" bIns="0" rtlCol="0" anchor="t"/>
          <a:lstStyle/>
          <a:p>
            <a:pPr marL="285739" indent="-285739">
              <a:lnSpc>
                <a:spcPts val="2583"/>
              </a:lnSpc>
              <a:buSzPct val="100000"/>
              <a:buChar char="•"/>
            </a:pPr>
            <a:r>
              <a:rPr lang="en-US" sz="1583" dirty="0">
                <a:solidFill>
                  <a:srgbClr val="49495A"/>
                </a:solidFill>
                <a:latin typeface="Open Sans" pitchFamily="34" charset="0"/>
                <a:ea typeface="Open Sans" pitchFamily="34" charset="-122"/>
                <a:cs typeface="Open Sans" pitchFamily="34" charset="-120"/>
              </a:rPr>
              <a:t>It aims to not only help adapt to and mitigate climate change, but also to promote a more sustainable and low-carbon future.</a:t>
            </a:r>
            <a:endParaRPr lang="en-US" sz="1583"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92031" y="2302569"/>
            <a:ext cx="6179939" cy="1285875"/>
          </a:xfrm>
          <a:prstGeom prst="rect">
            <a:avLst/>
          </a:prstGeom>
          <a:noFill/>
          <a:ln/>
        </p:spPr>
        <p:txBody>
          <a:bodyPr wrap="square" lIns="0" tIns="0" rIns="0" bIns="0" rtlCol="0" anchor="t"/>
          <a:lstStyle/>
          <a:p>
            <a:pPr>
              <a:lnSpc>
                <a:spcPts val="5041"/>
              </a:lnSpc>
            </a:pPr>
            <a:r>
              <a:rPr lang="en-US" sz="4042" dirty="0">
                <a:solidFill>
                  <a:srgbClr val="403CCF"/>
                </a:solidFill>
                <a:latin typeface="Libre Baskerville" pitchFamily="34" charset="0"/>
                <a:ea typeface="Libre Baskerville" pitchFamily="34" charset="-122"/>
                <a:cs typeface="Libre Baskerville" pitchFamily="34" charset="-120"/>
              </a:rPr>
              <a:t>Enhanced Problem Solving</a:t>
            </a:r>
            <a:endParaRPr lang="en-US" sz="4042" dirty="0"/>
          </a:p>
        </p:txBody>
      </p:sp>
      <p:sp>
        <p:nvSpPr>
          <p:cNvPr id="4" name="Text 1"/>
          <p:cNvSpPr/>
          <p:nvPr/>
        </p:nvSpPr>
        <p:spPr>
          <a:xfrm>
            <a:off x="5292031" y="3897015"/>
            <a:ext cx="6179939" cy="658416"/>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Traditional methods may not lead to innovative solutions and insights that are not always clear.</a:t>
            </a:r>
            <a:endParaRPr lang="en-US" sz="1583"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1849934"/>
            <a:ext cx="5143500" cy="642938"/>
          </a:xfrm>
          <a:prstGeom prst="rect">
            <a:avLst/>
          </a:prstGeom>
          <a:noFill/>
          <a:ln/>
        </p:spPr>
        <p:txBody>
          <a:bodyPr wrap="none" lIns="0" tIns="0" rIns="0" bIns="0" rtlCol="0" anchor="t"/>
          <a:lstStyle/>
          <a:p>
            <a:pPr>
              <a:lnSpc>
                <a:spcPts val="5041"/>
              </a:lnSpc>
            </a:pPr>
            <a:r>
              <a:rPr lang="en-US" sz="4042" dirty="0">
                <a:solidFill>
                  <a:srgbClr val="403CCF"/>
                </a:solidFill>
                <a:latin typeface="Libre Baskerville" pitchFamily="34" charset="0"/>
                <a:ea typeface="Libre Baskerville" pitchFamily="34" charset="-122"/>
                <a:cs typeface="Libre Baskerville" pitchFamily="34" charset="-120"/>
              </a:rPr>
              <a:t>Overview of ESG</a:t>
            </a:r>
            <a:endParaRPr lang="en-US" sz="4042" dirty="0"/>
          </a:p>
        </p:txBody>
      </p:sp>
      <p:sp>
        <p:nvSpPr>
          <p:cNvPr id="4" name="Text 1"/>
          <p:cNvSpPr/>
          <p:nvPr/>
        </p:nvSpPr>
        <p:spPr>
          <a:xfrm>
            <a:off x="720031" y="2801442"/>
            <a:ext cx="6179939" cy="1316832"/>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ESG stands for Environmental, Social, and Governance. It is a framework used by investors and companies to evaluate how a business operates in environmentally conscious, socially responsible, and ethically governed ways.</a:t>
            </a:r>
            <a:endParaRPr lang="en-US" sz="1583" dirty="0"/>
          </a:p>
        </p:txBody>
      </p:sp>
      <p:sp>
        <p:nvSpPr>
          <p:cNvPr id="5" name="Text 2"/>
          <p:cNvSpPr/>
          <p:nvPr/>
        </p:nvSpPr>
        <p:spPr>
          <a:xfrm>
            <a:off x="720031" y="4349651"/>
            <a:ext cx="6179939" cy="658416"/>
          </a:xfrm>
          <a:prstGeom prst="rect">
            <a:avLst/>
          </a:prstGeom>
          <a:noFill/>
          <a:ln/>
        </p:spPr>
        <p:txBody>
          <a:bodyPr wrap="square" lIns="0" tIns="0" rIns="0" bIns="0" rtlCol="0" anchor="t"/>
          <a:lstStyle/>
          <a:p>
            <a:pPr>
              <a:lnSpc>
                <a:spcPts val="2583"/>
              </a:lnSpc>
            </a:pPr>
            <a:endParaRPr lang="en-US" sz="1583"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016026"/>
          </a:xfrm>
          <a:prstGeom prst="rect">
            <a:avLst/>
          </a:prstGeom>
        </p:spPr>
      </p:pic>
      <p:sp>
        <p:nvSpPr>
          <p:cNvPr id="3" name="Text 0"/>
          <p:cNvSpPr/>
          <p:nvPr/>
        </p:nvSpPr>
        <p:spPr>
          <a:xfrm>
            <a:off x="564456" y="2460427"/>
            <a:ext cx="11063089" cy="1008063"/>
          </a:xfrm>
          <a:prstGeom prst="rect">
            <a:avLst/>
          </a:prstGeom>
          <a:noFill/>
          <a:ln/>
        </p:spPr>
        <p:txBody>
          <a:bodyPr wrap="square" lIns="0" tIns="0" rIns="0" bIns="0" rtlCol="0" anchor="t"/>
          <a:lstStyle/>
          <a:p>
            <a:pPr>
              <a:lnSpc>
                <a:spcPts val="3958"/>
              </a:lnSpc>
            </a:pPr>
            <a:r>
              <a:rPr lang="en-US" sz="3167" dirty="0">
                <a:solidFill>
                  <a:srgbClr val="403CCF"/>
                </a:solidFill>
                <a:latin typeface="Libre Baskerville" pitchFamily="34" charset="0"/>
                <a:ea typeface="Libre Baskerville" pitchFamily="34" charset="-122"/>
                <a:cs typeface="Libre Baskerville" pitchFamily="34" charset="-120"/>
              </a:rPr>
              <a:t>The Importance of ClimateTech and ESG Management</a:t>
            </a:r>
            <a:endParaRPr lang="en-US" sz="3167" dirty="0"/>
          </a:p>
        </p:txBody>
      </p:sp>
      <p:sp>
        <p:nvSpPr>
          <p:cNvPr id="4" name="Shape 1"/>
          <p:cNvSpPr/>
          <p:nvPr/>
        </p:nvSpPr>
        <p:spPr>
          <a:xfrm>
            <a:off x="564456" y="3710385"/>
            <a:ext cx="3580209" cy="2703116"/>
          </a:xfrm>
          <a:prstGeom prst="roundRect">
            <a:avLst>
              <a:gd name="adj" fmla="val 895"/>
            </a:avLst>
          </a:prstGeom>
          <a:solidFill>
            <a:srgbClr val="EAE8F3"/>
          </a:solidFill>
          <a:ln/>
        </p:spPr>
        <p:txBody>
          <a:bodyPr/>
          <a:lstStyle/>
          <a:p>
            <a:endParaRPr lang="ko-KR" altLang="en-US" sz="1500"/>
          </a:p>
        </p:txBody>
      </p:sp>
      <p:sp>
        <p:nvSpPr>
          <p:cNvPr id="5" name="Text 2"/>
          <p:cNvSpPr/>
          <p:nvPr/>
        </p:nvSpPr>
        <p:spPr>
          <a:xfrm>
            <a:off x="725686" y="3871615"/>
            <a:ext cx="3257748" cy="504032"/>
          </a:xfrm>
          <a:prstGeom prst="rect">
            <a:avLst/>
          </a:prstGeom>
          <a:noFill/>
          <a:ln/>
        </p:spPr>
        <p:txBody>
          <a:bodyPr wrap="square" lIns="0" tIns="0" rIns="0" bIns="0" rtlCol="0" anchor="t"/>
          <a:lstStyle/>
          <a:p>
            <a:pPr>
              <a:lnSpc>
                <a:spcPts val="1958"/>
              </a:lnSpc>
            </a:pPr>
            <a:r>
              <a:rPr lang="en-US" sz="1583" dirty="0">
                <a:solidFill>
                  <a:srgbClr val="49495A"/>
                </a:solidFill>
                <a:latin typeface="Libre Baskerville" pitchFamily="34" charset="0"/>
                <a:ea typeface="Libre Baskerville" pitchFamily="34" charset="-122"/>
                <a:cs typeface="Libre Baskerville" pitchFamily="34" charset="-120"/>
              </a:rPr>
              <a:t>Providing a Sustainable Environment</a:t>
            </a:r>
            <a:endParaRPr lang="en-US" sz="1583" dirty="0"/>
          </a:p>
        </p:txBody>
      </p:sp>
      <p:sp>
        <p:nvSpPr>
          <p:cNvPr id="6" name="Text 3"/>
          <p:cNvSpPr/>
          <p:nvPr/>
        </p:nvSpPr>
        <p:spPr>
          <a:xfrm>
            <a:off x="725686" y="4472384"/>
            <a:ext cx="3257748" cy="1290340"/>
          </a:xfrm>
          <a:prstGeom prst="rect">
            <a:avLst/>
          </a:prstGeom>
          <a:noFill/>
          <a:ln/>
        </p:spPr>
        <p:txBody>
          <a:bodyPr wrap="square" lIns="0" tIns="0" rIns="0" bIns="0" rtlCol="0" anchor="t"/>
          <a:lstStyle/>
          <a:p>
            <a:pPr>
              <a:lnSpc>
                <a:spcPts val="2000"/>
              </a:lnSpc>
            </a:pPr>
            <a:endParaRPr lang="en-US" sz="1250" dirty="0"/>
          </a:p>
        </p:txBody>
      </p:sp>
      <p:sp>
        <p:nvSpPr>
          <p:cNvPr id="7" name="Shape 4"/>
          <p:cNvSpPr/>
          <p:nvPr/>
        </p:nvSpPr>
        <p:spPr>
          <a:xfrm>
            <a:off x="4305896" y="3710385"/>
            <a:ext cx="3580209" cy="2703116"/>
          </a:xfrm>
          <a:prstGeom prst="roundRect">
            <a:avLst>
              <a:gd name="adj" fmla="val 895"/>
            </a:avLst>
          </a:prstGeom>
          <a:solidFill>
            <a:srgbClr val="EAE8F3"/>
          </a:solidFill>
          <a:ln/>
        </p:spPr>
        <p:txBody>
          <a:bodyPr/>
          <a:lstStyle/>
          <a:p>
            <a:endParaRPr lang="ko-KR" altLang="en-US" sz="1500"/>
          </a:p>
        </p:txBody>
      </p:sp>
      <p:sp>
        <p:nvSpPr>
          <p:cNvPr id="8" name="Text 5"/>
          <p:cNvSpPr/>
          <p:nvPr/>
        </p:nvSpPr>
        <p:spPr>
          <a:xfrm>
            <a:off x="4467126" y="3871615"/>
            <a:ext cx="3257748" cy="504032"/>
          </a:xfrm>
          <a:prstGeom prst="rect">
            <a:avLst/>
          </a:prstGeom>
          <a:noFill/>
          <a:ln/>
        </p:spPr>
        <p:txBody>
          <a:bodyPr wrap="square" lIns="0" tIns="0" rIns="0" bIns="0" rtlCol="0" anchor="t"/>
          <a:lstStyle/>
          <a:p>
            <a:pPr>
              <a:lnSpc>
                <a:spcPts val="1958"/>
              </a:lnSpc>
            </a:pPr>
            <a:r>
              <a:rPr lang="en-US" sz="1583" dirty="0">
                <a:solidFill>
                  <a:srgbClr val="49495A"/>
                </a:solidFill>
                <a:latin typeface="Libre Baskerville" pitchFamily="34" charset="0"/>
                <a:ea typeface="Libre Baskerville" pitchFamily="34" charset="-122"/>
                <a:cs typeface="Libre Baskerville" pitchFamily="34" charset="-120"/>
              </a:rPr>
              <a:t>Strengthening Social Responsibility</a:t>
            </a:r>
            <a:endParaRPr lang="en-US" sz="1583" dirty="0"/>
          </a:p>
        </p:txBody>
      </p:sp>
      <p:sp>
        <p:nvSpPr>
          <p:cNvPr id="9" name="Text 6"/>
          <p:cNvSpPr/>
          <p:nvPr/>
        </p:nvSpPr>
        <p:spPr>
          <a:xfrm>
            <a:off x="4467126" y="4472384"/>
            <a:ext cx="3257748" cy="1290340"/>
          </a:xfrm>
          <a:prstGeom prst="rect">
            <a:avLst/>
          </a:prstGeom>
          <a:noFill/>
          <a:ln/>
        </p:spPr>
        <p:txBody>
          <a:bodyPr wrap="square" lIns="0" tIns="0" rIns="0" bIns="0" rtlCol="0" anchor="t"/>
          <a:lstStyle/>
          <a:p>
            <a:pPr>
              <a:lnSpc>
                <a:spcPts val="2000"/>
              </a:lnSpc>
            </a:pPr>
            <a:endParaRPr lang="en-US" sz="1250" dirty="0"/>
          </a:p>
        </p:txBody>
      </p:sp>
      <p:sp>
        <p:nvSpPr>
          <p:cNvPr id="10" name="Shape 7"/>
          <p:cNvSpPr/>
          <p:nvPr/>
        </p:nvSpPr>
        <p:spPr>
          <a:xfrm>
            <a:off x="8047336" y="3710385"/>
            <a:ext cx="3580209" cy="2703116"/>
          </a:xfrm>
          <a:prstGeom prst="roundRect">
            <a:avLst>
              <a:gd name="adj" fmla="val 895"/>
            </a:avLst>
          </a:prstGeom>
          <a:solidFill>
            <a:srgbClr val="EAE8F3"/>
          </a:solidFill>
          <a:ln/>
        </p:spPr>
        <p:txBody>
          <a:bodyPr/>
          <a:lstStyle/>
          <a:p>
            <a:endParaRPr lang="ko-KR" altLang="en-US" sz="1500"/>
          </a:p>
        </p:txBody>
      </p:sp>
      <p:sp>
        <p:nvSpPr>
          <p:cNvPr id="11" name="Text 8"/>
          <p:cNvSpPr/>
          <p:nvPr/>
        </p:nvSpPr>
        <p:spPr>
          <a:xfrm>
            <a:off x="8208566" y="3871615"/>
            <a:ext cx="2016026" cy="252016"/>
          </a:xfrm>
          <a:prstGeom prst="rect">
            <a:avLst/>
          </a:prstGeom>
          <a:noFill/>
          <a:ln/>
        </p:spPr>
        <p:txBody>
          <a:bodyPr wrap="none" lIns="0" tIns="0" rIns="0" bIns="0" rtlCol="0" anchor="t"/>
          <a:lstStyle/>
          <a:p>
            <a:pPr>
              <a:lnSpc>
                <a:spcPts val="1958"/>
              </a:lnSpc>
            </a:pPr>
            <a:r>
              <a:rPr lang="en-US" sz="1583" dirty="0">
                <a:solidFill>
                  <a:srgbClr val="49495A"/>
                </a:solidFill>
                <a:latin typeface="Libre Baskerville" pitchFamily="34" charset="0"/>
                <a:ea typeface="Libre Baskerville" pitchFamily="34" charset="-122"/>
                <a:cs typeface="Libre Baskerville" pitchFamily="34" charset="-120"/>
              </a:rPr>
              <a:t>Key Elements</a:t>
            </a:r>
            <a:endParaRPr lang="en-US" sz="1583" dirty="0"/>
          </a:p>
        </p:txBody>
      </p:sp>
      <p:sp>
        <p:nvSpPr>
          <p:cNvPr id="12" name="Text 9"/>
          <p:cNvSpPr/>
          <p:nvPr/>
        </p:nvSpPr>
        <p:spPr>
          <a:xfrm>
            <a:off x="8466534" y="4220369"/>
            <a:ext cx="2999780" cy="258068"/>
          </a:xfrm>
          <a:prstGeom prst="rect">
            <a:avLst/>
          </a:prstGeom>
          <a:noFill/>
          <a:ln/>
        </p:spPr>
        <p:txBody>
          <a:bodyPr wrap="none" lIns="0" tIns="0" rIns="0" bIns="0" rtlCol="0" anchor="t"/>
          <a:lstStyle/>
          <a:p>
            <a:pPr marL="285739" indent="-285739">
              <a:lnSpc>
                <a:spcPts val="2000"/>
              </a:lnSpc>
              <a:buSzPct val="100000"/>
              <a:buChar char="•"/>
            </a:pPr>
            <a:r>
              <a:rPr lang="en-US" sz="1250" dirty="0">
                <a:solidFill>
                  <a:srgbClr val="49495A"/>
                </a:solidFill>
                <a:latin typeface="Open Sans" pitchFamily="34" charset="0"/>
                <a:ea typeface="Open Sans" pitchFamily="34" charset="-122"/>
                <a:cs typeface="Open Sans" pitchFamily="34" charset="-120"/>
              </a:rPr>
              <a:t>Addressing climate change</a:t>
            </a:r>
            <a:endParaRPr lang="en-US" sz="1250" dirty="0"/>
          </a:p>
        </p:txBody>
      </p:sp>
      <p:sp>
        <p:nvSpPr>
          <p:cNvPr id="13" name="Text 10"/>
          <p:cNvSpPr/>
          <p:nvPr/>
        </p:nvSpPr>
        <p:spPr>
          <a:xfrm>
            <a:off x="8466534" y="4534794"/>
            <a:ext cx="2999780" cy="258068"/>
          </a:xfrm>
          <a:prstGeom prst="rect">
            <a:avLst/>
          </a:prstGeom>
          <a:noFill/>
          <a:ln/>
        </p:spPr>
        <p:txBody>
          <a:bodyPr wrap="none" lIns="0" tIns="0" rIns="0" bIns="0" rtlCol="0" anchor="t"/>
          <a:lstStyle/>
          <a:p>
            <a:pPr marL="285739" indent="-285739">
              <a:lnSpc>
                <a:spcPts val="2000"/>
              </a:lnSpc>
              <a:buSzPct val="100000"/>
              <a:buChar char="•"/>
            </a:pPr>
            <a:r>
              <a:rPr lang="en-US" sz="1250" dirty="0">
                <a:solidFill>
                  <a:srgbClr val="49495A"/>
                </a:solidFill>
                <a:latin typeface="Open Sans" pitchFamily="34" charset="0"/>
                <a:ea typeface="Open Sans" pitchFamily="34" charset="-122"/>
                <a:cs typeface="Open Sans" pitchFamily="34" charset="-120"/>
              </a:rPr>
              <a:t>Strengthening social responsibility</a:t>
            </a:r>
            <a:endParaRPr lang="en-US" sz="1250" dirty="0"/>
          </a:p>
        </p:txBody>
      </p:sp>
      <p:sp>
        <p:nvSpPr>
          <p:cNvPr id="14" name="Text 11"/>
          <p:cNvSpPr/>
          <p:nvPr/>
        </p:nvSpPr>
        <p:spPr>
          <a:xfrm>
            <a:off x="8466534" y="4849218"/>
            <a:ext cx="2999780" cy="258068"/>
          </a:xfrm>
          <a:prstGeom prst="rect">
            <a:avLst/>
          </a:prstGeom>
          <a:noFill/>
          <a:ln/>
        </p:spPr>
        <p:txBody>
          <a:bodyPr wrap="none" lIns="0" tIns="0" rIns="0" bIns="0" rtlCol="0" anchor="t"/>
          <a:lstStyle/>
          <a:p>
            <a:pPr marL="285739" indent="-285739">
              <a:lnSpc>
                <a:spcPts val="2000"/>
              </a:lnSpc>
              <a:buSzPct val="100000"/>
              <a:buChar char="•"/>
            </a:pPr>
            <a:r>
              <a:rPr lang="en-US" sz="1250" dirty="0">
                <a:solidFill>
                  <a:srgbClr val="49495A"/>
                </a:solidFill>
                <a:latin typeface="Open Sans" pitchFamily="34" charset="0"/>
                <a:ea typeface="Open Sans" pitchFamily="34" charset="-122"/>
                <a:cs typeface="Open Sans" pitchFamily="34" charset="-120"/>
              </a:rPr>
              <a:t>Sustainable economic growth</a:t>
            </a:r>
            <a:endParaRPr lang="en-US" sz="1250" dirty="0"/>
          </a:p>
        </p:txBody>
      </p:sp>
      <p:sp>
        <p:nvSpPr>
          <p:cNvPr id="15" name="Text 12"/>
          <p:cNvSpPr/>
          <p:nvPr/>
        </p:nvSpPr>
        <p:spPr>
          <a:xfrm>
            <a:off x="8466534" y="5163642"/>
            <a:ext cx="2999780" cy="516136"/>
          </a:xfrm>
          <a:prstGeom prst="rect">
            <a:avLst/>
          </a:prstGeom>
          <a:noFill/>
          <a:ln/>
        </p:spPr>
        <p:txBody>
          <a:bodyPr wrap="square" lIns="0" tIns="0" rIns="0" bIns="0" rtlCol="0" anchor="t"/>
          <a:lstStyle/>
          <a:p>
            <a:pPr marL="285739" indent="-285739">
              <a:lnSpc>
                <a:spcPts val="2000"/>
              </a:lnSpc>
              <a:buSzPct val="100000"/>
              <a:buChar char="•"/>
            </a:pPr>
            <a:r>
              <a:rPr lang="en-US" sz="1250" dirty="0">
                <a:solidFill>
                  <a:srgbClr val="49495A"/>
                </a:solidFill>
                <a:latin typeface="Open Sans" pitchFamily="34" charset="0"/>
                <a:ea typeface="Open Sans" pitchFamily="34" charset="-122"/>
                <a:cs typeface="Open Sans" pitchFamily="34" charset="-120"/>
              </a:rPr>
              <a:t>Regulatory compliance and risk management</a:t>
            </a:r>
            <a:endParaRPr lang="en-US" sz="1250" dirty="0"/>
          </a:p>
        </p:txBody>
      </p:sp>
      <p:sp>
        <p:nvSpPr>
          <p:cNvPr id="16" name="Text 13"/>
          <p:cNvSpPr/>
          <p:nvPr/>
        </p:nvSpPr>
        <p:spPr>
          <a:xfrm>
            <a:off x="8466534" y="5736134"/>
            <a:ext cx="2999780" cy="516136"/>
          </a:xfrm>
          <a:prstGeom prst="rect">
            <a:avLst/>
          </a:prstGeom>
          <a:noFill/>
          <a:ln/>
        </p:spPr>
        <p:txBody>
          <a:bodyPr wrap="square" lIns="0" tIns="0" rIns="0" bIns="0" rtlCol="0" anchor="t"/>
          <a:lstStyle/>
          <a:p>
            <a:pPr marL="285739" indent="-285739">
              <a:lnSpc>
                <a:spcPts val="2000"/>
              </a:lnSpc>
              <a:buSzPct val="100000"/>
              <a:buChar char="•"/>
            </a:pPr>
            <a:r>
              <a:rPr lang="en-US" sz="1250" dirty="0">
                <a:solidFill>
                  <a:srgbClr val="49495A"/>
                </a:solidFill>
                <a:latin typeface="Open Sans" pitchFamily="34" charset="0"/>
                <a:ea typeface="Open Sans" pitchFamily="34" charset="-122"/>
                <a:cs typeface="Open Sans" pitchFamily="34" charset="-120"/>
              </a:rPr>
              <a:t>Meeting investor and consumer demands</a:t>
            </a:r>
            <a:endParaRPr lang="en-US" sz="125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077817" y="739974"/>
            <a:ext cx="6349802" cy="451643"/>
          </a:xfrm>
          <a:prstGeom prst="rect">
            <a:avLst/>
          </a:prstGeom>
          <a:noFill/>
          <a:ln/>
        </p:spPr>
        <p:txBody>
          <a:bodyPr wrap="none" lIns="0" tIns="0" rIns="0" bIns="0" rtlCol="0" anchor="t"/>
          <a:lstStyle/>
          <a:p>
            <a:pPr>
              <a:lnSpc>
                <a:spcPts val="3542"/>
              </a:lnSpc>
            </a:pPr>
            <a:r>
              <a:rPr lang="en-US" sz="2833" dirty="0">
                <a:solidFill>
                  <a:srgbClr val="403CCF"/>
                </a:solidFill>
                <a:latin typeface="Libre Baskerville" pitchFamily="34" charset="0"/>
                <a:ea typeface="Libre Baskerville" pitchFamily="34" charset="-122"/>
                <a:cs typeface="Libre Baskerville" pitchFamily="34" charset="-120"/>
              </a:rPr>
              <a:t>AI in Environmental Technologies</a:t>
            </a:r>
            <a:endParaRPr lang="en-US" sz="2833" dirty="0"/>
          </a:p>
        </p:txBody>
      </p:sp>
      <p:pic>
        <p:nvPicPr>
          <p:cNvPr id="4" name="Image 1" descr="preencoded.png"/>
          <p:cNvPicPr>
            <a:picLocks noChangeAspect="1"/>
          </p:cNvPicPr>
          <p:nvPr/>
        </p:nvPicPr>
        <p:blipFill>
          <a:blip r:embed="rId4"/>
          <a:stretch>
            <a:fillRect/>
          </a:stretch>
        </p:blipFill>
        <p:spPr>
          <a:xfrm>
            <a:off x="5077818" y="1408410"/>
            <a:ext cx="361256" cy="361256"/>
          </a:xfrm>
          <a:prstGeom prst="rect">
            <a:avLst/>
          </a:prstGeom>
        </p:spPr>
      </p:pic>
      <p:sp>
        <p:nvSpPr>
          <p:cNvPr id="5" name="Text 1"/>
          <p:cNvSpPr/>
          <p:nvPr/>
        </p:nvSpPr>
        <p:spPr>
          <a:xfrm>
            <a:off x="5077818" y="1914128"/>
            <a:ext cx="2627114" cy="225822"/>
          </a:xfrm>
          <a:prstGeom prst="rect">
            <a:avLst/>
          </a:prstGeom>
          <a:noFill/>
          <a:ln/>
        </p:spPr>
        <p:txBody>
          <a:bodyPr wrap="none" lIns="0" tIns="0" rIns="0" bIns="0" rtlCol="0" anchor="t"/>
          <a:lstStyle/>
          <a:p>
            <a:pPr>
              <a:lnSpc>
                <a:spcPts val="1750"/>
              </a:lnSpc>
            </a:pPr>
            <a:r>
              <a:rPr lang="en-US" sz="1417" dirty="0">
                <a:solidFill>
                  <a:srgbClr val="49495A"/>
                </a:solidFill>
                <a:latin typeface="Libre Baskerville" pitchFamily="34" charset="0"/>
                <a:ea typeface="Libre Baskerville" pitchFamily="34" charset="-122"/>
                <a:cs typeface="Libre Baskerville" pitchFamily="34" charset="-120"/>
              </a:rPr>
              <a:t>Carbon Capture Technology</a:t>
            </a:r>
            <a:endParaRPr lang="en-US" sz="1417" dirty="0"/>
          </a:p>
        </p:txBody>
      </p:sp>
      <p:sp>
        <p:nvSpPr>
          <p:cNvPr id="6" name="Text 2"/>
          <p:cNvSpPr/>
          <p:nvPr/>
        </p:nvSpPr>
        <p:spPr>
          <a:xfrm>
            <a:off x="5077818" y="2226668"/>
            <a:ext cx="6608366" cy="462558"/>
          </a:xfrm>
          <a:prstGeom prst="rect">
            <a:avLst/>
          </a:prstGeom>
          <a:noFill/>
          <a:ln/>
        </p:spPr>
        <p:txBody>
          <a:bodyPr wrap="square" lIns="0" tIns="0" rIns="0" bIns="0" rtlCol="0" anchor="t"/>
          <a:lstStyle/>
          <a:p>
            <a:pPr>
              <a:lnSpc>
                <a:spcPts val="1792"/>
              </a:lnSpc>
            </a:pPr>
            <a:endParaRPr lang="en-US" sz="1125" dirty="0"/>
          </a:p>
        </p:txBody>
      </p:sp>
      <p:pic>
        <p:nvPicPr>
          <p:cNvPr id="7" name="Image 2" descr="preencoded.png"/>
          <p:cNvPicPr>
            <a:picLocks noChangeAspect="1"/>
          </p:cNvPicPr>
          <p:nvPr/>
        </p:nvPicPr>
        <p:blipFill>
          <a:blip r:embed="rId5"/>
          <a:stretch>
            <a:fillRect/>
          </a:stretch>
        </p:blipFill>
        <p:spPr>
          <a:xfrm>
            <a:off x="5077818" y="3122811"/>
            <a:ext cx="361256" cy="361256"/>
          </a:xfrm>
          <a:prstGeom prst="rect">
            <a:avLst/>
          </a:prstGeom>
        </p:spPr>
      </p:pic>
      <p:sp>
        <p:nvSpPr>
          <p:cNvPr id="8" name="Text 3"/>
          <p:cNvSpPr/>
          <p:nvPr/>
        </p:nvSpPr>
        <p:spPr>
          <a:xfrm>
            <a:off x="5077818" y="3628529"/>
            <a:ext cx="2109788" cy="225822"/>
          </a:xfrm>
          <a:prstGeom prst="rect">
            <a:avLst/>
          </a:prstGeom>
          <a:noFill/>
          <a:ln/>
        </p:spPr>
        <p:txBody>
          <a:bodyPr wrap="none" lIns="0" tIns="0" rIns="0" bIns="0" rtlCol="0" anchor="t"/>
          <a:lstStyle/>
          <a:p>
            <a:pPr>
              <a:lnSpc>
                <a:spcPts val="1750"/>
              </a:lnSpc>
            </a:pPr>
            <a:r>
              <a:rPr lang="en-US" sz="1417" dirty="0">
                <a:solidFill>
                  <a:srgbClr val="49495A"/>
                </a:solidFill>
                <a:latin typeface="Libre Baskerville" pitchFamily="34" charset="0"/>
                <a:ea typeface="Libre Baskerville" pitchFamily="34" charset="-122"/>
                <a:cs typeface="Libre Baskerville" pitchFamily="34" charset="-120"/>
              </a:rPr>
              <a:t>Ecosystem Restoration</a:t>
            </a:r>
            <a:endParaRPr lang="en-US" sz="1417" dirty="0"/>
          </a:p>
        </p:txBody>
      </p:sp>
      <p:sp>
        <p:nvSpPr>
          <p:cNvPr id="9" name="Text 4"/>
          <p:cNvSpPr/>
          <p:nvPr/>
        </p:nvSpPr>
        <p:spPr>
          <a:xfrm>
            <a:off x="5077818" y="3941069"/>
            <a:ext cx="6608366" cy="462558"/>
          </a:xfrm>
          <a:prstGeom prst="rect">
            <a:avLst/>
          </a:prstGeom>
          <a:noFill/>
          <a:ln/>
        </p:spPr>
        <p:txBody>
          <a:bodyPr wrap="square" lIns="0" tIns="0" rIns="0" bIns="0" rtlCol="0" anchor="t"/>
          <a:lstStyle/>
          <a:p>
            <a:pPr>
              <a:lnSpc>
                <a:spcPts val="1792"/>
              </a:lnSpc>
            </a:pPr>
            <a:endParaRPr lang="en-US" sz="1125" dirty="0"/>
          </a:p>
        </p:txBody>
      </p:sp>
      <p:pic>
        <p:nvPicPr>
          <p:cNvPr id="10" name="Image 3" descr="preencoded.png"/>
          <p:cNvPicPr>
            <a:picLocks noChangeAspect="1"/>
          </p:cNvPicPr>
          <p:nvPr/>
        </p:nvPicPr>
        <p:blipFill>
          <a:blip r:embed="rId6"/>
          <a:stretch>
            <a:fillRect/>
          </a:stretch>
        </p:blipFill>
        <p:spPr>
          <a:xfrm>
            <a:off x="5077818" y="4837212"/>
            <a:ext cx="361256" cy="361256"/>
          </a:xfrm>
          <a:prstGeom prst="rect">
            <a:avLst/>
          </a:prstGeom>
        </p:spPr>
      </p:pic>
      <p:sp>
        <p:nvSpPr>
          <p:cNvPr id="11" name="Text 5"/>
          <p:cNvSpPr/>
          <p:nvPr/>
        </p:nvSpPr>
        <p:spPr>
          <a:xfrm>
            <a:off x="5077818" y="5342930"/>
            <a:ext cx="3020913" cy="225822"/>
          </a:xfrm>
          <a:prstGeom prst="rect">
            <a:avLst/>
          </a:prstGeom>
          <a:noFill/>
          <a:ln/>
        </p:spPr>
        <p:txBody>
          <a:bodyPr wrap="none" lIns="0" tIns="0" rIns="0" bIns="0" rtlCol="0" anchor="t"/>
          <a:lstStyle/>
          <a:p>
            <a:pPr>
              <a:lnSpc>
                <a:spcPts val="1750"/>
              </a:lnSpc>
            </a:pPr>
            <a:r>
              <a:rPr lang="en-US" sz="1417" dirty="0">
                <a:solidFill>
                  <a:srgbClr val="49495A"/>
                </a:solidFill>
                <a:latin typeface="Libre Baskerville" pitchFamily="34" charset="0"/>
                <a:ea typeface="Libre Baskerville" pitchFamily="34" charset="-122"/>
                <a:cs typeface="Libre Baskerville" pitchFamily="34" charset="-120"/>
              </a:rPr>
              <a:t>Renewable Energy Optimization</a:t>
            </a:r>
            <a:endParaRPr lang="en-US" sz="1417" dirty="0"/>
          </a:p>
        </p:txBody>
      </p:sp>
      <p:sp>
        <p:nvSpPr>
          <p:cNvPr id="12" name="Text 6"/>
          <p:cNvSpPr/>
          <p:nvPr/>
        </p:nvSpPr>
        <p:spPr>
          <a:xfrm>
            <a:off x="5077818" y="5655469"/>
            <a:ext cx="6608366" cy="462558"/>
          </a:xfrm>
          <a:prstGeom prst="rect">
            <a:avLst/>
          </a:prstGeom>
          <a:noFill/>
          <a:ln/>
        </p:spPr>
        <p:txBody>
          <a:bodyPr wrap="square" lIns="0" tIns="0" rIns="0" bIns="0" rtlCol="0" anchor="t"/>
          <a:lstStyle/>
          <a:p>
            <a:pPr>
              <a:lnSpc>
                <a:spcPts val="1792"/>
              </a:lnSpc>
            </a:pPr>
            <a:endParaRPr lang="en-US" sz="1125"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165152"/>
          </a:xfrm>
          <a:prstGeom prst="rect">
            <a:avLst/>
          </a:prstGeom>
        </p:spPr>
      </p:pic>
      <p:sp>
        <p:nvSpPr>
          <p:cNvPr id="3" name="Text 0"/>
          <p:cNvSpPr/>
          <p:nvPr/>
        </p:nvSpPr>
        <p:spPr>
          <a:xfrm>
            <a:off x="606227" y="2780804"/>
            <a:ext cx="6086574" cy="541238"/>
          </a:xfrm>
          <a:prstGeom prst="rect">
            <a:avLst/>
          </a:prstGeom>
          <a:noFill/>
          <a:ln/>
        </p:spPr>
        <p:txBody>
          <a:bodyPr wrap="none" lIns="0" tIns="0" rIns="0" bIns="0" rtlCol="0" anchor="t"/>
          <a:lstStyle/>
          <a:p>
            <a:pPr>
              <a:lnSpc>
                <a:spcPts val="4250"/>
              </a:lnSpc>
            </a:pPr>
            <a:r>
              <a:rPr lang="en-US" sz="3375" dirty="0">
                <a:solidFill>
                  <a:srgbClr val="403CCF"/>
                </a:solidFill>
                <a:latin typeface="Libre Baskerville" pitchFamily="34" charset="0"/>
                <a:ea typeface="Libre Baskerville" pitchFamily="34" charset="-122"/>
                <a:cs typeface="Libre Baskerville" pitchFamily="34" charset="-120"/>
              </a:rPr>
              <a:t>Applying AI to ESG Aspects</a:t>
            </a:r>
            <a:endParaRPr lang="en-US" sz="3375" dirty="0"/>
          </a:p>
        </p:txBody>
      </p:sp>
      <p:sp>
        <p:nvSpPr>
          <p:cNvPr id="4" name="Shape 1"/>
          <p:cNvSpPr/>
          <p:nvPr/>
        </p:nvSpPr>
        <p:spPr>
          <a:xfrm>
            <a:off x="606227" y="3581797"/>
            <a:ext cx="3544392" cy="2660551"/>
          </a:xfrm>
          <a:prstGeom prst="roundRect">
            <a:avLst>
              <a:gd name="adj" fmla="val 977"/>
            </a:avLst>
          </a:prstGeom>
          <a:solidFill>
            <a:srgbClr val="EAE8F3"/>
          </a:solidFill>
          <a:ln/>
        </p:spPr>
        <p:txBody>
          <a:bodyPr/>
          <a:lstStyle/>
          <a:p>
            <a:endParaRPr lang="ko-KR" altLang="en-US" sz="1500"/>
          </a:p>
        </p:txBody>
      </p:sp>
      <p:sp>
        <p:nvSpPr>
          <p:cNvPr id="5" name="Text 2"/>
          <p:cNvSpPr/>
          <p:nvPr/>
        </p:nvSpPr>
        <p:spPr>
          <a:xfrm>
            <a:off x="779363" y="3754934"/>
            <a:ext cx="2165152" cy="270569"/>
          </a:xfrm>
          <a:prstGeom prst="rect">
            <a:avLst/>
          </a:prstGeom>
          <a:noFill/>
          <a:ln/>
        </p:spPr>
        <p:txBody>
          <a:bodyPr wrap="none" lIns="0" tIns="0" rIns="0" bIns="0" rtlCol="0" anchor="t"/>
          <a:lstStyle/>
          <a:p>
            <a:pPr>
              <a:lnSpc>
                <a:spcPts val="2125"/>
              </a:lnSpc>
            </a:pPr>
            <a:r>
              <a:rPr lang="en-US" sz="1667" dirty="0">
                <a:solidFill>
                  <a:srgbClr val="49495A"/>
                </a:solidFill>
                <a:latin typeface="Libre Baskerville" pitchFamily="34" charset="0"/>
                <a:ea typeface="Libre Baskerville" pitchFamily="34" charset="-122"/>
                <a:cs typeface="Libre Baskerville" pitchFamily="34" charset="-120"/>
              </a:rPr>
              <a:t>Environment</a:t>
            </a:r>
            <a:endParaRPr lang="en-US" sz="1667" dirty="0"/>
          </a:p>
        </p:txBody>
      </p:sp>
      <p:sp>
        <p:nvSpPr>
          <p:cNvPr id="6" name="Text 3"/>
          <p:cNvSpPr/>
          <p:nvPr/>
        </p:nvSpPr>
        <p:spPr>
          <a:xfrm>
            <a:off x="779364" y="4129385"/>
            <a:ext cx="3198118" cy="1662708"/>
          </a:xfrm>
          <a:prstGeom prst="rect">
            <a:avLst/>
          </a:prstGeom>
          <a:noFill/>
          <a:ln/>
        </p:spPr>
        <p:txBody>
          <a:bodyPr wrap="square" lIns="0" tIns="0" rIns="0" bIns="0" rtlCol="0" anchor="t"/>
          <a:lstStyle/>
          <a:p>
            <a:pPr>
              <a:lnSpc>
                <a:spcPts val="2167"/>
              </a:lnSpc>
            </a:pPr>
            <a:r>
              <a:rPr lang="en-US" sz="1333" dirty="0">
                <a:solidFill>
                  <a:srgbClr val="49495A"/>
                </a:solidFill>
                <a:latin typeface="Open Sans" pitchFamily="34" charset="0"/>
                <a:ea typeface="Open Sans" pitchFamily="34" charset="-122"/>
                <a:cs typeface="Open Sans" pitchFamily="34" charset="-120"/>
              </a:rPr>
              <a:t>AI is used to optimize energy usage, manage waste, and track carbon emissions. AI-based predictive models can forecast a company's future carbon emissions and suggest strategies to reduce them.</a:t>
            </a:r>
            <a:endParaRPr lang="en-US" sz="1333" dirty="0"/>
          </a:p>
        </p:txBody>
      </p:sp>
      <p:sp>
        <p:nvSpPr>
          <p:cNvPr id="7" name="Shape 4"/>
          <p:cNvSpPr/>
          <p:nvPr/>
        </p:nvSpPr>
        <p:spPr>
          <a:xfrm>
            <a:off x="4323755" y="3581797"/>
            <a:ext cx="3544392" cy="2660551"/>
          </a:xfrm>
          <a:prstGeom prst="roundRect">
            <a:avLst>
              <a:gd name="adj" fmla="val 977"/>
            </a:avLst>
          </a:prstGeom>
          <a:solidFill>
            <a:srgbClr val="EAE8F3"/>
          </a:solidFill>
          <a:ln/>
        </p:spPr>
        <p:txBody>
          <a:bodyPr/>
          <a:lstStyle/>
          <a:p>
            <a:endParaRPr lang="ko-KR" altLang="en-US" sz="1500"/>
          </a:p>
        </p:txBody>
      </p:sp>
      <p:sp>
        <p:nvSpPr>
          <p:cNvPr id="8" name="Text 5"/>
          <p:cNvSpPr/>
          <p:nvPr/>
        </p:nvSpPr>
        <p:spPr>
          <a:xfrm>
            <a:off x="4496892" y="3754934"/>
            <a:ext cx="2165152" cy="270569"/>
          </a:xfrm>
          <a:prstGeom prst="rect">
            <a:avLst/>
          </a:prstGeom>
          <a:noFill/>
          <a:ln/>
        </p:spPr>
        <p:txBody>
          <a:bodyPr wrap="none" lIns="0" tIns="0" rIns="0" bIns="0" rtlCol="0" anchor="t"/>
          <a:lstStyle/>
          <a:p>
            <a:pPr>
              <a:lnSpc>
                <a:spcPts val="2125"/>
              </a:lnSpc>
            </a:pPr>
            <a:r>
              <a:rPr lang="en-US" sz="1667" dirty="0">
                <a:solidFill>
                  <a:srgbClr val="49495A"/>
                </a:solidFill>
                <a:latin typeface="Libre Baskerville" pitchFamily="34" charset="0"/>
                <a:ea typeface="Libre Baskerville" pitchFamily="34" charset="-122"/>
                <a:cs typeface="Libre Baskerville" pitchFamily="34" charset="-120"/>
              </a:rPr>
              <a:t>Social</a:t>
            </a:r>
            <a:endParaRPr lang="en-US" sz="1667" dirty="0"/>
          </a:p>
        </p:txBody>
      </p:sp>
      <p:sp>
        <p:nvSpPr>
          <p:cNvPr id="9" name="Text 6"/>
          <p:cNvSpPr/>
          <p:nvPr/>
        </p:nvSpPr>
        <p:spPr>
          <a:xfrm>
            <a:off x="4496892" y="4129385"/>
            <a:ext cx="3198118" cy="1939826"/>
          </a:xfrm>
          <a:prstGeom prst="rect">
            <a:avLst/>
          </a:prstGeom>
          <a:noFill/>
          <a:ln/>
        </p:spPr>
        <p:txBody>
          <a:bodyPr wrap="square" lIns="0" tIns="0" rIns="0" bIns="0" rtlCol="0" anchor="t"/>
          <a:lstStyle/>
          <a:p>
            <a:pPr>
              <a:lnSpc>
                <a:spcPts val="2167"/>
              </a:lnSpc>
            </a:pPr>
            <a:r>
              <a:rPr lang="en-US" sz="1333" dirty="0">
                <a:solidFill>
                  <a:srgbClr val="49495A"/>
                </a:solidFill>
                <a:latin typeface="Open Sans" pitchFamily="34" charset="0"/>
                <a:ea typeface="Open Sans" pitchFamily="34" charset="-122"/>
                <a:cs typeface="Open Sans" pitchFamily="34" charset="-120"/>
              </a:rPr>
              <a:t>AI strengthens a company's social responsibility by monitoring employee well-being, analyzing diversity and inclusion, and detecting human rights issues in the supply chain. AI chatbots can improve customer service and enhance community engagement.</a:t>
            </a:r>
            <a:endParaRPr lang="en-US" sz="1333" dirty="0"/>
          </a:p>
        </p:txBody>
      </p:sp>
      <p:sp>
        <p:nvSpPr>
          <p:cNvPr id="10" name="Shape 7"/>
          <p:cNvSpPr/>
          <p:nvPr/>
        </p:nvSpPr>
        <p:spPr>
          <a:xfrm>
            <a:off x="8041282" y="3581797"/>
            <a:ext cx="3544392" cy="2660551"/>
          </a:xfrm>
          <a:prstGeom prst="roundRect">
            <a:avLst>
              <a:gd name="adj" fmla="val 977"/>
            </a:avLst>
          </a:prstGeom>
          <a:solidFill>
            <a:srgbClr val="EAE8F3"/>
          </a:solidFill>
          <a:ln/>
        </p:spPr>
        <p:txBody>
          <a:bodyPr/>
          <a:lstStyle/>
          <a:p>
            <a:endParaRPr lang="ko-KR" altLang="en-US" sz="1500"/>
          </a:p>
        </p:txBody>
      </p:sp>
      <p:sp>
        <p:nvSpPr>
          <p:cNvPr id="11" name="Text 8"/>
          <p:cNvSpPr/>
          <p:nvPr/>
        </p:nvSpPr>
        <p:spPr>
          <a:xfrm>
            <a:off x="8214419" y="3754934"/>
            <a:ext cx="2165152" cy="270569"/>
          </a:xfrm>
          <a:prstGeom prst="rect">
            <a:avLst/>
          </a:prstGeom>
          <a:noFill/>
          <a:ln/>
        </p:spPr>
        <p:txBody>
          <a:bodyPr wrap="none" lIns="0" tIns="0" rIns="0" bIns="0" rtlCol="0" anchor="t"/>
          <a:lstStyle/>
          <a:p>
            <a:pPr>
              <a:lnSpc>
                <a:spcPts val="2125"/>
              </a:lnSpc>
            </a:pPr>
            <a:r>
              <a:rPr lang="en-US" sz="1667" dirty="0">
                <a:solidFill>
                  <a:srgbClr val="49495A"/>
                </a:solidFill>
                <a:latin typeface="Libre Baskerville" pitchFamily="34" charset="0"/>
                <a:ea typeface="Libre Baskerville" pitchFamily="34" charset="-122"/>
                <a:cs typeface="Libre Baskerville" pitchFamily="34" charset="-120"/>
              </a:rPr>
              <a:t>Governance</a:t>
            </a:r>
            <a:endParaRPr lang="en-US" sz="1667" dirty="0"/>
          </a:p>
        </p:txBody>
      </p:sp>
      <p:sp>
        <p:nvSpPr>
          <p:cNvPr id="12" name="Text 9"/>
          <p:cNvSpPr/>
          <p:nvPr/>
        </p:nvSpPr>
        <p:spPr>
          <a:xfrm>
            <a:off x="8214419" y="4129385"/>
            <a:ext cx="3198118" cy="1939826"/>
          </a:xfrm>
          <a:prstGeom prst="rect">
            <a:avLst/>
          </a:prstGeom>
          <a:noFill/>
          <a:ln/>
        </p:spPr>
        <p:txBody>
          <a:bodyPr wrap="square" lIns="0" tIns="0" rIns="0" bIns="0" rtlCol="0" anchor="t"/>
          <a:lstStyle/>
          <a:p>
            <a:pPr>
              <a:lnSpc>
                <a:spcPts val="2167"/>
              </a:lnSpc>
            </a:pPr>
            <a:r>
              <a:rPr lang="en-US" sz="1333" dirty="0">
                <a:solidFill>
                  <a:srgbClr val="49495A"/>
                </a:solidFill>
                <a:latin typeface="Open Sans" pitchFamily="34" charset="0"/>
                <a:ea typeface="Open Sans" pitchFamily="34" charset="-122"/>
                <a:cs typeface="Open Sans" pitchFamily="34" charset="-120"/>
              </a:rPr>
              <a:t>AI contributes to the transparency and efficiency of corporate governance. It is applied to risk management, regulatory compliance monitoring, and fraud detection. AI-based analytical tools can identify biases in board decisions and support better decision-making.</a:t>
            </a:r>
            <a:endParaRPr lang="en-US" sz="1333"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25958" y="559197"/>
            <a:ext cx="6457355" cy="469603"/>
          </a:xfrm>
          <a:prstGeom prst="rect">
            <a:avLst/>
          </a:prstGeom>
          <a:noFill/>
          <a:ln/>
        </p:spPr>
        <p:txBody>
          <a:bodyPr wrap="none" lIns="0" tIns="0" rIns="0" bIns="0" rtlCol="0" anchor="t"/>
          <a:lstStyle/>
          <a:p>
            <a:pPr>
              <a:lnSpc>
                <a:spcPts val="3667"/>
              </a:lnSpc>
            </a:pPr>
            <a:r>
              <a:rPr lang="en-US" sz="2958" dirty="0">
                <a:solidFill>
                  <a:srgbClr val="403CCF"/>
                </a:solidFill>
                <a:latin typeface="Libre Baskerville" pitchFamily="34" charset="0"/>
                <a:ea typeface="Libre Baskerville" pitchFamily="34" charset="-122"/>
                <a:cs typeface="Libre Baskerville" pitchFamily="34" charset="-120"/>
              </a:rPr>
              <a:t>Global Environmental AI Projects</a:t>
            </a:r>
            <a:endParaRPr lang="en-US" sz="2958" dirty="0"/>
          </a:p>
        </p:txBody>
      </p:sp>
      <p:pic>
        <p:nvPicPr>
          <p:cNvPr id="3" name="Image 0" descr="preencoded.png"/>
          <p:cNvPicPr>
            <a:picLocks noChangeAspect="1"/>
          </p:cNvPicPr>
          <p:nvPr/>
        </p:nvPicPr>
        <p:blipFill>
          <a:blip r:embed="rId3"/>
          <a:stretch>
            <a:fillRect/>
          </a:stretch>
        </p:blipFill>
        <p:spPr>
          <a:xfrm>
            <a:off x="525959" y="1329333"/>
            <a:ext cx="3563044" cy="2202061"/>
          </a:xfrm>
          <a:prstGeom prst="rect">
            <a:avLst/>
          </a:prstGeom>
        </p:spPr>
      </p:pic>
      <p:sp>
        <p:nvSpPr>
          <p:cNvPr id="4" name="Text 1"/>
          <p:cNvSpPr/>
          <p:nvPr/>
        </p:nvSpPr>
        <p:spPr>
          <a:xfrm>
            <a:off x="525959" y="3719215"/>
            <a:ext cx="2919908" cy="234752"/>
          </a:xfrm>
          <a:prstGeom prst="rect">
            <a:avLst/>
          </a:prstGeom>
          <a:noFill/>
          <a:ln/>
        </p:spPr>
        <p:txBody>
          <a:bodyPr wrap="none" lIns="0" tIns="0" rIns="0" bIns="0" rtlCol="0" anchor="t"/>
          <a:lstStyle/>
          <a:p>
            <a:pPr>
              <a:lnSpc>
                <a:spcPts val="1833"/>
              </a:lnSpc>
            </a:pPr>
            <a:r>
              <a:rPr lang="en-US" sz="1458" dirty="0">
                <a:solidFill>
                  <a:srgbClr val="49495A"/>
                </a:solidFill>
                <a:latin typeface="Libre Baskerville" pitchFamily="34" charset="0"/>
                <a:ea typeface="Libre Baskerville" pitchFamily="34" charset="-122"/>
                <a:cs typeface="Libre Baskerville" pitchFamily="34" charset="-120"/>
              </a:rPr>
              <a:t>Carbon Capture Technology</a:t>
            </a:r>
            <a:endParaRPr lang="en-US" sz="1458" dirty="0"/>
          </a:p>
        </p:txBody>
      </p:sp>
      <p:sp>
        <p:nvSpPr>
          <p:cNvPr id="5" name="Text 2"/>
          <p:cNvSpPr/>
          <p:nvPr/>
        </p:nvSpPr>
        <p:spPr>
          <a:xfrm>
            <a:off x="525959" y="4044057"/>
            <a:ext cx="3563044" cy="1443038"/>
          </a:xfrm>
          <a:prstGeom prst="rect">
            <a:avLst/>
          </a:prstGeom>
          <a:noFill/>
          <a:ln/>
        </p:spPr>
        <p:txBody>
          <a:bodyPr wrap="square" lIns="0" tIns="0" rIns="0" bIns="0" rtlCol="0" anchor="t"/>
          <a:lstStyle/>
          <a:p>
            <a:pPr>
              <a:lnSpc>
                <a:spcPts val="1875"/>
              </a:lnSpc>
            </a:pPr>
            <a:r>
              <a:rPr lang="en-US" sz="1167" dirty="0" err="1">
                <a:solidFill>
                  <a:srgbClr val="49495A"/>
                </a:solidFill>
                <a:latin typeface="Open Sans" pitchFamily="34" charset="0"/>
                <a:ea typeface="Open Sans" pitchFamily="34" charset="-122"/>
                <a:cs typeface="Open Sans" pitchFamily="34" charset="-120"/>
              </a:rPr>
              <a:t>Climeworks</a:t>
            </a:r>
            <a:r>
              <a:rPr lang="en-US" sz="1167" dirty="0">
                <a:solidFill>
                  <a:srgbClr val="49495A"/>
                </a:solidFill>
                <a:latin typeface="Open Sans" pitchFamily="34" charset="0"/>
                <a:ea typeface="Open Sans" pitchFamily="34" charset="-122"/>
                <a:cs typeface="Open Sans" pitchFamily="34" charset="-120"/>
              </a:rPr>
              <a:t> (Switzerland) operates direct air capture plants that use AI to optimize the process of capturing CO2 from the atmosphere. Their system integrates advanced machine learning algorithms to improve efficiency and adapt to various atmospheric conditions.</a:t>
            </a:r>
            <a:endParaRPr lang="en-US" sz="1167" dirty="0"/>
          </a:p>
        </p:txBody>
      </p:sp>
      <p:sp>
        <p:nvSpPr>
          <p:cNvPr id="6" name="Text 3"/>
          <p:cNvSpPr/>
          <p:nvPr/>
        </p:nvSpPr>
        <p:spPr>
          <a:xfrm>
            <a:off x="525959" y="5577186"/>
            <a:ext cx="3563044" cy="721519"/>
          </a:xfrm>
          <a:prstGeom prst="rect">
            <a:avLst/>
          </a:prstGeom>
          <a:noFill/>
          <a:ln/>
        </p:spPr>
        <p:txBody>
          <a:bodyPr wrap="square" lIns="0" tIns="0" rIns="0" bIns="0" rtlCol="0" anchor="t"/>
          <a:lstStyle/>
          <a:p>
            <a:pPr>
              <a:lnSpc>
                <a:spcPts val="1875"/>
              </a:lnSpc>
            </a:pPr>
            <a:endParaRPr lang="en-US" sz="1167" dirty="0"/>
          </a:p>
        </p:txBody>
      </p:sp>
      <p:pic>
        <p:nvPicPr>
          <p:cNvPr id="7" name="Image 1" descr="preencoded.png"/>
          <p:cNvPicPr>
            <a:picLocks noChangeAspect="1"/>
          </p:cNvPicPr>
          <p:nvPr/>
        </p:nvPicPr>
        <p:blipFill>
          <a:blip r:embed="rId4"/>
          <a:stretch>
            <a:fillRect/>
          </a:stretch>
        </p:blipFill>
        <p:spPr>
          <a:xfrm>
            <a:off x="4314429" y="1329333"/>
            <a:ext cx="3563044" cy="2202061"/>
          </a:xfrm>
          <a:prstGeom prst="rect">
            <a:avLst/>
          </a:prstGeom>
        </p:spPr>
      </p:pic>
      <p:sp>
        <p:nvSpPr>
          <p:cNvPr id="8" name="Text 4"/>
          <p:cNvSpPr/>
          <p:nvPr/>
        </p:nvSpPr>
        <p:spPr>
          <a:xfrm>
            <a:off x="4314429" y="3719215"/>
            <a:ext cx="2413794" cy="234752"/>
          </a:xfrm>
          <a:prstGeom prst="rect">
            <a:avLst/>
          </a:prstGeom>
          <a:noFill/>
          <a:ln/>
        </p:spPr>
        <p:txBody>
          <a:bodyPr wrap="none" lIns="0" tIns="0" rIns="0" bIns="0" rtlCol="0" anchor="t"/>
          <a:lstStyle/>
          <a:p>
            <a:pPr>
              <a:lnSpc>
                <a:spcPts val="1833"/>
              </a:lnSpc>
            </a:pPr>
            <a:r>
              <a:rPr lang="en-US" sz="1458" dirty="0">
                <a:solidFill>
                  <a:srgbClr val="49495A"/>
                </a:solidFill>
                <a:latin typeface="Libre Baskerville" pitchFamily="34" charset="0"/>
                <a:ea typeface="Libre Baskerville" pitchFamily="34" charset="-122"/>
                <a:cs typeface="Libre Baskerville" pitchFamily="34" charset="-120"/>
              </a:rPr>
              <a:t>Ecosystem Restoration</a:t>
            </a:r>
            <a:endParaRPr lang="en-US" sz="1458" dirty="0"/>
          </a:p>
        </p:txBody>
      </p:sp>
      <p:sp>
        <p:nvSpPr>
          <p:cNvPr id="9" name="Text 5"/>
          <p:cNvSpPr/>
          <p:nvPr/>
        </p:nvSpPr>
        <p:spPr>
          <a:xfrm>
            <a:off x="4314429" y="4044057"/>
            <a:ext cx="3563044" cy="1443038"/>
          </a:xfrm>
          <a:prstGeom prst="rect">
            <a:avLst/>
          </a:prstGeom>
          <a:noFill/>
          <a:ln/>
        </p:spPr>
        <p:txBody>
          <a:bodyPr wrap="square" lIns="0" tIns="0" rIns="0" bIns="0" rtlCol="0" anchor="t"/>
          <a:lstStyle/>
          <a:p>
            <a:pPr>
              <a:lnSpc>
                <a:spcPts val="1875"/>
              </a:lnSpc>
            </a:pPr>
            <a:r>
              <a:rPr lang="en-US" sz="1167" dirty="0">
                <a:solidFill>
                  <a:srgbClr val="49495A"/>
                </a:solidFill>
                <a:latin typeface="Open Sans" pitchFamily="34" charset="0"/>
                <a:ea typeface="Open Sans" pitchFamily="34" charset="-122"/>
                <a:cs typeface="Open Sans" pitchFamily="34" charset="-120"/>
              </a:rPr>
              <a:t>Conservation International (Global) uses AI to analyze satellite imagery and drone data for large-scale environmental restoration. Their projects include monitoring deforestation and reforestation efforts in critical habitats around the world.</a:t>
            </a:r>
            <a:endParaRPr lang="en-US" sz="1167" dirty="0"/>
          </a:p>
        </p:txBody>
      </p:sp>
      <p:sp>
        <p:nvSpPr>
          <p:cNvPr id="10" name="Text 6"/>
          <p:cNvSpPr/>
          <p:nvPr/>
        </p:nvSpPr>
        <p:spPr>
          <a:xfrm>
            <a:off x="4314429" y="5577186"/>
            <a:ext cx="3563044" cy="721519"/>
          </a:xfrm>
          <a:prstGeom prst="rect">
            <a:avLst/>
          </a:prstGeom>
          <a:noFill/>
          <a:ln/>
        </p:spPr>
        <p:txBody>
          <a:bodyPr wrap="square" lIns="0" tIns="0" rIns="0" bIns="0" rtlCol="0" anchor="t"/>
          <a:lstStyle/>
          <a:p>
            <a:pPr>
              <a:lnSpc>
                <a:spcPts val="1875"/>
              </a:lnSpc>
            </a:pPr>
            <a:endParaRPr lang="en-US" sz="1167" dirty="0"/>
          </a:p>
        </p:txBody>
      </p:sp>
      <p:pic>
        <p:nvPicPr>
          <p:cNvPr id="11" name="Image 2" descr="preencoded.png"/>
          <p:cNvPicPr>
            <a:picLocks noChangeAspect="1"/>
          </p:cNvPicPr>
          <p:nvPr/>
        </p:nvPicPr>
        <p:blipFill>
          <a:blip r:embed="rId5"/>
          <a:stretch>
            <a:fillRect/>
          </a:stretch>
        </p:blipFill>
        <p:spPr>
          <a:xfrm>
            <a:off x="8102898" y="1329333"/>
            <a:ext cx="3563144" cy="2202160"/>
          </a:xfrm>
          <a:prstGeom prst="rect">
            <a:avLst/>
          </a:prstGeom>
        </p:spPr>
      </p:pic>
      <p:sp>
        <p:nvSpPr>
          <p:cNvPr id="12" name="Text 7"/>
          <p:cNvSpPr/>
          <p:nvPr/>
        </p:nvSpPr>
        <p:spPr>
          <a:xfrm>
            <a:off x="8102898" y="3719314"/>
            <a:ext cx="3361531" cy="234752"/>
          </a:xfrm>
          <a:prstGeom prst="rect">
            <a:avLst/>
          </a:prstGeom>
          <a:noFill/>
          <a:ln/>
        </p:spPr>
        <p:txBody>
          <a:bodyPr wrap="none" lIns="0" tIns="0" rIns="0" bIns="0" rtlCol="0" anchor="t"/>
          <a:lstStyle/>
          <a:p>
            <a:pPr>
              <a:lnSpc>
                <a:spcPts val="1833"/>
              </a:lnSpc>
            </a:pPr>
            <a:r>
              <a:rPr lang="en-US" sz="1458" dirty="0">
                <a:solidFill>
                  <a:srgbClr val="49495A"/>
                </a:solidFill>
                <a:latin typeface="Libre Baskerville" pitchFamily="34" charset="0"/>
                <a:ea typeface="Libre Baskerville" pitchFamily="34" charset="-122"/>
                <a:cs typeface="Libre Baskerville" pitchFamily="34" charset="-120"/>
              </a:rPr>
              <a:t>Renewable Energy Optimization</a:t>
            </a:r>
            <a:endParaRPr lang="en-US" sz="1458" dirty="0"/>
          </a:p>
        </p:txBody>
      </p:sp>
      <p:sp>
        <p:nvSpPr>
          <p:cNvPr id="13" name="Text 8"/>
          <p:cNvSpPr/>
          <p:nvPr/>
        </p:nvSpPr>
        <p:spPr>
          <a:xfrm>
            <a:off x="8102898" y="4044157"/>
            <a:ext cx="3563144" cy="1202532"/>
          </a:xfrm>
          <a:prstGeom prst="rect">
            <a:avLst/>
          </a:prstGeom>
          <a:noFill/>
          <a:ln/>
        </p:spPr>
        <p:txBody>
          <a:bodyPr wrap="square" lIns="0" tIns="0" rIns="0" bIns="0" rtlCol="0" anchor="t"/>
          <a:lstStyle/>
          <a:p>
            <a:pPr>
              <a:lnSpc>
                <a:spcPts val="1875"/>
              </a:lnSpc>
            </a:pPr>
            <a:r>
              <a:rPr lang="en-US" sz="1167" dirty="0">
                <a:solidFill>
                  <a:srgbClr val="49495A"/>
                </a:solidFill>
                <a:latin typeface="Open Sans" pitchFamily="34" charset="0"/>
                <a:ea typeface="Open Sans" pitchFamily="34" charset="-122"/>
                <a:cs typeface="Open Sans" pitchFamily="34" charset="-120"/>
              </a:rPr>
              <a:t>DeepMind (UK) collaborated with Google to apply machine learning algorithms to predict wind power generation. The AI system can forecast wind energy production up to 36 hours in advance, enabling better grid integration.</a:t>
            </a:r>
            <a:endParaRPr lang="en-US" sz="1167" dirty="0"/>
          </a:p>
        </p:txBody>
      </p:sp>
      <p:sp>
        <p:nvSpPr>
          <p:cNvPr id="14" name="Text 9"/>
          <p:cNvSpPr/>
          <p:nvPr/>
        </p:nvSpPr>
        <p:spPr>
          <a:xfrm>
            <a:off x="8102898" y="5336779"/>
            <a:ext cx="3563144" cy="721519"/>
          </a:xfrm>
          <a:prstGeom prst="rect">
            <a:avLst/>
          </a:prstGeom>
          <a:noFill/>
          <a:ln/>
        </p:spPr>
        <p:txBody>
          <a:bodyPr wrap="square" lIns="0" tIns="0" rIns="0" bIns="0" rtlCol="0" anchor="t"/>
          <a:lstStyle/>
          <a:p>
            <a:pPr>
              <a:lnSpc>
                <a:spcPts val="1875"/>
              </a:lnSpc>
            </a:pPr>
            <a:endParaRPr lang="en-US" sz="1167"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62267"/>
          </a:xfrm>
          <a:prstGeom prst="rect">
            <a:avLst/>
          </a:prstGeom>
        </p:spPr>
      </p:pic>
      <p:sp>
        <p:nvSpPr>
          <p:cNvPr id="3" name="Text 0"/>
          <p:cNvSpPr/>
          <p:nvPr/>
        </p:nvSpPr>
        <p:spPr>
          <a:xfrm>
            <a:off x="5043686" y="370582"/>
            <a:ext cx="6676628" cy="842368"/>
          </a:xfrm>
          <a:prstGeom prst="rect">
            <a:avLst/>
          </a:prstGeom>
          <a:noFill/>
          <a:ln/>
        </p:spPr>
        <p:txBody>
          <a:bodyPr wrap="square" lIns="0" tIns="0" rIns="0" bIns="0" rtlCol="0" anchor="t"/>
          <a:lstStyle/>
          <a:p>
            <a:pPr>
              <a:lnSpc>
                <a:spcPts val="3292"/>
              </a:lnSpc>
            </a:pPr>
            <a:r>
              <a:rPr lang="en-US" sz="2625" dirty="0">
                <a:solidFill>
                  <a:srgbClr val="403CCF"/>
                </a:solidFill>
                <a:latin typeface="Libre Baskerville" pitchFamily="34" charset="0"/>
                <a:ea typeface="Libre Baskerville" pitchFamily="34" charset="-122"/>
                <a:cs typeface="Libre Baskerville" pitchFamily="34" charset="-120"/>
              </a:rPr>
              <a:t>South Korea's Environmental AI Projects</a:t>
            </a:r>
            <a:endParaRPr lang="en-US" sz="2625" dirty="0"/>
          </a:p>
        </p:txBody>
      </p:sp>
      <p:sp>
        <p:nvSpPr>
          <p:cNvPr id="4" name="Shape 1"/>
          <p:cNvSpPr/>
          <p:nvPr/>
        </p:nvSpPr>
        <p:spPr>
          <a:xfrm>
            <a:off x="5043686" y="1566664"/>
            <a:ext cx="235843" cy="235843"/>
          </a:xfrm>
          <a:prstGeom prst="roundRect">
            <a:avLst>
              <a:gd name="adj" fmla="val 8573"/>
            </a:avLst>
          </a:prstGeom>
          <a:solidFill>
            <a:srgbClr val="EAE8F3"/>
          </a:solidFill>
          <a:ln/>
        </p:spPr>
        <p:txBody>
          <a:bodyPr/>
          <a:lstStyle/>
          <a:p>
            <a:endParaRPr lang="ko-KR" altLang="en-US" sz="1500"/>
          </a:p>
        </p:txBody>
      </p:sp>
      <p:sp>
        <p:nvSpPr>
          <p:cNvPr id="5" name="Text 2"/>
          <p:cNvSpPr/>
          <p:nvPr/>
        </p:nvSpPr>
        <p:spPr>
          <a:xfrm>
            <a:off x="5414269" y="1566664"/>
            <a:ext cx="2449513" cy="210543"/>
          </a:xfrm>
          <a:prstGeom prst="rect">
            <a:avLst/>
          </a:prstGeom>
          <a:noFill/>
          <a:ln/>
        </p:spPr>
        <p:txBody>
          <a:bodyPr wrap="none" lIns="0" tIns="0" rIns="0" bIns="0" rtlCol="0" anchor="t"/>
          <a:lstStyle/>
          <a:p>
            <a:pPr>
              <a:lnSpc>
                <a:spcPts val="1625"/>
              </a:lnSpc>
            </a:pPr>
            <a:r>
              <a:rPr lang="en-US" sz="1292" dirty="0">
                <a:solidFill>
                  <a:srgbClr val="49495A"/>
                </a:solidFill>
                <a:latin typeface="Libre Baskerville" pitchFamily="34" charset="0"/>
                <a:ea typeface="Libre Baskerville" pitchFamily="34" charset="-122"/>
                <a:cs typeface="Libre Baskerville" pitchFamily="34" charset="-120"/>
              </a:rPr>
              <a:t>Carbon Capture Technology</a:t>
            </a:r>
            <a:endParaRPr lang="en-US" sz="1292" dirty="0"/>
          </a:p>
        </p:txBody>
      </p:sp>
      <p:sp>
        <p:nvSpPr>
          <p:cNvPr id="6" name="Text 3"/>
          <p:cNvSpPr/>
          <p:nvPr/>
        </p:nvSpPr>
        <p:spPr>
          <a:xfrm>
            <a:off x="5414269" y="1858069"/>
            <a:ext cx="6306046" cy="647105"/>
          </a:xfrm>
          <a:prstGeom prst="rect">
            <a:avLst/>
          </a:prstGeom>
          <a:noFill/>
          <a:ln/>
        </p:spPr>
        <p:txBody>
          <a:bodyPr wrap="square" lIns="0" tIns="0" rIns="0" bIns="0" rtlCol="0" anchor="t"/>
          <a:lstStyle/>
          <a:p>
            <a:pPr>
              <a:lnSpc>
                <a:spcPts val="1667"/>
              </a:lnSpc>
            </a:pPr>
            <a:r>
              <a:rPr lang="en-US" sz="1042" dirty="0">
                <a:solidFill>
                  <a:srgbClr val="49495A"/>
                </a:solidFill>
                <a:latin typeface="Open Sans" pitchFamily="34" charset="0"/>
                <a:ea typeface="Open Sans" pitchFamily="34" charset="-122"/>
                <a:cs typeface="Open Sans" pitchFamily="34" charset="-120"/>
              </a:rPr>
              <a:t>The Korea Carbon Capture and Storage R&amp;D Center (KCRC) is working to develop advanced carbon capture technologies. AI is used to optimize and improve the efficiency of the process of capturing CO2 emissions from industrial sources.</a:t>
            </a:r>
            <a:endParaRPr lang="en-US" sz="1042" dirty="0"/>
          </a:p>
        </p:txBody>
      </p:sp>
      <p:sp>
        <p:nvSpPr>
          <p:cNvPr id="7" name="Text 4"/>
          <p:cNvSpPr/>
          <p:nvPr/>
        </p:nvSpPr>
        <p:spPr>
          <a:xfrm>
            <a:off x="5414269" y="2586038"/>
            <a:ext cx="6306046" cy="431403"/>
          </a:xfrm>
          <a:prstGeom prst="rect">
            <a:avLst/>
          </a:prstGeom>
          <a:noFill/>
          <a:ln/>
        </p:spPr>
        <p:txBody>
          <a:bodyPr wrap="square" lIns="0" tIns="0" rIns="0" bIns="0" rtlCol="0" anchor="t"/>
          <a:lstStyle/>
          <a:p>
            <a:pPr>
              <a:lnSpc>
                <a:spcPts val="1667"/>
              </a:lnSpc>
            </a:pPr>
            <a:endParaRPr lang="en-US" sz="1042" dirty="0"/>
          </a:p>
        </p:txBody>
      </p:sp>
      <p:sp>
        <p:nvSpPr>
          <p:cNvPr id="8" name="Shape 5"/>
          <p:cNvSpPr/>
          <p:nvPr/>
        </p:nvSpPr>
        <p:spPr>
          <a:xfrm>
            <a:off x="5043686" y="3303786"/>
            <a:ext cx="235843" cy="235843"/>
          </a:xfrm>
          <a:prstGeom prst="roundRect">
            <a:avLst>
              <a:gd name="adj" fmla="val 8573"/>
            </a:avLst>
          </a:prstGeom>
          <a:solidFill>
            <a:srgbClr val="EAE8F3"/>
          </a:solidFill>
          <a:ln/>
        </p:spPr>
        <p:txBody>
          <a:bodyPr/>
          <a:lstStyle/>
          <a:p>
            <a:endParaRPr lang="ko-KR" altLang="en-US" sz="1500"/>
          </a:p>
        </p:txBody>
      </p:sp>
      <p:sp>
        <p:nvSpPr>
          <p:cNvPr id="9" name="Text 6"/>
          <p:cNvSpPr/>
          <p:nvPr/>
        </p:nvSpPr>
        <p:spPr>
          <a:xfrm>
            <a:off x="5414268" y="3303786"/>
            <a:ext cx="1967210" cy="210543"/>
          </a:xfrm>
          <a:prstGeom prst="rect">
            <a:avLst/>
          </a:prstGeom>
          <a:noFill/>
          <a:ln/>
        </p:spPr>
        <p:txBody>
          <a:bodyPr wrap="none" lIns="0" tIns="0" rIns="0" bIns="0" rtlCol="0" anchor="t"/>
          <a:lstStyle/>
          <a:p>
            <a:pPr>
              <a:lnSpc>
                <a:spcPts val="1625"/>
              </a:lnSpc>
            </a:pPr>
            <a:r>
              <a:rPr lang="en-US" sz="1292" dirty="0">
                <a:solidFill>
                  <a:srgbClr val="49495A"/>
                </a:solidFill>
                <a:latin typeface="Libre Baskerville" pitchFamily="34" charset="0"/>
                <a:ea typeface="Libre Baskerville" pitchFamily="34" charset="-122"/>
                <a:cs typeface="Libre Baskerville" pitchFamily="34" charset="-120"/>
              </a:rPr>
              <a:t>Ecosystem Restoration</a:t>
            </a:r>
            <a:endParaRPr lang="en-US" sz="1292" dirty="0"/>
          </a:p>
        </p:txBody>
      </p:sp>
      <p:sp>
        <p:nvSpPr>
          <p:cNvPr id="10" name="Text 7"/>
          <p:cNvSpPr/>
          <p:nvPr/>
        </p:nvSpPr>
        <p:spPr>
          <a:xfrm>
            <a:off x="5414269" y="3595192"/>
            <a:ext cx="6306046" cy="647105"/>
          </a:xfrm>
          <a:prstGeom prst="rect">
            <a:avLst/>
          </a:prstGeom>
          <a:noFill/>
          <a:ln/>
        </p:spPr>
        <p:txBody>
          <a:bodyPr wrap="square" lIns="0" tIns="0" rIns="0" bIns="0" rtlCol="0" anchor="t"/>
          <a:lstStyle/>
          <a:p>
            <a:pPr>
              <a:lnSpc>
                <a:spcPts val="1667"/>
              </a:lnSpc>
            </a:pPr>
            <a:r>
              <a:rPr lang="en-US" sz="1042" dirty="0">
                <a:solidFill>
                  <a:srgbClr val="49495A"/>
                </a:solidFill>
                <a:latin typeface="Open Sans" pitchFamily="34" charset="0"/>
                <a:ea typeface="Open Sans" pitchFamily="34" charset="-122"/>
                <a:cs typeface="Open Sans" pitchFamily="34" charset="-120"/>
              </a:rPr>
              <a:t>The Korean government and various NGOs are using AI to analyze satellite and drone imagery to monitor and manage nationwide forest restoration projects. AI helps identify degraded areas in need of reforestation and assess the health of existing forests.</a:t>
            </a:r>
            <a:endParaRPr lang="en-US" sz="1042" dirty="0"/>
          </a:p>
        </p:txBody>
      </p:sp>
      <p:sp>
        <p:nvSpPr>
          <p:cNvPr id="11" name="Text 8"/>
          <p:cNvSpPr/>
          <p:nvPr/>
        </p:nvSpPr>
        <p:spPr>
          <a:xfrm>
            <a:off x="5414269" y="4323159"/>
            <a:ext cx="6306046" cy="431403"/>
          </a:xfrm>
          <a:prstGeom prst="rect">
            <a:avLst/>
          </a:prstGeom>
          <a:noFill/>
          <a:ln/>
        </p:spPr>
        <p:txBody>
          <a:bodyPr wrap="square" lIns="0" tIns="0" rIns="0" bIns="0" rtlCol="0" anchor="t"/>
          <a:lstStyle/>
          <a:p>
            <a:pPr>
              <a:lnSpc>
                <a:spcPts val="1667"/>
              </a:lnSpc>
            </a:pPr>
            <a:endParaRPr lang="en-US" sz="1042" dirty="0"/>
          </a:p>
        </p:txBody>
      </p:sp>
      <p:sp>
        <p:nvSpPr>
          <p:cNvPr id="12" name="Shape 9"/>
          <p:cNvSpPr/>
          <p:nvPr/>
        </p:nvSpPr>
        <p:spPr>
          <a:xfrm>
            <a:off x="5043686" y="5040908"/>
            <a:ext cx="235843" cy="235843"/>
          </a:xfrm>
          <a:prstGeom prst="roundRect">
            <a:avLst>
              <a:gd name="adj" fmla="val 8573"/>
            </a:avLst>
          </a:prstGeom>
          <a:solidFill>
            <a:srgbClr val="EAE8F3"/>
          </a:solidFill>
          <a:ln/>
        </p:spPr>
        <p:txBody>
          <a:bodyPr/>
          <a:lstStyle/>
          <a:p>
            <a:endParaRPr lang="ko-KR" altLang="en-US" sz="1500"/>
          </a:p>
        </p:txBody>
      </p:sp>
      <p:sp>
        <p:nvSpPr>
          <p:cNvPr id="13" name="Text 10"/>
          <p:cNvSpPr/>
          <p:nvPr/>
        </p:nvSpPr>
        <p:spPr>
          <a:xfrm>
            <a:off x="5414268" y="5040908"/>
            <a:ext cx="2816820" cy="210543"/>
          </a:xfrm>
          <a:prstGeom prst="rect">
            <a:avLst/>
          </a:prstGeom>
          <a:noFill/>
          <a:ln/>
        </p:spPr>
        <p:txBody>
          <a:bodyPr wrap="none" lIns="0" tIns="0" rIns="0" bIns="0" rtlCol="0" anchor="t"/>
          <a:lstStyle/>
          <a:p>
            <a:pPr>
              <a:lnSpc>
                <a:spcPts val="1625"/>
              </a:lnSpc>
            </a:pPr>
            <a:r>
              <a:rPr lang="en-US" sz="1292" dirty="0">
                <a:solidFill>
                  <a:srgbClr val="49495A"/>
                </a:solidFill>
                <a:latin typeface="Libre Baskerville" pitchFamily="34" charset="0"/>
                <a:ea typeface="Libre Baskerville" pitchFamily="34" charset="-122"/>
                <a:cs typeface="Libre Baskerville" pitchFamily="34" charset="-120"/>
              </a:rPr>
              <a:t>Renewable Energy Optimization</a:t>
            </a:r>
            <a:endParaRPr lang="en-US" sz="1292" dirty="0"/>
          </a:p>
        </p:txBody>
      </p:sp>
      <p:sp>
        <p:nvSpPr>
          <p:cNvPr id="14" name="Text 11"/>
          <p:cNvSpPr/>
          <p:nvPr/>
        </p:nvSpPr>
        <p:spPr>
          <a:xfrm>
            <a:off x="5414269" y="5332313"/>
            <a:ext cx="6306046" cy="647105"/>
          </a:xfrm>
          <a:prstGeom prst="rect">
            <a:avLst/>
          </a:prstGeom>
          <a:noFill/>
          <a:ln/>
        </p:spPr>
        <p:txBody>
          <a:bodyPr wrap="square" lIns="0" tIns="0" rIns="0" bIns="0" rtlCol="0" anchor="t"/>
          <a:lstStyle/>
          <a:p>
            <a:pPr>
              <a:lnSpc>
                <a:spcPts val="1667"/>
              </a:lnSpc>
            </a:pPr>
            <a:r>
              <a:rPr lang="en-US" sz="1042" dirty="0">
                <a:solidFill>
                  <a:srgbClr val="49495A"/>
                </a:solidFill>
                <a:latin typeface="Open Sans" pitchFamily="34" charset="0"/>
                <a:ea typeface="Open Sans" pitchFamily="34" charset="-122"/>
                <a:cs typeface="Open Sans" pitchFamily="34" charset="-120"/>
              </a:rPr>
              <a:t>The Korea Institute of Energy Research (KIER) is using AI to optimize the operation of renewable energy sources. This includes using AI to forecast weather conditions and adjust the operation of solar and wind power plants accordingly.</a:t>
            </a:r>
            <a:endParaRPr lang="en-US" sz="1042" dirty="0"/>
          </a:p>
        </p:txBody>
      </p:sp>
      <p:sp>
        <p:nvSpPr>
          <p:cNvPr id="15" name="Text 12"/>
          <p:cNvSpPr/>
          <p:nvPr/>
        </p:nvSpPr>
        <p:spPr>
          <a:xfrm>
            <a:off x="5414269" y="6060282"/>
            <a:ext cx="6306046" cy="431403"/>
          </a:xfrm>
          <a:prstGeom prst="rect">
            <a:avLst/>
          </a:prstGeom>
          <a:noFill/>
          <a:ln/>
        </p:spPr>
        <p:txBody>
          <a:bodyPr wrap="square" lIns="0" tIns="0" rIns="0" bIns="0" rtlCol="0" anchor="t"/>
          <a:lstStyle/>
          <a:p>
            <a:pPr>
              <a:lnSpc>
                <a:spcPts val="1667"/>
              </a:lnSpc>
            </a:pPr>
            <a:endParaRPr lang="en-US" sz="1042"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430907" y="436959"/>
            <a:ext cx="4299744" cy="384770"/>
          </a:xfrm>
          <a:prstGeom prst="rect">
            <a:avLst/>
          </a:prstGeom>
          <a:noFill/>
          <a:ln/>
        </p:spPr>
        <p:txBody>
          <a:bodyPr wrap="none" lIns="0" tIns="0" rIns="0" bIns="0" rtlCol="0" anchor="t"/>
          <a:lstStyle/>
          <a:p>
            <a:pPr>
              <a:lnSpc>
                <a:spcPts val="3000"/>
              </a:lnSpc>
            </a:pPr>
            <a:r>
              <a:rPr lang="en-US" sz="2417" dirty="0">
                <a:solidFill>
                  <a:srgbClr val="403CCF"/>
                </a:solidFill>
                <a:latin typeface="Libre Baskerville" pitchFamily="34" charset="0"/>
                <a:ea typeface="Libre Baskerville" pitchFamily="34" charset="-122"/>
                <a:cs typeface="Libre Baskerville" pitchFamily="34" charset="-120"/>
              </a:rPr>
              <a:t>Global ESG AI Applications</a:t>
            </a:r>
            <a:endParaRPr lang="en-US" sz="2417" dirty="0"/>
          </a:p>
        </p:txBody>
      </p:sp>
      <p:pic>
        <p:nvPicPr>
          <p:cNvPr id="4" name="Image 1" descr="preencoded.png"/>
          <p:cNvPicPr>
            <a:picLocks noChangeAspect="1"/>
          </p:cNvPicPr>
          <p:nvPr/>
        </p:nvPicPr>
        <p:blipFill>
          <a:blip r:embed="rId4"/>
          <a:stretch>
            <a:fillRect/>
          </a:stretch>
        </p:blipFill>
        <p:spPr>
          <a:xfrm>
            <a:off x="430907" y="1006376"/>
            <a:ext cx="307777" cy="307777"/>
          </a:xfrm>
          <a:prstGeom prst="rect">
            <a:avLst/>
          </a:prstGeom>
        </p:spPr>
      </p:pic>
      <p:sp>
        <p:nvSpPr>
          <p:cNvPr id="5" name="Text 1"/>
          <p:cNvSpPr/>
          <p:nvPr/>
        </p:nvSpPr>
        <p:spPr>
          <a:xfrm>
            <a:off x="430907" y="1437283"/>
            <a:ext cx="1911053" cy="192286"/>
          </a:xfrm>
          <a:prstGeom prst="rect">
            <a:avLst/>
          </a:prstGeom>
          <a:noFill/>
          <a:ln/>
        </p:spPr>
        <p:txBody>
          <a:bodyPr wrap="none" lIns="0" tIns="0" rIns="0" bIns="0" rtlCol="0" anchor="t"/>
          <a:lstStyle/>
          <a:p>
            <a:pPr>
              <a:lnSpc>
                <a:spcPts val="1500"/>
              </a:lnSpc>
            </a:pPr>
            <a:r>
              <a:rPr lang="en-US" sz="1208" dirty="0">
                <a:solidFill>
                  <a:srgbClr val="49495A"/>
                </a:solidFill>
                <a:latin typeface="Libre Baskerville" pitchFamily="34" charset="0"/>
                <a:ea typeface="Libre Baskerville" pitchFamily="34" charset="-122"/>
                <a:cs typeface="Libre Baskerville" pitchFamily="34" charset="-120"/>
              </a:rPr>
              <a:t>Environment: Microsoft</a:t>
            </a:r>
            <a:endParaRPr lang="en-US" sz="1208" dirty="0"/>
          </a:p>
        </p:txBody>
      </p:sp>
      <p:sp>
        <p:nvSpPr>
          <p:cNvPr id="6" name="Text 2"/>
          <p:cNvSpPr/>
          <p:nvPr/>
        </p:nvSpPr>
        <p:spPr>
          <a:xfrm>
            <a:off x="430907" y="1703388"/>
            <a:ext cx="6758186" cy="393898"/>
          </a:xfrm>
          <a:prstGeom prst="rect">
            <a:avLst/>
          </a:prstGeom>
          <a:noFill/>
          <a:ln/>
        </p:spPr>
        <p:txBody>
          <a:bodyPr wrap="square" lIns="0" tIns="0" rIns="0" bIns="0" rtlCol="0" anchor="t"/>
          <a:lstStyle/>
          <a:p>
            <a:pPr>
              <a:lnSpc>
                <a:spcPts val="1542"/>
              </a:lnSpc>
            </a:pPr>
            <a:r>
              <a:rPr lang="en-US" sz="958" dirty="0">
                <a:solidFill>
                  <a:srgbClr val="49495A"/>
                </a:solidFill>
                <a:latin typeface="Open Sans" pitchFamily="34" charset="0"/>
                <a:ea typeface="Open Sans" pitchFamily="34" charset="-122"/>
                <a:cs typeface="Open Sans" pitchFamily="34" charset="-120"/>
              </a:rPr>
              <a:t>Microsoft uses AI to reduce its carbon footprint. This includes AI and machine learning tools to optimize data center efficiency and reduce energy consumption.</a:t>
            </a:r>
            <a:endParaRPr lang="en-US" sz="958" dirty="0"/>
          </a:p>
        </p:txBody>
      </p:sp>
      <p:sp>
        <p:nvSpPr>
          <p:cNvPr id="7" name="Text 3"/>
          <p:cNvSpPr/>
          <p:nvPr/>
        </p:nvSpPr>
        <p:spPr>
          <a:xfrm>
            <a:off x="430907" y="2171105"/>
            <a:ext cx="6758186" cy="393898"/>
          </a:xfrm>
          <a:prstGeom prst="rect">
            <a:avLst/>
          </a:prstGeom>
          <a:noFill/>
          <a:ln/>
        </p:spPr>
        <p:txBody>
          <a:bodyPr wrap="square" lIns="0" tIns="0" rIns="0" bIns="0" rtlCol="0" anchor="t"/>
          <a:lstStyle/>
          <a:p>
            <a:pPr>
              <a:lnSpc>
                <a:spcPts val="1542"/>
              </a:lnSpc>
            </a:pPr>
            <a:endParaRPr lang="en-US" sz="958" dirty="0"/>
          </a:p>
        </p:txBody>
      </p:sp>
      <p:pic>
        <p:nvPicPr>
          <p:cNvPr id="8" name="Image 2" descr="preencoded.png"/>
          <p:cNvPicPr>
            <a:picLocks noChangeAspect="1"/>
          </p:cNvPicPr>
          <p:nvPr/>
        </p:nvPicPr>
        <p:blipFill>
          <a:blip r:embed="rId5"/>
          <a:stretch>
            <a:fillRect/>
          </a:stretch>
        </p:blipFill>
        <p:spPr>
          <a:xfrm>
            <a:off x="430907" y="2934394"/>
            <a:ext cx="307777" cy="307777"/>
          </a:xfrm>
          <a:prstGeom prst="rect">
            <a:avLst/>
          </a:prstGeom>
        </p:spPr>
      </p:pic>
      <p:sp>
        <p:nvSpPr>
          <p:cNvPr id="9" name="Text 4"/>
          <p:cNvSpPr/>
          <p:nvPr/>
        </p:nvSpPr>
        <p:spPr>
          <a:xfrm>
            <a:off x="430907" y="3365302"/>
            <a:ext cx="1539181" cy="192286"/>
          </a:xfrm>
          <a:prstGeom prst="rect">
            <a:avLst/>
          </a:prstGeom>
          <a:noFill/>
          <a:ln/>
        </p:spPr>
        <p:txBody>
          <a:bodyPr wrap="none" lIns="0" tIns="0" rIns="0" bIns="0" rtlCol="0" anchor="t"/>
          <a:lstStyle/>
          <a:p>
            <a:pPr>
              <a:lnSpc>
                <a:spcPts val="1500"/>
              </a:lnSpc>
            </a:pPr>
            <a:r>
              <a:rPr lang="en-US" sz="1208" dirty="0">
                <a:solidFill>
                  <a:srgbClr val="49495A"/>
                </a:solidFill>
                <a:latin typeface="Libre Baskerville" pitchFamily="34" charset="0"/>
                <a:ea typeface="Libre Baskerville" pitchFamily="34" charset="-122"/>
                <a:cs typeface="Libre Baskerville" pitchFamily="34" charset="-120"/>
              </a:rPr>
              <a:t>Social: IBM</a:t>
            </a:r>
            <a:endParaRPr lang="en-US" sz="1208" dirty="0"/>
          </a:p>
        </p:txBody>
      </p:sp>
      <p:sp>
        <p:nvSpPr>
          <p:cNvPr id="10" name="Text 5"/>
          <p:cNvSpPr/>
          <p:nvPr/>
        </p:nvSpPr>
        <p:spPr>
          <a:xfrm>
            <a:off x="430907" y="3631407"/>
            <a:ext cx="6758186" cy="393898"/>
          </a:xfrm>
          <a:prstGeom prst="rect">
            <a:avLst/>
          </a:prstGeom>
          <a:noFill/>
          <a:ln/>
        </p:spPr>
        <p:txBody>
          <a:bodyPr wrap="square" lIns="0" tIns="0" rIns="0" bIns="0" rtlCol="0" anchor="t"/>
          <a:lstStyle/>
          <a:p>
            <a:pPr>
              <a:lnSpc>
                <a:spcPts val="1542"/>
              </a:lnSpc>
            </a:pPr>
            <a:r>
              <a:rPr lang="en-US" sz="958" dirty="0">
                <a:solidFill>
                  <a:srgbClr val="49495A"/>
                </a:solidFill>
                <a:latin typeface="Open Sans" pitchFamily="34" charset="0"/>
                <a:ea typeface="Open Sans" pitchFamily="34" charset="-122"/>
                <a:cs typeface="Open Sans" pitchFamily="34" charset="-120"/>
              </a:rPr>
              <a:t>IBM uses AI to promote diversity and inclusion in the workplace. Their AI systems analyze hiring, employment practices, and internal promotions to ensure fairness and eliminate bias.</a:t>
            </a:r>
            <a:endParaRPr lang="en-US" sz="958" dirty="0"/>
          </a:p>
        </p:txBody>
      </p:sp>
      <p:sp>
        <p:nvSpPr>
          <p:cNvPr id="11" name="Text 6"/>
          <p:cNvSpPr/>
          <p:nvPr/>
        </p:nvSpPr>
        <p:spPr>
          <a:xfrm>
            <a:off x="430907" y="4099124"/>
            <a:ext cx="6758186" cy="393898"/>
          </a:xfrm>
          <a:prstGeom prst="rect">
            <a:avLst/>
          </a:prstGeom>
          <a:noFill/>
          <a:ln/>
        </p:spPr>
        <p:txBody>
          <a:bodyPr wrap="square" lIns="0" tIns="0" rIns="0" bIns="0" rtlCol="0" anchor="t"/>
          <a:lstStyle/>
          <a:p>
            <a:pPr>
              <a:lnSpc>
                <a:spcPts val="1542"/>
              </a:lnSpc>
            </a:pPr>
            <a:endParaRPr lang="en-US" sz="958" dirty="0"/>
          </a:p>
        </p:txBody>
      </p:sp>
      <p:pic>
        <p:nvPicPr>
          <p:cNvPr id="12" name="Image 3" descr="preencoded.png"/>
          <p:cNvPicPr>
            <a:picLocks noChangeAspect="1"/>
          </p:cNvPicPr>
          <p:nvPr/>
        </p:nvPicPr>
        <p:blipFill>
          <a:blip r:embed="rId6"/>
          <a:stretch>
            <a:fillRect/>
          </a:stretch>
        </p:blipFill>
        <p:spPr>
          <a:xfrm>
            <a:off x="430907" y="4862413"/>
            <a:ext cx="307777" cy="307777"/>
          </a:xfrm>
          <a:prstGeom prst="rect">
            <a:avLst/>
          </a:prstGeom>
        </p:spPr>
      </p:pic>
      <p:sp>
        <p:nvSpPr>
          <p:cNvPr id="13" name="Text 7"/>
          <p:cNvSpPr/>
          <p:nvPr/>
        </p:nvSpPr>
        <p:spPr>
          <a:xfrm>
            <a:off x="430907" y="5293320"/>
            <a:ext cx="1539181" cy="192286"/>
          </a:xfrm>
          <a:prstGeom prst="rect">
            <a:avLst/>
          </a:prstGeom>
          <a:noFill/>
          <a:ln/>
        </p:spPr>
        <p:txBody>
          <a:bodyPr wrap="none" lIns="0" tIns="0" rIns="0" bIns="0" rtlCol="0" anchor="t"/>
          <a:lstStyle/>
          <a:p>
            <a:pPr>
              <a:lnSpc>
                <a:spcPts val="1500"/>
              </a:lnSpc>
            </a:pPr>
            <a:r>
              <a:rPr lang="en-US" sz="1208" dirty="0">
                <a:solidFill>
                  <a:srgbClr val="49495A"/>
                </a:solidFill>
                <a:latin typeface="Libre Baskerville" pitchFamily="34" charset="0"/>
                <a:ea typeface="Libre Baskerville" pitchFamily="34" charset="-122"/>
                <a:cs typeface="Libre Baskerville" pitchFamily="34" charset="-120"/>
              </a:rPr>
              <a:t>Governance: HSBC</a:t>
            </a:r>
            <a:endParaRPr lang="en-US" sz="1208" dirty="0"/>
          </a:p>
        </p:txBody>
      </p:sp>
      <p:sp>
        <p:nvSpPr>
          <p:cNvPr id="14" name="Text 8"/>
          <p:cNvSpPr/>
          <p:nvPr/>
        </p:nvSpPr>
        <p:spPr>
          <a:xfrm>
            <a:off x="430907" y="5559425"/>
            <a:ext cx="6758186" cy="393898"/>
          </a:xfrm>
          <a:prstGeom prst="rect">
            <a:avLst/>
          </a:prstGeom>
          <a:noFill/>
          <a:ln/>
        </p:spPr>
        <p:txBody>
          <a:bodyPr wrap="square" lIns="0" tIns="0" rIns="0" bIns="0" rtlCol="0" anchor="t"/>
          <a:lstStyle/>
          <a:p>
            <a:pPr>
              <a:lnSpc>
                <a:spcPts val="1542"/>
              </a:lnSpc>
            </a:pPr>
            <a:r>
              <a:rPr lang="en-US" sz="958" dirty="0">
                <a:solidFill>
                  <a:srgbClr val="49495A"/>
                </a:solidFill>
                <a:latin typeface="Open Sans" pitchFamily="34" charset="0"/>
                <a:ea typeface="Open Sans" pitchFamily="34" charset="-122"/>
                <a:cs typeface="Open Sans" pitchFamily="34" charset="-120"/>
              </a:rPr>
              <a:t>HSBC leverages AI to strengthen corporate governance by improving compliance, risk management, and fraud detection across its global banking operations.</a:t>
            </a:r>
            <a:endParaRPr lang="en-US" sz="958" dirty="0"/>
          </a:p>
        </p:txBody>
      </p:sp>
      <p:sp>
        <p:nvSpPr>
          <p:cNvPr id="15" name="Text 9"/>
          <p:cNvSpPr/>
          <p:nvPr/>
        </p:nvSpPr>
        <p:spPr>
          <a:xfrm>
            <a:off x="430907" y="6027143"/>
            <a:ext cx="6758186" cy="393898"/>
          </a:xfrm>
          <a:prstGeom prst="rect">
            <a:avLst/>
          </a:prstGeom>
          <a:noFill/>
          <a:ln/>
        </p:spPr>
        <p:txBody>
          <a:bodyPr wrap="square" lIns="0" tIns="0" rIns="0" bIns="0" rtlCol="0" anchor="t"/>
          <a:lstStyle/>
          <a:p>
            <a:pPr>
              <a:lnSpc>
                <a:spcPts val="1542"/>
              </a:lnSpc>
            </a:pPr>
            <a:endParaRPr lang="en-US" sz="958"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5632" y="668239"/>
            <a:ext cx="6173490" cy="540743"/>
          </a:xfrm>
          <a:prstGeom prst="rect">
            <a:avLst/>
          </a:prstGeom>
          <a:noFill/>
          <a:ln/>
        </p:spPr>
        <p:txBody>
          <a:bodyPr wrap="none" lIns="0" tIns="0" rIns="0" bIns="0" rtlCol="0" anchor="t"/>
          <a:lstStyle/>
          <a:p>
            <a:pPr>
              <a:lnSpc>
                <a:spcPts val="4250"/>
              </a:lnSpc>
            </a:pPr>
            <a:r>
              <a:rPr lang="en-US" sz="3375" dirty="0">
                <a:solidFill>
                  <a:srgbClr val="403CCF"/>
                </a:solidFill>
                <a:latin typeface="Libre Baskerville" pitchFamily="34" charset="0"/>
                <a:ea typeface="Libre Baskerville" pitchFamily="34" charset="-122"/>
                <a:cs typeface="Libre Baskerville" pitchFamily="34" charset="-120"/>
              </a:rPr>
              <a:t>Korean ESG AI Applications</a:t>
            </a:r>
            <a:endParaRPr lang="en-US" sz="3375" dirty="0"/>
          </a:p>
        </p:txBody>
      </p:sp>
      <p:sp>
        <p:nvSpPr>
          <p:cNvPr id="3" name="Text 1"/>
          <p:cNvSpPr/>
          <p:nvPr/>
        </p:nvSpPr>
        <p:spPr>
          <a:xfrm>
            <a:off x="605632" y="2759177"/>
            <a:ext cx="3238698" cy="270371"/>
          </a:xfrm>
          <a:prstGeom prst="rect">
            <a:avLst/>
          </a:prstGeom>
          <a:noFill/>
          <a:ln/>
        </p:spPr>
        <p:txBody>
          <a:bodyPr wrap="none" lIns="0" tIns="0" rIns="0" bIns="0" rtlCol="0" anchor="t"/>
          <a:lstStyle/>
          <a:p>
            <a:pPr>
              <a:lnSpc>
                <a:spcPts val="2125"/>
              </a:lnSpc>
            </a:pPr>
            <a:r>
              <a:rPr lang="en-US" sz="1667" dirty="0">
                <a:solidFill>
                  <a:srgbClr val="403CCF"/>
                </a:solidFill>
                <a:latin typeface="Libre Baskerville" pitchFamily="34" charset="0"/>
                <a:ea typeface="Libre Baskerville" pitchFamily="34" charset="-122"/>
                <a:cs typeface="Libre Baskerville" pitchFamily="34" charset="-120"/>
              </a:rPr>
              <a:t>Environment: LG Electronics</a:t>
            </a:r>
            <a:endParaRPr lang="en-US" sz="1667" dirty="0"/>
          </a:p>
        </p:txBody>
      </p:sp>
      <p:sp>
        <p:nvSpPr>
          <p:cNvPr id="4" name="Text 2"/>
          <p:cNvSpPr/>
          <p:nvPr/>
        </p:nvSpPr>
        <p:spPr>
          <a:xfrm>
            <a:off x="605632" y="3202585"/>
            <a:ext cx="3378398" cy="1937743"/>
          </a:xfrm>
          <a:prstGeom prst="rect">
            <a:avLst/>
          </a:prstGeom>
          <a:noFill/>
          <a:ln/>
        </p:spPr>
        <p:txBody>
          <a:bodyPr wrap="square" lIns="0" tIns="0" rIns="0" bIns="0" rtlCol="0" anchor="t"/>
          <a:lstStyle/>
          <a:p>
            <a:pPr>
              <a:lnSpc>
                <a:spcPts val="2167"/>
              </a:lnSpc>
            </a:pPr>
            <a:r>
              <a:rPr lang="en-US" sz="1333" dirty="0">
                <a:solidFill>
                  <a:srgbClr val="49495A"/>
                </a:solidFill>
                <a:latin typeface="Open Sans" pitchFamily="34" charset="0"/>
                <a:ea typeface="Open Sans" pitchFamily="34" charset="-122"/>
                <a:cs typeface="Open Sans" pitchFamily="34" charset="-120"/>
              </a:rPr>
              <a:t>LG utilizes AI to enhance energy efficiency in its appliances and operations. They have implemented AI-based solutions to reduce energy consumption in manufacturing processes and developed smart home appliances that minimize energy usage.</a:t>
            </a:r>
            <a:endParaRPr lang="en-US" sz="1333" dirty="0"/>
          </a:p>
        </p:txBody>
      </p:sp>
      <p:sp>
        <p:nvSpPr>
          <p:cNvPr id="5" name="Text 3"/>
          <p:cNvSpPr/>
          <p:nvPr/>
        </p:nvSpPr>
        <p:spPr>
          <a:xfrm>
            <a:off x="605632" y="4178399"/>
            <a:ext cx="3378398" cy="1384102"/>
          </a:xfrm>
          <a:prstGeom prst="rect">
            <a:avLst/>
          </a:prstGeom>
          <a:noFill/>
          <a:ln/>
        </p:spPr>
        <p:txBody>
          <a:bodyPr wrap="square" lIns="0" tIns="0" rIns="0" bIns="0" rtlCol="0" anchor="t"/>
          <a:lstStyle/>
          <a:p>
            <a:pPr>
              <a:lnSpc>
                <a:spcPts val="2167"/>
              </a:lnSpc>
            </a:pPr>
            <a:endParaRPr lang="en-US" sz="1333" dirty="0"/>
          </a:p>
        </p:txBody>
      </p:sp>
      <p:sp>
        <p:nvSpPr>
          <p:cNvPr id="6" name="Text 4"/>
          <p:cNvSpPr/>
          <p:nvPr/>
        </p:nvSpPr>
        <p:spPr>
          <a:xfrm>
            <a:off x="4412457" y="2759177"/>
            <a:ext cx="2163068" cy="270371"/>
          </a:xfrm>
          <a:prstGeom prst="rect">
            <a:avLst/>
          </a:prstGeom>
          <a:noFill/>
          <a:ln/>
        </p:spPr>
        <p:txBody>
          <a:bodyPr wrap="none" lIns="0" tIns="0" rIns="0" bIns="0" rtlCol="0" anchor="t"/>
          <a:lstStyle/>
          <a:p>
            <a:pPr>
              <a:lnSpc>
                <a:spcPts val="2125"/>
              </a:lnSpc>
            </a:pPr>
            <a:r>
              <a:rPr lang="en-US" sz="1667" dirty="0">
                <a:solidFill>
                  <a:srgbClr val="403CCF"/>
                </a:solidFill>
                <a:latin typeface="Libre Baskerville" pitchFamily="34" charset="0"/>
                <a:ea typeface="Libre Baskerville" pitchFamily="34" charset="-122"/>
                <a:cs typeface="Libre Baskerville" pitchFamily="34" charset="-120"/>
              </a:rPr>
              <a:t>Social: SK Telecom</a:t>
            </a:r>
            <a:endParaRPr lang="en-US" sz="1667" dirty="0"/>
          </a:p>
        </p:txBody>
      </p:sp>
      <p:sp>
        <p:nvSpPr>
          <p:cNvPr id="7" name="Text 5"/>
          <p:cNvSpPr/>
          <p:nvPr/>
        </p:nvSpPr>
        <p:spPr>
          <a:xfrm>
            <a:off x="4412457" y="3202584"/>
            <a:ext cx="3378398" cy="1660922"/>
          </a:xfrm>
          <a:prstGeom prst="rect">
            <a:avLst/>
          </a:prstGeom>
          <a:noFill/>
          <a:ln/>
        </p:spPr>
        <p:txBody>
          <a:bodyPr wrap="square" lIns="0" tIns="0" rIns="0" bIns="0" rtlCol="0" anchor="t"/>
          <a:lstStyle/>
          <a:p>
            <a:pPr>
              <a:lnSpc>
                <a:spcPts val="2167"/>
              </a:lnSpc>
            </a:pPr>
            <a:r>
              <a:rPr lang="en-US" sz="1333" dirty="0">
                <a:solidFill>
                  <a:srgbClr val="49495A"/>
                </a:solidFill>
                <a:latin typeface="Open Sans" pitchFamily="34" charset="0"/>
                <a:ea typeface="Open Sans" pitchFamily="34" charset="-122"/>
                <a:cs typeface="Open Sans" pitchFamily="34" charset="-120"/>
              </a:rPr>
              <a:t>SK Telecom uses AI to monitor and improve employee well-being, enhance customer interactions through an AI-based platform, and ensure diversity and inclusivity within the company.</a:t>
            </a:r>
            <a:endParaRPr lang="en-US" sz="1333" dirty="0"/>
          </a:p>
        </p:txBody>
      </p:sp>
      <p:sp>
        <p:nvSpPr>
          <p:cNvPr id="8" name="Text 6"/>
          <p:cNvSpPr/>
          <p:nvPr/>
        </p:nvSpPr>
        <p:spPr>
          <a:xfrm>
            <a:off x="4412457" y="3901580"/>
            <a:ext cx="3378398" cy="1107281"/>
          </a:xfrm>
          <a:prstGeom prst="rect">
            <a:avLst/>
          </a:prstGeom>
          <a:noFill/>
          <a:ln/>
        </p:spPr>
        <p:txBody>
          <a:bodyPr wrap="square" lIns="0" tIns="0" rIns="0" bIns="0" rtlCol="0" anchor="t"/>
          <a:lstStyle/>
          <a:p>
            <a:pPr>
              <a:lnSpc>
                <a:spcPts val="2167"/>
              </a:lnSpc>
            </a:pPr>
            <a:endParaRPr lang="en-US" sz="1333" dirty="0"/>
          </a:p>
        </p:txBody>
      </p:sp>
      <p:sp>
        <p:nvSpPr>
          <p:cNvPr id="9" name="Text 7"/>
          <p:cNvSpPr/>
          <p:nvPr/>
        </p:nvSpPr>
        <p:spPr>
          <a:xfrm>
            <a:off x="8219281" y="2759176"/>
            <a:ext cx="3378398" cy="540743"/>
          </a:xfrm>
          <a:prstGeom prst="rect">
            <a:avLst/>
          </a:prstGeom>
          <a:noFill/>
          <a:ln/>
        </p:spPr>
        <p:txBody>
          <a:bodyPr wrap="square" lIns="0" tIns="0" rIns="0" bIns="0" rtlCol="0" anchor="t"/>
          <a:lstStyle/>
          <a:p>
            <a:pPr>
              <a:lnSpc>
                <a:spcPts val="2125"/>
              </a:lnSpc>
            </a:pPr>
            <a:r>
              <a:rPr lang="en-US" sz="1667" dirty="0">
                <a:solidFill>
                  <a:srgbClr val="403CCF"/>
                </a:solidFill>
                <a:latin typeface="Libre Baskerville" pitchFamily="34" charset="0"/>
                <a:ea typeface="Libre Baskerville" pitchFamily="34" charset="-122"/>
                <a:cs typeface="Libre Baskerville" pitchFamily="34" charset="-120"/>
              </a:rPr>
              <a:t>Governance: Samsung Electronics</a:t>
            </a:r>
            <a:endParaRPr lang="en-US" sz="1667" dirty="0"/>
          </a:p>
        </p:txBody>
      </p:sp>
      <p:sp>
        <p:nvSpPr>
          <p:cNvPr id="10" name="Text 8"/>
          <p:cNvSpPr/>
          <p:nvPr/>
        </p:nvSpPr>
        <p:spPr>
          <a:xfrm>
            <a:off x="8219281" y="3472956"/>
            <a:ext cx="3378398" cy="1660922"/>
          </a:xfrm>
          <a:prstGeom prst="rect">
            <a:avLst/>
          </a:prstGeom>
          <a:noFill/>
          <a:ln/>
        </p:spPr>
        <p:txBody>
          <a:bodyPr wrap="square" lIns="0" tIns="0" rIns="0" bIns="0" rtlCol="0" anchor="t"/>
          <a:lstStyle/>
          <a:p>
            <a:pPr>
              <a:lnSpc>
                <a:spcPts val="2167"/>
              </a:lnSpc>
            </a:pPr>
            <a:r>
              <a:rPr lang="en-US" sz="1333" dirty="0">
                <a:solidFill>
                  <a:srgbClr val="49495A"/>
                </a:solidFill>
                <a:latin typeface="Open Sans" pitchFamily="34" charset="0"/>
                <a:ea typeface="Open Sans" pitchFamily="34" charset="-122"/>
                <a:cs typeface="Open Sans" pitchFamily="34" charset="-120"/>
              </a:rPr>
              <a:t>Samsung employs AI across its global operations for risk management and regulatory compliance monitoring. AI is also used in finance and management departments to detect potential fraud or irregularities.</a:t>
            </a:r>
            <a:endParaRPr lang="en-US" sz="1333" dirty="0"/>
          </a:p>
        </p:txBody>
      </p:sp>
      <p:sp>
        <p:nvSpPr>
          <p:cNvPr id="11" name="Text 9"/>
          <p:cNvSpPr/>
          <p:nvPr/>
        </p:nvSpPr>
        <p:spPr>
          <a:xfrm>
            <a:off x="8219281" y="4171950"/>
            <a:ext cx="3378398" cy="1384102"/>
          </a:xfrm>
          <a:prstGeom prst="rect">
            <a:avLst/>
          </a:prstGeom>
          <a:noFill/>
          <a:ln/>
        </p:spPr>
        <p:txBody>
          <a:bodyPr wrap="square" lIns="0" tIns="0" rIns="0" bIns="0" rtlCol="0" anchor="t"/>
          <a:lstStyle/>
          <a:p>
            <a:pPr>
              <a:lnSpc>
                <a:spcPts val="2167"/>
              </a:lnSpc>
            </a:pPr>
            <a:endParaRPr lang="en-US" sz="1333" dirty="0"/>
          </a:p>
        </p:txBody>
      </p:sp>
      <p:sp>
        <p:nvSpPr>
          <p:cNvPr id="12" name="Text 10"/>
          <p:cNvSpPr/>
          <p:nvPr/>
        </p:nvSpPr>
        <p:spPr>
          <a:xfrm>
            <a:off x="605632" y="5912843"/>
            <a:ext cx="10980738" cy="276820"/>
          </a:xfrm>
          <a:prstGeom prst="rect">
            <a:avLst/>
          </a:prstGeom>
          <a:noFill/>
          <a:ln/>
        </p:spPr>
        <p:txBody>
          <a:bodyPr wrap="none" lIns="0" tIns="0" rIns="0" bIns="0" rtlCol="0" anchor="t"/>
          <a:lstStyle/>
          <a:p>
            <a:pPr>
              <a:lnSpc>
                <a:spcPts val="2167"/>
              </a:lnSpc>
            </a:pPr>
            <a:endParaRPr lang="en-US" sz="1333"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a:extLst>
              <a:ext uri="{FF2B5EF4-FFF2-40B4-BE49-F238E27FC236}">
                <a16:creationId xmlns:a16="http://schemas.microsoft.com/office/drawing/2014/main" id="{0C44489D-E1F9-451C-AB85-116124A0E8FF}"/>
              </a:ext>
            </a:extLst>
          </p:cNvPr>
          <p:cNvSpPr/>
          <p:nvPr/>
        </p:nvSpPr>
        <p:spPr>
          <a:xfrm>
            <a:off x="200025" y="209551"/>
            <a:ext cx="11753850" cy="642937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pic>
        <p:nvPicPr>
          <p:cNvPr id="23" name="그림 22">
            <a:extLst>
              <a:ext uri="{FF2B5EF4-FFF2-40B4-BE49-F238E27FC236}">
                <a16:creationId xmlns:a16="http://schemas.microsoft.com/office/drawing/2014/main" id="{639C38AB-23C8-4508-B9C4-E63BC82FB7D8}"/>
              </a:ext>
            </a:extLst>
          </p:cNvPr>
          <p:cNvPicPr>
            <a:picLocks noChangeAspect="1"/>
          </p:cNvPicPr>
          <p:nvPr/>
        </p:nvPicPr>
        <p:blipFill>
          <a:blip r:embed="rId3"/>
          <a:srcRect l="3953" t="11218" r="6581" b="14991"/>
          <a:stretch>
            <a:fillRect/>
          </a:stretch>
        </p:blipFill>
        <p:spPr>
          <a:xfrm>
            <a:off x="2536172" y="1722187"/>
            <a:ext cx="508249" cy="508249"/>
          </a:xfrm>
          <a:custGeom>
            <a:avLst/>
            <a:gdLst>
              <a:gd name="connsiteX0" fmla="*/ 526341 w 1052682"/>
              <a:gd name="connsiteY0" fmla="*/ 0 h 1052682"/>
              <a:gd name="connsiteX1" fmla="*/ 1052682 w 1052682"/>
              <a:gd name="connsiteY1" fmla="*/ 526341 h 1052682"/>
              <a:gd name="connsiteX2" fmla="*/ 526341 w 1052682"/>
              <a:gd name="connsiteY2" fmla="*/ 1052682 h 1052682"/>
              <a:gd name="connsiteX3" fmla="*/ 0 w 1052682"/>
              <a:gd name="connsiteY3" fmla="*/ 526341 h 1052682"/>
              <a:gd name="connsiteX4" fmla="*/ 526341 w 1052682"/>
              <a:gd name="connsiteY4" fmla="*/ 0 h 105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682" h="1052682">
                <a:moveTo>
                  <a:pt x="526341" y="0"/>
                </a:moveTo>
                <a:cubicBezTo>
                  <a:pt x="817031" y="0"/>
                  <a:pt x="1052682" y="235651"/>
                  <a:pt x="1052682" y="526341"/>
                </a:cubicBezTo>
                <a:cubicBezTo>
                  <a:pt x="1052682" y="817031"/>
                  <a:pt x="817031" y="1052682"/>
                  <a:pt x="526341" y="1052682"/>
                </a:cubicBezTo>
                <a:cubicBezTo>
                  <a:pt x="235651" y="1052682"/>
                  <a:pt x="0" y="817031"/>
                  <a:pt x="0" y="526341"/>
                </a:cubicBezTo>
                <a:cubicBezTo>
                  <a:pt x="0" y="235651"/>
                  <a:pt x="235651" y="0"/>
                  <a:pt x="526341" y="0"/>
                </a:cubicBezTo>
                <a:close/>
              </a:path>
            </a:pathLst>
          </a:custGeom>
        </p:spPr>
      </p:pic>
      <p:pic>
        <p:nvPicPr>
          <p:cNvPr id="26" name="그림 25">
            <a:extLst>
              <a:ext uri="{FF2B5EF4-FFF2-40B4-BE49-F238E27FC236}">
                <a16:creationId xmlns:a16="http://schemas.microsoft.com/office/drawing/2014/main" id="{51960296-2892-41B9-B53B-E1C209800A0A}"/>
              </a:ext>
            </a:extLst>
          </p:cNvPr>
          <p:cNvPicPr>
            <a:picLocks noChangeAspect="1"/>
          </p:cNvPicPr>
          <p:nvPr/>
        </p:nvPicPr>
        <p:blipFill>
          <a:blip r:embed="rId3"/>
          <a:srcRect l="3953" t="11218" r="37274" b="14991"/>
          <a:stretch>
            <a:fillRect/>
          </a:stretch>
        </p:blipFill>
        <p:spPr>
          <a:xfrm>
            <a:off x="11500458" y="637837"/>
            <a:ext cx="691542" cy="1052682"/>
          </a:xfrm>
          <a:custGeom>
            <a:avLst/>
            <a:gdLst>
              <a:gd name="connsiteX0" fmla="*/ 526341 w 691542"/>
              <a:gd name="connsiteY0" fmla="*/ 0 h 1052682"/>
              <a:gd name="connsiteX1" fmla="*/ 632417 w 691542"/>
              <a:gd name="connsiteY1" fmla="*/ 10693 h 1052682"/>
              <a:gd name="connsiteX2" fmla="*/ 691542 w 691542"/>
              <a:gd name="connsiteY2" fmla="*/ 29047 h 1052682"/>
              <a:gd name="connsiteX3" fmla="*/ 691542 w 691542"/>
              <a:gd name="connsiteY3" fmla="*/ 1023635 h 1052682"/>
              <a:gd name="connsiteX4" fmla="*/ 632417 w 691542"/>
              <a:gd name="connsiteY4" fmla="*/ 1041989 h 1052682"/>
              <a:gd name="connsiteX5" fmla="*/ 526341 w 691542"/>
              <a:gd name="connsiteY5" fmla="*/ 1052682 h 1052682"/>
              <a:gd name="connsiteX6" fmla="*/ 0 w 691542"/>
              <a:gd name="connsiteY6" fmla="*/ 526341 h 1052682"/>
              <a:gd name="connsiteX7" fmla="*/ 526341 w 691542"/>
              <a:gd name="connsiteY7" fmla="*/ 0 h 105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542" h="1052682">
                <a:moveTo>
                  <a:pt x="526341" y="0"/>
                </a:moveTo>
                <a:cubicBezTo>
                  <a:pt x="562677" y="0"/>
                  <a:pt x="598154" y="3682"/>
                  <a:pt x="632417" y="10693"/>
                </a:cubicBezTo>
                <a:lnTo>
                  <a:pt x="691542" y="29047"/>
                </a:lnTo>
                <a:lnTo>
                  <a:pt x="691542" y="1023635"/>
                </a:lnTo>
                <a:lnTo>
                  <a:pt x="632417" y="1041989"/>
                </a:lnTo>
                <a:cubicBezTo>
                  <a:pt x="598154" y="1049000"/>
                  <a:pt x="562677" y="1052682"/>
                  <a:pt x="526341" y="1052682"/>
                </a:cubicBezTo>
                <a:cubicBezTo>
                  <a:pt x="235651" y="1052682"/>
                  <a:pt x="0" y="817031"/>
                  <a:pt x="0" y="526341"/>
                </a:cubicBezTo>
                <a:cubicBezTo>
                  <a:pt x="0" y="235651"/>
                  <a:pt x="235651" y="0"/>
                  <a:pt x="526341" y="0"/>
                </a:cubicBezTo>
                <a:close/>
              </a:path>
            </a:pathLst>
          </a:custGeom>
        </p:spPr>
      </p:pic>
      <p:pic>
        <p:nvPicPr>
          <p:cNvPr id="27" name="그림 26">
            <a:extLst>
              <a:ext uri="{FF2B5EF4-FFF2-40B4-BE49-F238E27FC236}">
                <a16:creationId xmlns:a16="http://schemas.microsoft.com/office/drawing/2014/main" id="{639C38AB-23C8-4508-B9C4-E63BC82FB7D8}"/>
              </a:ext>
            </a:extLst>
          </p:cNvPr>
          <p:cNvPicPr>
            <a:picLocks noChangeAspect="1"/>
          </p:cNvPicPr>
          <p:nvPr/>
        </p:nvPicPr>
        <p:blipFill>
          <a:blip r:embed="rId3"/>
          <a:srcRect l="3953" t="11218" r="6581" b="14991"/>
          <a:stretch>
            <a:fillRect/>
          </a:stretch>
        </p:blipFill>
        <p:spPr>
          <a:xfrm>
            <a:off x="2536172" y="1722187"/>
            <a:ext cx="508249" cy="508249"/>
          </a:xfrm>
          <a:custGeom>
            <a:avLst/>
            <a:gdLst>
              <a:gd name="connsiteX0" fmla="*/ 526341 w 1052682"/>
              <a:gd name="connsiteY0" fmla="*/ 0 h 1052682"/>
              <a:gd name="connsiteX1" fmla="*/ 1052682 w 1052682"/>
              <a:gd name="connsiteY1" fmla="*/ 526341 h 1052682"/>
              <a:gd name="connsiteX2" fmla="*/ 526341 w 1052682"/>
              <a:gd name="connsiteY2" fmla="*/ 1052682 h 1052682"/>
              <a:gd name="connsiteX3" fmla="*/ 0 w 1052682"/>
              <a:gd name="connsiteY3" fmla="*/ 526341 h 1052682"/>
              <a:gd name="connsiteX4" fmla="*/ 526341 w 1052682"/>
              <a:gd name="connsiteY4" fmla="*/ 0 h 105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682" h="1052682">
                <a:moveTo>
                  <a:pt x="526341" y="0"/>
                </a:moveTo>
                <a:cubicBezTo>
                  <a:pt x="817031" y="0"/>
                  <a:pt x="1052682" y="235651"/>
                  <a:pt x="1052682" y="526341"/>
                </a:cubicBezTo>
                <a:cubicBezTo>
                  <a:pt x="1052682" y="817031"/>
                  <a:pt x="817031" y="1052682"/>
                  <a:pt x="526341" y="1052682"/>
                </a:cubicBezTo>
                <a:cubicBezTo>
                  <a:pt x="235651" y="1052682"/>
                  <a:pt x="0" y="817031"/>
                  <a:pt x="0" y="526341"/>
                </a:cubicBezTo>
                <a:cubicBezTo>
                  <a:pt x="0" y="235651"/>
                  <a:pt x="235651" y="0"/>
                  <a:pt x="526341" y="0"/>
                </a:cubicBezTo>
                <a:close/>
              </a:path>
            </a:pathLst>
          </a:custGeom>
        </p:spPr>
      </p:pic>
      <p:pic>
        <p:nvPicPr>
          <p:cNvPr id="28" name="그림 27">
            <a:extLst>
              <a:ext uri="{FF2B5EF4-FFF2-40B4-BE49-F238E27FC236}">
                <a16:creationId xmlns:a16="http://schemas.microsoft.com/office/drawing/2014/main" id="{1436F643-10F5-474D-A8BB-15023CBC36D9}"/>
              </a:ext>
            </a:extLst>
          </p:cNvPr>
          <p:cNvPicPr>
            <a:picLocks noChangeAspect="1"/>
          </p:cNvPicPr>
          <p:nvPr/>
        </p:nvPicPr>
        <p:blipFill>
          <a:blip r:embed="rId4"/>
          <a:srcRect l="39022" t="12376" r="4699" b="16906"/>
          <a:stretch>
            <a:fillRect/>
          </a:stretch>
        </p:blipFill>
        <p:spPr>
          <a:xfrm>
            <a:off x="-9525" y="3291330"/>
            <a:ext cx="2082648" cy="3151574"/>
          </a:xfrm>
          <a:custGeom>
            <a:avLst/>
            <a:gdLst>
              <a:gd name="connsiteX0" fmla="*/ 506861 w 2082648"/>
              <a:gd name="connsiteY0" fmla="*/ 0 h 3151574"/>
              <a:gd name="connsiteX1" fmla="*/ 2082648 w 2082648"/>
              <a:gd name="connsiteY1" fmla="*/ 1575787 h 3151574"/>
              <a:gd name="connsiteX2" fmla="*/ 506861 w 2082648"/>
              <a:gd name="connsiteY2" fmla="*/ 3151574 h 3151574"/>
              <a:gd name="connsiteX3" fmla="*/ 38270 w 2082648"/>
              <a:gd name="connsiteY3" fmla="*/ 3080730 h 3151574"/>
              <a:gd name="connsiteX4" fmla="*/ 0 w 2082648"/>
              <a:gd name="connsiteY4" fmla="*/ 3066723 h 3151574"/>
              <a:gd name="connsiteX5" fmla="*/ 0 w 2082648"/>
              <a:gd name="connsiteY5" fmla="*/ 84851 h 3151574"/>
              <a:gd name="connsiteX6" fmla="*/ 38270 w 2082648"/>
              <a:gd name="connsiteY6" fmla="*/ 70844 h 3151574"/>
              <a:gd name="connsiteX7" fmla="*/ 506861 w 2082648"/>
              <a:gd name="connsiteY7" fmla="*/ 0 h 315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2648" h="3151574">
                <a:moveTo>
                  <a:pt x="506861" y="0"/>
                </a:moveTo>
                <a:cubicBezTo>
                  <a:pt x="1377144" y="0"/>
                  <a:pt x="2082648" y="705504"/>
                  <a:pt x="2082648" y="1575787"/>
                </a:cubicBezTo>
                <a:cubicBezTo>
                  <a:pt x="2082648" y="2446070"/>
                  <a:pt x="1377144" y="3151574"/>
                  <a:pt x="506861" y="3151574"/>
                </a:cubicBezTo>
                <a:cubicBezTo>
                  <a:pt x="343683" y="3151574"/>
                  <a:pt x="186298" y="3126771"/>
                  <a:pt x="38270" y="3080730"/>
                </a:cubicBezTo>
                <a:lnTo>
                  <a:pt x="0" y="3066723"/>
                </a:lnTo>
                <a:lnTo>
                  <a:pt x="0" y="84851"/>
                </a:lnTo>
                <a:lnTo>
                  <a:pt x="38270" y="70844"/>
                </a:lnTo>
                <a:cubicBezTo>
                  <a:pt x="186298" y="24803"/>
                  <a:pt x="343683" y="0"/>
                  <a:pt x="506861" y="0"/>
                </a:cubicBezTo>
                <a:close/>
              </a:path>
            </a:pathLst>
          </a:custGeom>
        </p:spPr>
      </p:pic>
      <p:pic>
        <p:nvPicPr>
          <p:cNvPr id="29" name="그림 28">
            <a:extLst>
              <a:ext uri="{FF2B5EF4-FFF2-40B4-BE49-F238E27FC236}">
                <a16:creationId xmlns:a16="http://schemas.microsoft.com/office/drawing/2014/main" id="{7AD540FC-6829-40D0-9089-3591CBC6FD12}"/>
              </a:ext>
            </a:extLst>
          </p:cNvPr>
          <p:cNvPicPr>
            <a:picLocks noChangeAspect="1"/>
          </p:cNvPicPr>
          <p:nvPr/>
        </p:nvPicPr>
        <p:blipFill>
          <a:blip r:embed="rId3"/>
          <a:srcRect l="3953" t="11218" r="6581" b="39818"/>
          <a:stretch>
            <a:fillRect/>
          </a:stretch>
        </p:blipFill>
        <p:spPr>
          <a:xfrm>
            <a:off x="8285897" y="6159500"/>
            <a:ext cx="1052682" cy="698501"/>
          </a:xfrm>
          <a:custGeom>
            <a:avLst/>
            <a:gdLst>
              <a:gd name="connsiteX0" fmla="*/ 526341 w 1052682"/>
              <a:gd name="connsiteY0" fmla="*/ 0 h 698501"/>
              <a:gd name="connsiteX1" fmla="*/ 1052682 w 1052682"/>
              <a:gd name="connsiteY1" fmla="*/ 526341 h 698501"/>
              <a:gd name="connsiteX2" fmla="*/ 1041989 w 1052682"/>
              <a:gd name="connsiteY2" fmla="*/ 632417 h 698501"/>
              <a:gd name="connsiteX3" fmla="*/ 1021475 w 1052682"/>
              <a:gd name="connsiteY3" fmla="*/ 698501 h 698501"/>
              <a:gd name="connsiteX4" fmla="*/ 31207 w 1052682"/>
              <a:gd name="connsiteY4" fmla="*/ 698501 h 698501"/>
              <a:gd name="connsiteX5" fmla="*/ 10694 w 1052682"/>
              <a:gd name="connsiteY5" fmla="*/ 632417 h 698501"/>
              <a:gd name="connsiteX6" fmla="*/ 0 w 1052682"/>
              <a:gd name="connsiteY6" fmla="*/ 526341 h 698501"/>
              <a:gd name="connsiteX7" fmla="*/ 526341 w 1052682"/>
              <a:gd name="connsiteY7" fmla="*/ 0 h 69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2682" h="698501">
                <a:moveTo>
                  <a:pt x="526341" y="0"/>
                </a:moveTo>
                <a:cubicBezTo>
                  <a:pt x="817031" y="0"/>
                  <a:pt x="1052682" y="235651"/>
                  <a:pt x="1052682" y="526341"/>
                </a:cubicBezTo>
                <a:cubicBezTo>
                  <a:pt x="1052682" y="562677"/>
                  <a:pt x="1049000" y="598154"/>
                  <a:pt x="1041989" y="632417"/>
                </a:cubicBezTo>
                <a:lnTo>
                  <a:pt x="1021475" y="698501"/>
                </a:lnTo>
                <a:lnTo>
                  <a:pt x="31207" y="698501"/>
                </a:lnTo>
                <a:lnTo>
                  <a:pt x="10694" y="632417"/>
                </a:lnTo>
                <a:cubicBezTo>
                  <a:pt x="3682" y="598154"/>
                  <a:pt x="0" y="562677"/>
                  <a:pt x="0" y="526341"/>
                </a:cubicBezTo>
                <a:cubicBezTo>
                  <a:pt x="0" y="235651"/>
                  <a:pt x="235651" y="0"/>
                  <a:pt x="526341" y="0"/>
                </a:cubicBezTo>
                <a:close/>
              </a:path>
            </a:pathLst>
          </a:custGeom>
        </p:spPr>
      </p:pic>
      <p:sp>
        <p:nvSpPr>
          <p:cNvPr id="4" name="슬라이드 번호 개체 틀 3"/>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0CC99670-E129-42DF-A144-59D722B4BACF}"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58</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14" name="직사각형 13">
            <a:extLst>
              <a:ext uri="{FF2B5EF4-FFF2-40B4-BE49-F238E27FC236}">
                <a16:creationId xmlns:a16="http://schemas.microsoft.com/office/drawing/2014/main" id="{3868C616-783F-4071-895A-29028240353E}"/>
              </a:ext>
            </a:extLst>
          </p:cNvPr>
          <p:cNvSpPr/>
          <p:nvPr/>
        </p:nvSpPr>
        <p:spPr>
          <a:xfrm>
            <a:off x="425422" y="2393223"/>
            <a:ext cx="11136701" cy="1001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6000" spc="-200" dirty="0">
                <a:ln>
                  <a:solidFill>
                    <a:srgbClr val="C00000">
                      <a:alpha val="0"/>
                    </a:srgbClr>
                  </a:solidFill>
                </a:ln>
                <a:solidFill>
                  <a:schemeClr val="tx1"/>
                </a:solidFill>
                <a:latin typeface="나눔고딕 ExtraBold" panose="020D0904000000000000" pitchFamily="50" charset="-127"/>
                <a:ea typeface="나눔고딕 ExtraBold" panose="020D0904000000000000" pitchFamily="50" charset="-127"/>
              </a:rPr>
              <a:t>6 </a:t>
            </a:r>
            <a:r>
              <a:rPr lang="ko-KR" altLang="en-US" sz="6000" spc="-200" dirty="0">
                <a:ln>
                  <a:solidFill>
                    <a:srgbClr val="C00000">
                      <a:alpha val="0"/>
                    </a:srgbClr>
                  </a:solidFill>
                </a:ln>
                <a:solidFill>
                  <a:schemeClr val="tx1"/>
                </a:solidFill>
                <a:latin typeface="나눔고딕 ExtraBold" panose="020D0904000000000000" pitchFamily="50" charset="-127"/>
                <a:ea typeface="나눔고딕 ExtraBold" panose="020D0904000000000000" pitchFamily="50" charset="-127"/>
              </a:rPr>
              <a:t>편</a:t>
            </a:r>
            <a:endParaRPr lang="en-US" altLang="ko-KR" sz="2000" spc="-200" dirty="0">
              <a:ln>
                <a:solidFill>
                  <a:srgbClr val="C00000">
                    <a:alpha val="0"/>
                  </a:srgbClr>
                </a:solidFill>
              </a:ln>
              <a:solidFill>
                <a:schemeClr val="tx1"/>
              </a:solidFill>
              <a:latin typeface="HY견고딕" panose="02030600000101010101" pitchFamily="18" charset="-127"/>
              <a:ea typeface="HY견고딕" panose="02030600000101010101" pitchFamily="18" charset="-127"/>
            </a:endParaRPr>
          </a:p>
        </p:txBody>
      </p:sp>
    </p:spTree>
    <p:extLst>
      <p:ext uri="{BB962C8B-B14F-4D97-AF65-F5344CB8AC3E}">
        <p14:creationId xmlns:p14="http://schemas.microsoft.com/office/powerpoint/2010/main" val="961853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957461"/>
            <a:ext cx="5143500" cy="642938"/>
          </a:xfrm>
          <a:prstGeom prst="rect">
            <a:avLst/>
          </a:prstGeom>
          <a:noFill/>
          <a:ln/>
        </p:spPr>
        <p:txBody>
          <a:bodyPr wrap="none" lIns="0" tIns="0" rIns="0" bIns="0" rtlCol="0" anchor="t"/>
          <a:lstStyle/>
          <a:p>
            <a:pPr>
              <a:lnSpc>
                <a:spcPts val="5041"/>
              </a:lnSpc>
            </a:pPr>
            <a:endParaRPr lang="en-US" sz="4042" dirty="0"/>
          </a:p>
        </p:txBody>
      </p:sp>
      <p:sp>
        <p:nvSpPr>
          <p:cNvPr id="3" name="Text 1"/>
          <p:cNvSpPr/>
          <p:nvPr/>
        </p:nvSpPr>
        <p:spPr>
          <a:xfrm>
            <a:off x="6398312" y="1938468"/>
            <a:ext cx="5125045" cy="3621286"/>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AI technology is already being applied to many aspects of our daily lives. For example, voice assistants on smartphones, online shopping recommendation systems, and automatic translation services are using AI. In the medical field, AI is helping with disease diagnosis and treatment planning, and in the financial sector, it is being used for fraud detection and investment analysis. In the transportation sector, AI is contributing to the development of autonomous driving technology and optimization of traffic flow.</a:t>
            </a:r>
            <a:endParaRPr lang="en-US" sz="1583"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2508349"/>
            <a:ext cx="5143500" cy="642938"/>
          </a:xfrm>
          <a:prstGeom prst="rect">
            <a:avLst/>
          </a:prstGeom>
          <a:noFill/>
          <a:ln/>
        </p:spPr>
        <p:txBody>
          <a:bodyPr wrap="none" lIns="0" tIns="0" rIns="0" bIns="0" rtlCol="0" anchor="t"/>
          <a:lstStyle/>
          <a:p>
            <a:pPr>
              <a:lnSpc>
                <a:spcPts val="5041"/>
              </a:lnSpc>
            </a:pPr>
            <a:r>
              <a:rPr lang="en-US" sz="4042" dirty="0">
                <a:solidFill>
                  <a:srgbClr val="403CCF"/>
                </a:solidFill>
                <a:latin typeface="Libre Baskerville" pitchFamily="34" charset="0"/>
                <a:ea typeface="Libre Baskerville" pitchFamily="34" charset="-122"/>
                <a:cs typeface="Libre Baskerville" pitchFamily="34" charset="-120"/>
              </a:rPr>
              <a:t>Generative AI</a:t>
            </a:r>
            <a:endParaRPr lang="en-US" sz="4042" dirty="0"/>
          </a:p>
        </p:txBody>
      </p:sp>
      <p:sp>
        <p:nvSpPr>
          <p:cNvPr id="4" name="Text 1"/>
          <p:cNvSpPr/>
          <p:nvPr/>
        </p:nvSpPr>
        <p:spPr>
          <a:xfrm>
            <a:off x="1049140" y="3459857"/>
            <a:ext cx="5850831" cy="329208"/>
          </a:xfrm>
          <a:prstGeom prst="rect">
            <a:avLst/>
          </a:prstGeom>
          <a:noFill/>
          <a:ln/>
        </p:spPr>
        <p:txBody>
          <a:bodyPr wrap="none" lIns="0" tIns="0" rIns="0" bIns="0" rtlCol="0" anchor="t"/>
          <a:lstStyle/>
          <a:p>
            <a:pPr marL="285739" indent="-285739">
              <a:lnSpc>
                <a:spcPts val="2583"/>
              </a:lnSpc>
              <a:buSzPct val="100000"/>
              <a:buChar char="•"/>
            </a:pPr>
            <a:r>
              <a:rPr lang="en-US" sz="1583" dirty="0">
                <a:solidFill>
                  <a:srgbClr val="49495A"/>
                </a:solidFill>
                <a:latin typeface="Open Sans" pitchFamily="34" charset="0"/>
                <a:ea typeface="Open Sans" pitchFamily="34" charset="-122"/>
                <a:cs typeface="Open Sans" pitchFamily="34" charset="-120"/>
              </a:rPr>
              <a:t>Artificial intelligence systems that can create new content</a:t>
            </a:r>
            <a:endParaRPr lang="en-US" sz="1583" dirty="0"/>
          </a:p>
        </p:txBody>
      </p:sp>
      <p:sp>
        <p:nvSpPr>
          <p:cNvPr id="5" name="Text 2"/>
          <p:cNvSpPr/>
          <p:nvPr/>
        </p:nvSpPr>
        <p:spPr>
          <a:xfrm>
            <a:off x="720031" y="4020444"/>
            <a:ext cx="6179939" cy="329208"/>
          </a:xfrm>
          <a:prstGeom prst="rect">
            <a:avLst/>
          </a:prstGeom>
          <a:noFill/>
          <a:ln/>
        </p:spPr>
        <p:txBody>
          <a:bodyPr wrap="none" lIns="0" tIns="0" rIns="0" bIns="0" rtlCol="0" anchor="t"/>
          <a:lstStyle/>
          <a:p>
            <a:pPr>
              <a:lnSpc>
                <a:spcPts val="2583"/>
              </a:lnSpc>
            </a:pPr>
            <a:endParaRPr lang="en-US" sz="1583"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92031" y="1808758"/>
            <a:ext cx="6179939" cy="1285875"/>
          </a:xfrm>
          <a:prstGeom prst="rect">
            <a:avLst/>
          </a:prstGeom>
          <a:noFill/>
          <a:ln/>
        </p:spPr>
        <p:txBody>
          <a:bodyPr wrap="square" lIns="0" tIns="0" rIns="0" bIns="0" rtlCol="0" anchor="t"/>
          <a:lstStyle/>
          <a:p>
            <a:pPr>
              <a:lnSpc>
                <a:spcPts val="5041"/>
              </a:lnSpc>
            </a:pPr>
            <a:r>
              <a:rPr lang="en-US" sz="4042" dirty="0">
                <a:solidFill>
                  <a:srgbClr val="403CCF"/>
                </a:solidFill>
                <a:latin typeface="Libre Baskerville" pitchFamily="34" charset="0"/>
                <a:ea typeface="Libre Baskerville" pitchFamily="34" charset="-122"/>
                <a:cs typeface="Libre Baskerville" pitchFamily="34" charset="-120"/>
              </a:rPr>
              <a:t>The Transformative Potential of AI</a:t>
            </a:r>
            <a:endParaRPr lang="en-US" sz="4042" dirty="0"/>
          </a:p>
        </p:txBody>
      </p:sp>
      <p:sp>
        <p:nvSpPr>
          <p:cNvPr id="4" name="Text 1"/>
          <p:cNvSpPr/>
          <p:nvPr/>
        </p:nvSpPr>
        <p:spPr>
          <a:xfrm>
            <a:off x="5292031" y="3403204"/>
            <a:ext cx="6179939" cy="1646039"/>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Fundamentally, AI is expected to become a transformative technology with far-reaching impacts. Understanding the potential implications allows stakeholders at all levels to not just react to changes as they occur, but to proactively prepare for and shape that future.</a:t>
            </a:r>
            <a:endParaRPr lang="en-US" sz="1583"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76746" y="296665"/>
            <a:ext cx="4709914" cy="337046"/>
          </a:xfrm>
          <a:prstGeom prst="rect">
            <a:avLst/>
          </a:prstGeom>
          <a:noFill/>
          <a:ln/>
        </p:spPr>
        <p:txBody>
          <a:bodyPr wrap="none" lIns="0" tIns="0" rIns="0" bIns="0" rtlCol="0" anchor="t"/>
          <a:lstStyle/>
          <a:p>
            <a:pPr>
              <a:lnSpc>
                <a:spcPts val="2625"/>
              </a:lnSpc>
            </a:pPr>
            <a:r>
              <a:rPr lang="en-US" sz="2083" dirty="0">
                <a:solidFill>
                  <a:srgbClr val="403CCF"/>
                </a:solidFill>
                <a:latin typeface="Libre Baskerville" pitchFamily="34" charset="0"/>
                <a:ea typeface="Libre Baskerville" pitchFamily="34" charset="-122"/>
                <a:cs typeface="Libre Baskerville" pitchFamily="34" charset="-120"/>
              </a:rPr>
              <a:t>Economic and Social Impact of AI</a:t>
            </a:r>
            <a:endParaRPr lang="en-US" sz="2083" dirty="0"/>
          </a:p>
        </p:txBody>
      </p:sp>
      <p:pic>
        <p:nvPicPr>
          <p:cNvPr id="3" name="Image 0" descr="preencoded.png"/>
          <p:cNvPicPr>
            <a:picLocks noChangeAspect="1"/>
          </p:cNvPicPr>
          <p:nvPr/>
        </p:nvPicPr>
        <p:blipFill>
          <a:blip r:embed="rId3"/>
          <a:stretch>
            <a:fillRect/>
          </a:stretch>
        </p:blipFill>
        <p:spPr>
          <a:xfrm>
            <a:off x="476746" y="849412"/>
            <a:ext cx="2688233" cy="1661418"/>
          </a:xfrm>
          <a:prstGeom prst="rect">
            <a:avLst/>
          </a:prstGeom>
        </p:spPr>
      </p:pic>
      <p:sp>
        <p:nvSpPr>
          <p:cNvPr id="4" name="Text 1"/>
          <p:cNvSpPr/>
          <p:nvPr/>
        </p:nvSpPr>
        <p:spPr>
          <a:xfrm>
            <a:off x="476746" y="2645669"/>
            <a:ext cx="1348582" cy="168473"/>
          </a:xfrm>
          <a:prstGeom prst="rect">
            <a:avLst/>
          </a:prstGeom>
          <a:noFill/>
          <a:ln/>
        </p:spPr>
        <p:txBody>
          <a:bodyPr wrap="none" lIns="0" tIns="0" rIns="0" bIns="0" rtlCol="0" anchor="t"/>
          <a:lstStyle/>
          <a:p>
            <a:pPr>
              <a:lnSpc>
                <a:spcPts val="1292"/>
              </a:lnSpc>
            </a:pPr>
            <a:r>
              <a:rPr lang="en-US" sz="1042" dirty="0">
                <a:solidFill>
                  <a:srgbClr val="49495A"/>
                </a:solidFill>
                <a:latin typeface="Libre Baskerville" pitchFamily="34" charset="0"/>
                <a:ea typeface="Libre Baskerville" pitchFamily="34" charset="-122"/>
                <a:cs typeface="Libre Baskerville" pitchFamily="34" charset="-120"/>
              </a:rPr>
              <a:t>1. Economic Impact</a:t>
            </a:r>
            <a:endParaRPr lang="en-US" sz="1042" dirty="0"/>
          </a:p>
        </p:txBody>
      </p:sp>
      <p:sp>
        <p:nvSpPr>
          <p:cNvPr id="5" name="Text 2"/>
          <p:cNvSpPr/>
          <p:nvPr/>
        </p:nvSpPr>
        <p:spPr>
          <a:xfrm>
            <a:off x="476746" y="2878832"/>
            <a:ext cx="2688233" cy="1035248"/>
          </a:xfrm>
          <a:prstGeom prst="rect">
            <a:avLst/>
          </a:prstGeom>
          <a:noFill/>
          <a:ln/>
        </p:spPr>
        <p:txBody>
          <a:bodyPr wrap="square" lIns="0" tIns="0" rIns="0" bIns="0" rtlCol="0" anchor="t"/>
          <a:lstStyle/>
          <a:p>
            <a:pPr>
              <a:lnSpc>
                <a:spcPts val="1333"/>
              </a:lnSpc>
            </a:pPr>
            <a:endParaRPr lang="en-US" sz="833" dirty="0"/>
          </a:p>
        </p:txBody>
      </p:sp>
      <p:pic>
        <p:nvPicPr>
          <p:cNvPr id="6" name="Image 1" descr="preencoded.png"/>
          <p:cNvPicPr>
            <a:picLocks noChangeAspect="1"/>
          </p:cNvPicPr>
          <p:nvPr/>
        </p:nvPicPr>
        <p:blipFill>
          <a:blip r:embed="rId4"/>
          <a:stretch>
            <a:fillRect/>
          </a:stretch>
        </p:blipFill>
        <p:spPr>
          <a:xfrm>
            <a:off x="3326805" y="849412"/>
            <a:ext cx="2688233" cy="1661418"/>
          </a:xfrm>
          <a:prstGeom prst="rect">
            <a:avLst/>
          </a:prstGeom>
        </p:spPr>
      </p:pic>
      <p:sp>
        <p:nvSpPr>
          <p:cNvPr id="7" name="Text 3"/>
          <p:cNvSpPr/>
          <p:nvPr/>
        </p:nvSpPr>
        <p:spPr>
          <a:xfrm>
            <a:off x="3326806" y="2645669"/>
            <a:ext cx="1722834" cy="168473"/>
          </a:xfrm>
          <a:prstGeom prst="rect">
            <a:avLst/>
          </a:prstGeom>
          <a:noFill/>
          <a:ln/>
        </p:spPr>
        <p:txBody>
          <a:bodyPr wrap="none" lIns="0" tIns="0" rIns="0" bIns="0" rtlCol="0" anchor="t"/>
          <a:lstStyle/>
          <a:p>
            <a:pPr>
              <a:lnSpc>
                <a:spcPts val="1292"/>
              </a:lnSpc>
            </a:pPr>
            <a:r>
              <a:rPr lang="en-US" sz="1042" dirty="0">
                <a:solidFill>
                  <a:srgbClr val="49495A"/>
                </a:solidFill>
                <a:latin typeface="Libre Baskerville" pitchFamily="34" charset="0"/>
                <a:ea typeface="Libre Baskerville" pitchFamily="34" charset="-122"/>
                <a:cs typeface="Libre Baskerville" pitchFamily="34" charset="-120"/>
              </a:rPr>
              <a:t>2. Disruption to Job Market</a:t>
            </a:r>
            <a:endParaRPr lang="en-US" sz="1042" dirty="0"/>
          </a:p>
        </p:txBody>
      </p:sp>
      <p:sp>
        <p:nvSpPr>
          <p:cNvPr id="8" name="Text 4"/>
          <p:cNvSpPr/>
          <p:nvPr/>
        </p:nvSpPr>
        <p:spPr>
          <a:xfrm>
            <a:off x="3326805" y="2878832"/>
            <a:ext cx="2688233" cy="862707"/>
          </a:xfrm>
          <a:prstGeom prst="rect">
            <a:avLst/>
          </a:prstGeom>
          <a:noFill/>
          <a:ln/>
        </p:spPr>
        <p:txBody>
          <a:bodyPr wrap="square" lIns="0" tIns="0" rIns="0" bIns="0" rtlCol="0" anchor="t"/>
          <a:lstStyle/>
          <a:p>
            <a:pPr>
              <a:lnSpc>
                <a:spcPts val="1333"/>
              </a:lnSpc>
            </a:pPr>
            <a:endParaRPr lang="en-US" sz="833" dirty="0"/>
          </a:p>
        </p:txBody>
      </p:sp>
      <p:pic>
        <p:nvPicPr>
          <p:cNvPr id="9" name="Image 2" descr="preencoded.png"/>
          <p:cNvPicPr>
            <a:picLocks noChangeAspect="1"/>
          </p:cNvPicPr>
          <p:nvPr/>
        </p:nvPicPr>
        <p:blipFill>
          <a:blip r:embed="rId5"/>
          <a:stretch>
            <a:fillRect/>
          </a:stretch>
        </p:blipFill>
        <p:spPr>
          <a:xfrm>
            <a:off x="6176864" y="849412"/>
            <a:ext cx="2688233" cy="1661418"/>
          </a:xfrm>
          <a:prstGeom prst="rect">
            <a:avLst/>
          </a:prstGeom>
        </p:spPr>
      </p:pic>
      <p:sp>
        <p:nvSpPr>
          <p:cNvPr id="10" name="Text 5"/>
          <p:cNvSpPr/>
          <p:nvPr/>
        </p:nvSpPr>
        <p:spPr>
          <a:xfrm>
            <a:off x="6176863" y="2645669"/>
            <a:ext cx="1348582" cy="168473"/>
          </a:xfrm>
          <a:prstGeom prst="rect">
            <a:avLst/>
          </a:prstGeom>
          <a:noFill/>
          <a:ln/>
        </p:spPr>
        <p:txBody>
          <a:bodyPr wrap="none" lIns="0" tIns="0" rIns="0" bIns="0" rtlCol="0" anchor="t"/>
          <a:lstStyle/>
          <a:p>
            <a:pPr>
              <a:lnSpc>
                <a:spcPts val="1292"/>
              </a:lnSpc>
            </a:pPr>
            <a:r>
              <a:rPr lang="en-US" sz="1042" dirty="0">
                <a:solidFill>
                  <a:srgbClr val="49495A"/>
                </a:solidFill>
                <a:latin typeface="Libre Baskerville" pitchFamily="34" charset="0"/>
                <a:ea typeface="Libre Baskerville" pitchFamily="34" charset="-122"/>
                <a:cs typeface="Libre Baskerville" pitchFamily="34" charset="-120"/>
              </a:rPr>
              <a:t>3. Social Changes</a:t>
            </a:r>
            <a:endParaRPr lang="en-US" sz="1042" dirty="0"/>
          </a:p>
        </p:txBody>
      </p:sp>
      <p:sp>
        <p:nvSpPr>
          <p:cNvPr id="11" name="Text 6"/>
          <p:cNvSpPr/>
          <p:nvPr/>
        </p:nvSpPr>
        <p:spPr>
          <a:xfrm>
            <a:off x="6176864" y="2878832"/>
            <a:ext cx="2688233" cy="690166"/>
          </a:xfrm>
          <a:prstGeom prst="rect">
            <a:avLst/>
          </a:prstGeom>
          <a:noFill/>
          <a:ln/>
        </p:spPr>
        <p:txBody>
          <a:bodyPr wrap="square" lIns="0" tIns="0" rIns="0" bIns="0" rtlCol="0" anchor="t"/>
          <a:lstStyle/>
          <a:p>
            <a:pPr>
              <a:lnSpc>
                <a:spcPts val="1333"/>
              </a:lnSpc>
            </a:pPr>
            <a:endParaRPr lang="en-US" sz="833" dirty="0"/>
          </a:p>
        </p:txBody>
      </p:sp>
      <p:pic>
        <p:nvPicPr>
          <p:cNvPr id="12" name="Image 3" descr="preencoded.png"/>
          <p:cNvPicPr>
            <a:picLocks noChangeAspect="1"/>
          </p:cNvPicPr>
          <p:nvPr/>
        </p:nvPicPr>
        <p:blipFill>
          <a:blip r:embed="rId6"/>
          <a:stretch>
            <a:fillRect/>
          </a:stretch>
        </p:blipFill>
        <p:spPr>
          <a:xfrm>
            <a:off x="9026922" y="849412"/>
            <a:ext cx="2688332" cy="1661418"/>
          </a:xfrm>
          <a:prstGeom prst="rect">
            <a:avLst/>
          </a:prstGeom>
        </p:spPr>
      </p:pic>
      <p:sp>
        <p:nvSpPr>
          <p:cNvPr id="13" name="Text 7"/>
          <p:cNvSpPr/>
          <p:nvPr/>
        </p:nvSpPr>
        <p:spPr>
          <a:xfrm>
            <a:off x="9026922" y="2645669"/>
            <a:ext cx="1559024" cy="168473"/>
          </a:xfrm>
          <a:prstGeom prst="rect">
            <a:avLst/>
          </a:prstGeom>
          <a:noFill/>
          <a:ln/>
        </p:spPr>
        <p:txBody>
          <a:bodyPr wrap="none" lIns="0" tIns="0" rIns="0" bIns="0" rtlCol="0" anchor="t"/>
          <a:lstStyle/>
          <a:p>
            <a:pPr>
              <a:lnSpc>
                <a:spcPts val="1292"/>
              </a:lnSpc>
            </a:pPr>
            <a:r>
              <a:rPr lang="en-US" sz="1042" dirty="0">
                <a:solidFill>
                  <a:srgbClr val="49495A"/>
                </a:solidFill>
                <a:latin typeface="Libre Baskerville" pitchFamily="34" charset="0"/>
                <a:ea typeface="Libre Baskerville" pitchFamily="34" charset="-122"/>
                <a:cs typeface="Libre Baskerville" pitchFamily="34" charset="-120"/>
              </a:rPr>
              <a:t>4. Ethical Considerations</a:t>
            </a:r>
            <a:endParaRPr lang="en-US" sz="1042" dirty="0"/>
          </a:p>
        </p:txBody>
      </p:sp>
      <p:sp>
        <p:nvSpPr>
          <p:cNvPr id="14" name="Text 8"/>
          <p:cNvSpPr/>
          <p:nvPr/>
        </p:nvSpPr>
        <p:spPr>
          <a:xfrm>
            <a:off x="9026922" y="2878832"/>
            <a:ext cx="2688332" cy="862707"/>
          </a:xfrm>
          <a:prstGeom prst="rect">
            <a:avLst/>
          </a:prstGeom>
          <a:noFill/>
          <a:ln/>
        </p:spPr>
        <p:txBody>
          <a:bodyPr wrap="square" lIns="0" tIns="0" rIns="0" bIns="0" rtlCol="0" anchor="t"/>
          <a:lstStyle/>
          <a:p>
            <a:pPr>
              <a:lnSpc>
                <a:spcPts val="1333"/>
              </a:lnSpc>
            </a:pPr>
            <a:endParaRPr lang="en-US" sz="833" dirty="0"/>
          </a:p>
        </p:txBody>
      </p:sp>
      <p:pic>
        <p:nvPicPr>
          <p:cNvPr id="15" name="Image 4" descr="preencoded.png"/>
          <p:cNvPicPr>
            <a:picLocks noChangeAspect="1"/>
          </p:cNvPicPr>
          <p:nvPr/>
        </p:nvPicPr>
        <p:blipFill>
          <a:blip r:embed="rId7"/>
          <a:stretch>
            <a:fillRect/>
          </a:stretch>
        </p:blipFill>
        <p:spPr>
          <a:xfrm>
            <a:off x="476746" y="4237732"/>
            <a:ext cx="2688233" cy="1661418"/>
          </a:xfrm>
          <a:prstGeom prst="rect">
            <a:avLst/>
          </a:prstGeom>
        </p:spPr>
      </p:pic>
      <p:sp>
        <p:nvSpPr>
          <p:cNvPr id="16" name="Text 9"/>
          <p:cNvSpPr/>
          <p:nvPr/>
        </p:nvSpPr>
        <p:spPr>
          <a:xfrm>
            <a:off x="476746" y="6033989"/>
            <a:ext cx="1390452" cy="168473"/>
          </a:xfrm>
          <a:prstGeom prst="rect">
            <a:avLst/>
          </a:prstGeom>
          <a:noFill/>
          <a:ln/>
        </p:spPr>
        <p:txBody>
          <a:bodyPr wrap="none" lIns="0" tIns="0" rIns="0" bIns="0" rtlCol="0" anchor="t"/>
          <a:lstStyle/>
          <a:p>
            <a:pPr>
              <a:lnSpc>
                <a:spcPts val="1292"/>
              </a:lnSpc>
            </a:pPr>
            <a:r>
              <a:rPr lang="en-US" sz="1042" dirty="0">
                <a:solidFill>
                  <a:srgbClr val="49495A"/>
                </a:solidFill>
                <a:latin typeface="Libre Baskerville" pitchFamily="34" charset="0"/>
                <a:ea typeface="Libre Baskerville" pitchFamily="34" charset="-122"/>
                <a:cs typeface="Libre Baskerville" pitchFamily="34" charset="-120"/>
              </a:rPr>
              <a:t>5. Technical Readiness</a:t>
            </a:r>
            <a:endParaRPr lang="en-US" sz="1042" dirty="0"/>
          </a:p>
        </p:txBody>
      </p:sp>
      <p:sp>
        <p:nvSpPr>
          <p:cNvPr id="17" name="Text 10"/>
          <p:cNvSpPr/>
          <p:nvPr/>
        </p:nvSpPr>
        <p:spPr>
          <a:xfrm>
            <a:off x="476746" y="6267153"/>
            <a:ext cx="2688233" cy="517624"/>
          </a:xfrm>
          <a:prstGeom prst="rect">
            <a:avLst/>
          </a:prstGeom>
          <a:noFill/>
          <a:ln/>
        </p:spPr>
        <p:txBody>
          <a:bodyPr wrap="square" lIns="0" tIns="0" rIns="0" bIns="0" rtlCol="0" anchor="t"/>
          <a:lstStyle/>
          <a:p>
            <a:pPr>
              <a:lnSpc>
                <a:spcPts val="1333"/>
              </a:lnSpc>
            </a:pPr>
            <a:endParaRPr lang="en-US" sz="833"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76746" y="318989"/>
            <a:ext cx="5063431" cy="362446"/>
          </a:xfrm>
          <a:prstGeom prst="rect">
            <a:avLst/>
          </a:prstGeom>
          <a:noFill/>
          <a:ln/>
        </p:spPr>
        <p:txBody>
          <a:bodyPr wrap="none" lIns="0" tIns="0" rIns="0" bIns="0" rtlCol="0" anchor="t"/>
          <a:lstStyle/>
          <a:p>
            <a:pPr>
              <a:lnSpc>
                <a:spcPts val="2833"/>
              </a:lnSpc>
            </a:pPr>
            <a:r>
              <a:rPr lang="en-US" sz="2250" dirty="0">
                <a:solidFill>
                  <a:srgbClr val="403CCF"/>
                </a:solidFill>
                <a:latin typeface="Libre Baskerville" pitchFamily="34" charset="0"/>
                <a:ea typeface="Libre Baskerville" pitchFamily="34" charset="-122"/>
                <a:cs typeface="Libre Baskerville" pitchFamily="34" charset="-120"/>
              </a:rPr>
              <a:t>Economic and Social Impact of AI</a:t>
            </a:r>
            <a:endParaRPr lang="en-US" sz="2250" dirty="0"/>
          </a:p>
        </p:txBody>
      </p:sp>
      <p:pic>
        <p:nvPicPr>
          <p:cNvPr id="3" name="Image 0" descr="preencoded.png"/>
          <p:cNvPicPr>
            <a:picLocks noChangeAspect="1"/>
          </p:cNvPicPr>
          <p:nvPr/>
        </p:nvPicPr>
        <p:blipFill>
          <a:blip r:embed="rId3"/>
          <a:stretch>
            <a:fillRect/>
          </a:stretch>
        </p:blipFill>
        <p:spPr>
          <a:xfrm>
            <a:off x="476746" y="913408"/>
            <a:ext cx="2679105" cy="1655763"/>
          </a:xfrm>
          <a:prstGeom prst="rect">
            <a:avLst/>
          </a:prstGeom>
        </p:spPr>
      </p:pic>
      <p:sp>
        <p:nvSpPr>
          <p:cNvPr id="4" name="Text 1"/>
          <p:cNvSpPr/>
          <p:nvPr/>
        </p:nvSpPr>
        <p:spPr>
          <a:xfrm>
            <a:off x="476746" y="2714129"/>
            <a:ext cx="1793578" cy="181273"/>
          </a:xfrm>
          <a:prstGeom prst="rect">
            <a:avLst/>
          </a:prstGeom>
          <a:noFill/>
          <a:ln/>
        </p:spPr>
        <p:txBody>
          <a:bodyPr wrap="none" lIns="0" tIns="0" rIns="0" bIns="0" rtlCol="0" anchor="t"/>
          <a:lstStyle/>
          <a:p>
            <a:pPr>
              <a:lnSpc>
                <a:spcPts val="1417"/>
              </a:lnSpc>
            </a:pPr>
            <a:r>
              <a:rPr lang="en-US" sz="1125" dirty="0">
                <a:solidFill>
                  <a:srgbClr val="49495A"/>
                </a:solidFill>
                <a:latin typeface="Libre Baskerville" pitchFamily="34" charset="0"/>
                <a:ea typeface="Libre Baskerville" pitchFamily="34" charset="-122"/>
                <a:cs typeface="Libre Baskerville" pitchFamily="34" charset="-120"/>
              </a:rPr>
              <a:t>6. Policy and Regulation</a:t>
            </a:r>
            <a:endParaRPr lang="en-US" sz="1125" dirty="0"/>
          </a:p>
        </p:txBody>
      </p:sp>
      <p:sp>
        <p:nvSpPr>
          <p:cNvPr id="5" name="Text 2"/>
          <p:cNvSpPr/>
          <p:nvPr/>
        </p:nvSpPr>
        <p:spPr>
          <a:xfrm>
            <a:off x="476746" y="2964954"/>
            <a:ext cx="2679105" cy="742157"/>
          </a:xfrm>
          <a:prstGeom prst="rect">
            <a:avLst/>
          </a:prstGeom>
          <a:noFill/>
          <a:ln/>
        </p:spPr>
        <p:txBody>
          <a:bodyPr wrap="square" lIns="0" tIns="0" rIns="0" bIns="0" rtlCol="0" anchor="t"/>
          <a:lstStyle/>
          <a:p>
            <a:pPr>
              <a:lnSpc>
                <a:spcPts val="1458"/>
              </a:lnSpc>
            </a:pPr>
            <a:endParaRPr lang="en-US" sz="875" dirty="0"/>
          </a:p>
        </p:txBody>
      </p:sp>
      <p:pic>
        <p:nvPicPr>
          <p:cNvPr id="6" name="Image 1" descr="preencoded.png"/>
          <p:cNvPicPr>
            <a:picLocks noChangeAspect="1"/>
          </p:cNvPicPr>
          <p:nvPr/>
        </p:nvPicPr>
        <p:blipFill>
          <a:blip r:embed="rId4"/>
          <a:stretch>
            <a:fillRect/>
          </a:stretch>
        </p:blipFill>
        <p:spPr>
          <a:xfrm>
            <a:off x="3329881" y="913408"/>
            <a:ext cx="2679105" cy="1655763"/>
          </a:xfrm>
          <a:prstGeom prst="rect">
            <a:avLst/>
          </a:prstGeom>
        </p:spPr>
      </p:pic>
      <p:sp>
        <p:nvSpPr>
          <p:cNvPr id="7" name="Text 3"/>
          <p:cNvSpPr/>
          <p:nvPr/>
        </p:nvSpPr>
        <p:spPr>
          <a:xfrm>
            <a:off x="3329881" y="2714129"/>
            <a:ext cx="2641898" cy="181273"/>
          </a:xfrm>
          <a:prstGeom prst="rect">
            <a:avLst/>
          </a:prstGeom>
          <a:noFill/>
          <a:ln/>
        </p:spPr>
        <p:txBody>
          <a:bodyPr wrap="none" lIns="0" tIns="0" rIns="0" bIns="0" rtlCol="0" anchor="t"/>
          <a:lstStyle/>
          <a:p>
            <a:pPr>
              <a:lnSpc>
                <a:spcPts val="1417"/>
              </a:lnSpc>
            </a:pPr>
            <a:r>
              <a:rPr lang="en-US" sz="1125" dirty="0">
                <a:solidFill>
                  <a:srgbClr val="49495A"/>
                </a:solidFill>
                <a:latin typeface="Libre Baskerville" pitchFamily="34" charset="0"/>
                <a:ea typeface="Libre Baskerville" pitchFamily="34" charset="-122"/>
                <a:cs typeface="Libre Baskerville" pitchFamily="34" charset="-120"/>
              </a:rPr>
              <a:t>7. Education and Skill Development</a:t>
            </a:r>
            <a:endParaRPr lang="en-US" sz="1125" dirty="0"/>
          </a:p>
        </p:txBody>
      </p:sp>
      <p:sp>
        <p:nvSpPr>
          <p:cNvPr id="8" name="Text 4"/>
          <p:cNvSpPr/>
          <p:nvPr/>
        </p:nvSpPr>
        <p:spPr>
          <a:xfrm>
            <a:off x="3329881" y="2964954"/>
            <a:ext cx="2679105" cy="556618"/>
          </a:xfrm>
          <a:prstGeom prst="rect">
            <a:avLst/>
          </a:prstGeom>
          <a:noFill/>
          <a:ln/>
        </p:spPr>
        <p:txBody>
          <a:bodyPr wrap="square" lIns="0" tIns="0" rIns="0" bIns="0" rtlCol="0" anchor="t"/>
          <a:lstStyle/>
          <a:p>
            <a:pPr>
              <a:lnSpc>
                <a:spcPts val="1458"/>
              </a:lnSpc>
            </a:pPr>
            <a:endParaRPr lang="en-US" sz="875" dirty="0"/>
          </a:p>
        </p:txBody>
      </p:sp>
      <p:pic>
        <p:nvPicPr>
          <p:cNvPr id="9" name="Image 2" descr="preencoded.png"/>
          <p:cNvPicPr>
            <a:picLocks noChangeAspect="1"/>
          </p:cNvPicPr>
          <p:nvPr/>
        </p:nvPicPr>
        <p:blipFill>
          <a:blip r:embed="rId5"/>
          <a:stretch>
            <a:fillRect/>
          </a:stretch>
        </p:blipFill>
        <p:spPr>
          <a:xfrm>
            <a:off x="6183015" y="913408"/>
            <a:ext cx="2679105" cy="1655763"/>
          </a:xfrm>
          <a:prstGeom prst="rect">
            <a:avLst/>
          </a:prstGeom>
        </p:spPr>
      </p:pic>
      <p:sp>
        <p:nvSpPr>
          <p:cNvPr id="10" name="Text 5"/>
          <p:cNvSpPr/>
          <p:nvPr/>
        </p:nvSpPr>
        <p:spPr>
          <a:xfrm>
            <a:off x="6183016" y="2714129"/>
            <a:ext cx="2079724" cy="181273"/>
          </a:xfrm>
          <a:prstGeom prst="rect">
            <a:avLst/>
          </a:prstGeom>
          <a:noFill/>
          <a:ln/>
        </p:spPr>
        <p:txBody>
          <a:bodyPr wrap="none" lIns="0" tIns="0" rIns="0" bIns="0" rtlCol="0" anchor="t"/>
          <a:lstStyle/>
          <a:p>
            <a:pPr>
              <a:lnSpc>
                <a:spcPts val="1417"/>
              </a:lnSpc>
            </a:pPr>
            <a:r>
              <a:rPr lang="en-US" sz="1125" dirty="0">
                <a:solidFill>
                  <a:srgbClr val="49495A"/>
                </a:solidFill>
                <a:latin typeface="Libre Baskerville" pitchFamily="34" charset="0"/>
                <a:ea typeface="Libre Baskerville" pitchFamily="34" charset="-122"/>
                <a:cs typeface="Libre Baskerville" pitchFamily="34" charset="-120"/>
              </a:rPr>
              <a:t>8. Innovation Opportunities</a:t>
            </a:r>
            <a:endParaRPr lang="en-US" sz="1125" dirty="0"/>
          </a:p>
        </p:txBody>
      </p:sp>
      <p:sp>
        <p:nvSpPr>
          <p:cNvPr id="11" name="Text 6"/>
          <p:cNvSpPr/>
          <p:nvPr/>
        </p:nvSpPr>
        <p:spPr>
          <a:xfrm>
            <a:off x="6183015" y="2964954"/>
            <a:ext cx="2679105" cy="556618"/>
          </a:xfrm>
          <a:prstGeom prst="rect">
            <a:avLst/>
          </a:prstGeom>
          <a:noFill/>
          <a:ln/>
        </p:spPr>
        <p:txBody>
          <a:bodyPr wrap="square" lIns="0" tIns="0" rIns="0" bIns="0" rtlCol="0" anchor="t"/>
          <a:lstStyle/>
          <a:p>
            <a:pPr>
              <a:lnSpc>
                <a:spcPts val="1458"/>
              </a:lnSpc>
            </a:pPr>
            <a:endParaRPr lang="en-US" sz="875" dirty="0"/>
          </a:p>
        </p:txBody>
      </p:sp>
      <p:pic>
        <p:nvPicPr>
          <p:cNvPr id="12" name="Image 3" descr="preencoded.png"/>
          <p:cNvPicPr>
            <a:picLocks noChangeAspect="1"/>
          </p:cNvPicPr>
          <p:nvPr/>
        </p:nvPicPr>
        <p:blipFill>
          <a:blip r:embed="rId6"/>
          <a:stretch>
            <a:fillRect/>
          </a:stretch>
        </p:blipFill>
        <p:spPr>
          <a:xfrm>
            <a:off x="9036149" y="913408"/>
            <a:ext cx="2679105" cy="1655763"/>
          </a:xfrm>
          <a:prstGeom prst="rect">
            <a:avLst/>
          </a:prstGeom>
        </p:spPr>
      </p:pic>
      <p:sp>
        <p:nvSpPr>
          <p:cNvPr id="13" name="Text 7"/>
          <p:cNvSpPr/>
          <p:nvPr/>
        </p:nvSpPr>
        <p:spPr>
          <a:xfrm>
            <a:off x="9036150" y="2714129"/>
            <a:ext cx="1940024" cy="181273"/>
          </a:xfrm>
          <a:prstGeom prst="rect">
            <a:avLst/>
          </a:prstGeom>
          <a:noFill/>
          <a:ln/>
        </p:spPr>
        <p:txBody>
          <a:bodyPr wrap="none" lIns="0" tIns="0" rIns="0" bIns="0" rtlCol="0" anchor="t"/>
          <a:lstStyle/>
          <a:p>
            <a:pPr>
              <a:lnSpc>
                <a:spcPts val="1417"/>
              </a:lnSpc>
            </a:pPr>
            <a:r>
              <a:rPr lang="en-US" sz="1125" dirty="0">
                <a:solidFill>
                  <a:srgbClr val="49495A"/>
                </a:solidFill>
                <a:latin typeface="Libre Baskerville" pitchFamily="34" charset="0"/>
                <a:ea typeface="Libre Baskerville" pitchFamily="34" charset="-122"/>
                <a:cs typeface="Libre Baskerville" pitchFamily="34" charset="-120"/>
              </a:rPr>
              <a:t>9. Global Competitiveness</a:t>
            </a:r>
            <a:endParaRPr lang="en-US" sz="1125" dirty="0"/>
          </a:p>
        </p:txBody>
      </p:sp>
      <p:sp>
        <p:nvSpPr>
          <p:cNvPr id="14" name="Text 8"/>
          <p:cNvSpPr/>
          <p:nvPr/>
        </p:nvSpPr>
        <p:spPr>
          <a:xfrm>
            <a:off x="9036149" y="2964954"/>
            <a:ext cx="2679105" cy="556618"/>
          </a:xfrm>
          <a:prstGeom prst="rect">
            <a:avLst/>
          </a:prstGeom>
          <a:noFill/>
          <a:ln/>
        </p:spPr>
        <p:txBody>
          <a:bodyPr wrap="square" lIns="0" tIns="0" rIns="0" bIns="0" rtlCol="0" anchor="t"/>
          <a:lstStyle/>
          <a:p>
            <a:pPr>
              <a:lnSpc>
                <a:spcPts val="1458"/>
              </a:lnSpc>
            </a:pPr>
            <a:endParaRPr lang="en-US" sz="875" dirty="0"/>
          </a:p>
        </p:txBody>
      </p:sp>
      <p:pic>
        <p:nvPicPr>
          <p:cNvPr id="15" name="Image 4" descr="preencoded.png"/>
          <p:cNvPicPr>
            <a:picLocks noChangeAspect="1"/>
          </p:cNvPicPr>
          <p:nvPr/>
        </p:nvPicPr>
        <p:blipFill>
          <a:blip r:embed="rId7"/>
          <a:stretch>
            <a:fillRect/>
          </a:stretch>
        </p:blipFill>
        <p:spPr>
          <a:xfrm>
            <a:off x="476746" y="4055169"/>
            <a:ext cx="2679105" cy="1655763"/>
          </a:xfrm>
          <a:prstGeom prst="rect">
            <a:avLst/>
          </a:prstGeom>
        </p:spPr>
      </p:pic>
      <p:sp>
        <p:nvSpPr>
          <p:cNvPr id="16" name="Text 9"/>
          <p:cNvSpPr/>
          <p:nvPr/>
        </p:nvSpPr>
        <p:spPr>
          <a:xfrm>
            <a:off x="476746" y="5855891"/>
            <a:ext cx="1766193" cy="181273"/>
          </a:xfrm>
          <a:prstGeom prst="rect">
            <a:avLst/>
          </a:prstGeom>
          <a:noFill/>
          <a:ln/>
        </p:spPr>
        <p:txBody>
          <a:bodyPr wrap="none" lIns="0" tIns="0" rIns="0" bIns="0" rtlCol="0" anchor="t"/>
          <a:lstStyle/>
          <a:p>
            <a:pPr>
              <a:lnSpc>
                <a:spcPts val="1417"/>
              </a:lnSpc>
            </a:pPr>
            <a:r>
              <a:rPr lang="en-US" sz="1125" dirty="0">
                <a:solidFill>
                  <a:srgbClr val="49495A"/>
                </a:solidFill>
                <a:latin typeface="Libre Baskerville" pitchFamily="34" charset="0"/>
                <a:ea typeface="Libre Baskerville" pitchFamily="34" charset="-122"/>
                <a:cs typeface="Libre Baskerville" pitchFamily="34" charset="-120"/>
              </a:rPr>
              <a:t>10. Long-term Planning</a:t>
            </a:r>
            <a:endParaRPr lang="en-US" sz="1125" dirty="0"/>
          </a:p>
        </p:txBody>
      </p:sp>
      <p:sp>
        <p:nvSpPr>
          <p:cNvPr id="17" name="Text 10"/>
          <p:cNvSpPr/>
          <p:nvPr/>
        </p:nvSpPr>
        <p:spPr>
          <a:xfrm>
            <a:off x="476746" y="6106716"/>
            <a:ext cx="2679105" cy="742157"/>
          </a:xfrm>
          <a:prstGeom prst="rect">
            <a:avLst/>
          </a:prstGeom>
          <a:noFill/>
          <a:ln/>
        </p:spPr>
        <p:txBody>
          <a:bodyPr wrap="square" lIns="0" tIns="0" rIns="0" bIns="0" rtlCol="0" anchor="t"/>
          <a:lstStyle/>
          <a:p>
            <a:pPr>
              <a:lnSpc>
                <a:spcPts val="1458"/>
              </a:lnSpc>
            </a:pPr>
            <a:endParaRPr lang="en-US" sz="875"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01332" y="715864"/>
            <a:ext cx="6561336" cy="1956494"/>
          </a:xfrm>
          <a:prstGeom prst="rect">
            <a:avLst/>
          </a:prstGeom>
          <a:noFill/>
          <a:ln/>
        </p:spPr>
        <p:txBody>
          <a:bodyPr wrap="square" lIns="0" tIns="0" rIns="0" bIns="0" rtlCol="0" anchor="t"/>
          <a:lstStyle/>
          <a:p>
            <a:pPr>
              <a:lnSpc>
                <a:spcPts val="5125"/>
              </a:lnSpc>
            </a:pPr>
            <a:r>
              <a:rPr lang="en-US" sz="4083" dirty="0">
                <a:solidFill>
                  <a:srgbClr val="403CCF"/>
                </a:solidFill>
                <a:latin typeface="Libre Baskerville" pitchFamily="34" charset="0"/>
                <a:ea typeface="Libre Baskerville" pitchFamily="34" charset="-122"/>
                <a:cs typeface="Libre Baskerville" pitchFamily="34" charset="-120"/>
              </a:rPr>
              <a:t>Emerging AI Technologies in the Foreseeable Future</a:t>
            </a:r>
            <a:endParaRPr lang="en-US" sz="4083" dirty="0"/>
          </a:p>
        </p:txBody>
      </p:sp>
      <p:sp>
        <p:nvSpPr>
          <p:cNvPr id="4" name="Text 1"/>
          <p:cNvSpPr/>
          <p:nvPr/>
        </p:nvSpPr>
        <p:spPr>
          <a:xfrm>
            <a:off x="5101332" y="3624857"/>
            <a:ext cx="6561336" cy="725686"/>
          </a:xfrm>
          <a:prstGeom prst="rect">
            <a:avLst/>
          </a:prstGeom>
          <a:noFill/>
          <a:ln/>
        </p:spPr>
        <p:txBody>
          <a:bodyPr wrap="square" lIns="0" tIns="0" rIns="0" bIns="0" rtlCol="0" anchor="t"/>
          <a:lstStyle/>
          <a:p>
            <a:pPr>
              <a:lnSpc>
                <a:spcPts val="1875"/>
              </a:lnSpc>
            </a:pPr>
            <a:r>
              <a:rPr lang="en-US" sz="1167" dirty="0">
                <a:solidFill>
                  <a:srgbClr val="49495A"/>
                </a:solidFill>
                <a:latin typeface="Open Sans" pitchFamily="34" charset="0"/>
                <a:ea typeface="Open Sans" pitchFamily="34" charset="-122"/>
                <a:cs typeface="Open Sans" pitchFamily="34" charset="-120"/>
              </a:rPr>
              <a:t>AI has already deeply permeated many aspects of our lives. However, in the future, AI has the potential to revolutionize our lives even further. This will open up new possibilities beyond the advancement of existing technologies.</a:t>
            </a:r>
            <a:endParaRPr lang="en-US" sz="1167" dirty="0"/>
          </a:p>
        </p:txBody>
      </p:sp>
      <p:sp>
        <p:nvSpPr>
          <p:cNvPr id="5" name="Text 2"/>
          <p:cNvSpPr/>
          <p:nvPr/>
        </p:nvSpPr>
        <p:spPr>
          <a:xfrm>
            <a:off x="5101332" y="3794918"/>
            <a:ext cx="6561336" cy="1209477"/>
          </a:xfrm>
          <a:prstGeom prst="rect">
            <a:avLst/>
          </a:prstGeom>
          <a:noFill/>
          <a:ln/>
        </p:spPr>
        <p:txBody>
          <a:bodyPr wrap="square" lIns="0" tIns="0" rIns="0" bIns="0" rtlCol="0" anchor="t"/>
          <a:lstStyle/>
          <a:p>
            <a:pPr>
              <a:lnSpc>
                <a:spcPts val="1875"/>
              </a:lnSpc>
            </a:pPr>
            <a:endParaRPr lang="en-US" sz="1167" dirty="0"/>
          </a:p>
        </p:txBody>
      </p:sp>
      <p:sp>
        <p:nvSpPr>
          <p:cNvPr id="6" name="Text 3"/>
          <p:cNvSpPr/>
          <p:nvPr/>
        </p:nvSpPr>
        <p:spPr>
          <a:xfrm>
            <a:off x="5101332" y="4520604"/>
            <a:ext cx="6561336" cy="967582"/>
          </a:xfrm>
          <a:prstGeom prst="rect">
            <a:avLst/>
          </a:prstGeom>
          <a:noFill/>
          <a:ln/>
        </p:spPr>
        <p:txBody>
          <a:bodyPr wrap="square" lIns="0" tIns="0" rIns="0" bIns="0" rtlCol="0" anchor="t"/>
          <a:lstStyle/>
          <a:p>
            <a:pPr>
              <a:lnSpc>
                <a:spcPts val="1875"/>
              </a:lnSpc>
            </a:pPr>
            <a:r>
              <a:rPr lang="en-US" sz="1167" dirty="0">
                <a:solidFill>
                  <a:srgbClr val="49495A"/>
                </a:solidFill>
                <a:latin typeface="Open Sans" pitchFamily="34" charset="0"/>
                <a:ea typeface="Open Sans" pitchFamily="34" charset="-122"/>
                <a:cs typeface="Open Sans" pitchFamily="34" charset="-120"/>
              </a:rPr>
              <a:t>AI will drive innovation in various fields such as manufacturing, energy, education, and finance. This will increase productivity and efficiency, create new job opportunities, and contribute to the overall development of society. However, as AI advances, serious discussions are needed on ethical issues, data security, and job displacement.</a:t>
            </a:r>
            <a:endParaRPr lang="en-US" sz="1167"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76746" y="723602"/>
            <a:ext cx="10707291" cy="531912"/>
          </a:xfrm>
          <a:prstGeom prst="rect">
            <a:avLst/>
          </a:prstGeom>
          <a:noFill/>
          <a:ln/>
        </p:spPr>
        <p:txBody>
          <a:bodyPr wrap="none" lIns="0" tIns="0" rIns="0" bIns="0" rtlCol="0" anchor="t"/>
          <a:lstStyle/>
          <a:p>
            <a:pPr>
              <a:lnSpc>
                <a:spcPts val="4167"/>
              </a:lnSpc>
            </a:pPr>
            <a:r>
              <a:rPr lang="en-US" sz="3333" dirty="0">
                <a:solidFill>
                  <a:srgbClr val="403CCF"/>
                </a:solidFill>
                <a:latin typeface="Libre Baskerville" pitchFamily="34" charset="0"/>
                <a:ea typeface="Libre Baskerville" pitchFamily="34" charset="-122"/>
                <a:cs typeface="Libre Baskerville" pitchFamily="34" charset="-120"/>
              </a:rPr>
              <a:t>Emerging AI Technologies for a Feasible Future </a:t>
            </a:r>
            <a:endParaRPr lang="en-US" sz="3333" dirty="0"/>
          </a:p>
        </p:txBody>
      </p:sp>
      <p:pic>
        <p:nvPicPr>
          <p:cNvPr id="3" name="Image 0" descr="preencoded.png"/>
          <p:cNvPicPr>
            <a:picLocks noChangeAspect="1"/>
          </p:cNvPicPr>
          <p:nvPr/>
        </p:nvPicPr>
        <p:blipFill>
          <a:blip r:embed="rId3"/>
          <a:stretch>
            <a:fillRect/>
          </a:stretch>
        </p:blipFill>
        <p:spPr>
          <a:xfrm>
            <a:off x="476746" y="2508936"/>
            <a:ext cx="3622873" cy="2239069"/>
          </a:xfrm>
          <a:prstGeom prst="rect">
            <a:avLst/>
          </a:prstGeom>
        </p:spPr>
      </p:pic>
      <p:sp>
        <p:nvSpPr>
          <p:cNvPr id="4" name="Text 1"/>
          <p:cNvSpPr/>
          <p:nvPr/>
        </p:nvSpPr>
        <p:spPr>
          <a:xfrm>
            <a:off x="476746" y="4902093"/>
            <a:ext cx="3535363" cy="192683"/>
          </a:xfrm>
          <a:prstGeom prst="rect">
            <a:avLst/>
          </a:prstGeom>
          <a:noFill/>
          <a:ln/>
        </p:spPr>
        <p:txBody>
          <a:bodyPr wrap="none" lIns="0" tIns="0" rIns="0" bIns="0" rtlCol="0" anchor="t"/>
          <a:lstStyle/>
          <a:p>
            <a:pPr>
              <a:lnSpc>
                <a:spcPts val="1500"/>
              </a:lnSpc>
            </a:pPr>
            <a:r>
              <a:rPr lang="en-US" sz="1208" dirty="0">
                <a:solidFill>
                  <a:srgbClr val="49495A"/>
                </a:solidFill>
                <a:latin typeface="Libre Baskerville" pitchFamily="34" charset="0"/>
                <a:ea typeface="Libre Baskerville" pitchFamily="34" charset="-122"/>
                <a:cs typeface="Libre Baskerville" pitchFamily="34" charset="-120"/>
              </a:rPr>
              <a:t>New Business Models and Social Interactions</a:t>
            </a:r>
            <a:endParaRPr lang="en-US" sz="1208" dirty="0"/>
          </a:p>
        </p:txBody>
      </p:sp>
      <p:sp>
        <p:nvSpPr>
          <p:cNvPr id="5" name="Text 2"/>
          <p:cNvSpPr/>
          <p:nvPr/>
        </p:nvSpPr>
        <p:spPr>
          <a:xfrm>
            <a:off x="476746" y="4161929"/>
            <a:ext cx="3622873" cy="1775222"/>
          </a:xfrm>
          <a:prstGeom prst="rect">
            <a:avLst/>
          </a:prstGeom>
          <a:noFill/>
          <a:ln/>
        </p:spPr>
        <p:txBody>
          <a:bodyPr wrap="square" lIns="0" tIns="0" rIns="0" bIns="0" rtlCol="0" anchor="t"/>
          <a:lstStyle/>
          <a:p>
            <a:pPr>
              <a:lnSpc>
                <a:spcPts val="1542"/>
              </a:lnSpc>
            </a:pPr>
            <a:endParaRPr lang="en-US" sz="958" dirty="0"/>
          </a:p>
        </p:txBody>
      </p:sp>
      <p:pic>
        <p:nvPicPr>
          <p:cNvPr id="6" name="Image 1" descr="preencoded.png"/>
          <p:cNvPicPr>
            <a:picLocks noChangeAspect="1"/>
          </p:cNvPicPr>
          <p:nvPr/>
        </p:nvPicPr>
        <p:blipFill>
          <a:blip r:embed="rId4"/>
          <a:stretch>
            <a:fillRect/>
          </a:stretch>
        </p:blipFill>
        <p:spPr>
          <a:xfrm>
            <a:off x="4284564" y="2508936"/>
            <a:ext cx="3622873" cy="2239069"/>
          </a:xfrm>
          <a:prstGeom prst="rect">
            <a:avLst/>
          </a:prstGeom>
        </p:spPr>
      </p:pic>
      <p:sp>
        <p:nvSpPr>
          <p:cNvPr id="7" name="Text 3"/>
          <p:cNvSpPr/>
          <p:nvPr/>
        </p:nvSpPr>
        <p:spPr>
          <a:xfrm>
            <a:off x="4284564" y="4902093"/>
            <a:ext cx="3080048" cy="192683"/>
          </a:xfrm>
          <a:prstGeom prst="rect">
            <a:avLst/>
          </a:prstGeom>
          <a:noFill/>
          <a:ln/>
        </p:spPr>
        <p:txBody>
          <a:bodyPr wrap="none" lIns="0" tIns="0" rIns="0" bIns="0" rtlCol="0" anchor="t"/>
          <a:lstStyle/>
          <a:p>
            <a:pPr>
              <a:lnSpc>
                <a:spcPts val="1500"/>
              </a:lnSpc>
            </a:pPr>
            <a:r>
              <a:rPr lang="en-US" sz="1208" dirty="0">
                <a:solidFill>
                  <a:srgbClr val="49495A"/>
                </a:solidFill>
                <a:latin typeface="Libre Baskerville" pitchFamily="34" charset="0"/>
                <a:ea typeface="Libre Baskerville" pitchFamily="34" charset="-122"/>
                <a:cs typeface="Libre Baskerville" pitchFamily="34" charset="-120"/>
              </a:rPr>
              <a:t>Solutions for Sustainable Development</a:t>
            </a:r>
            <a:endParaRPr lang="en-US" sz="1208" dirty="0"/>
          </a:p>
        </p:txBody>
      </p:sp>
      <p:sp>
        <p:nvSpPr>
          <p:cNvPr id="8" name="Text 4"/>
          <p:cNvSpPr/>
          <p:nvPr/>
        </p:nvSpPr>
        <p:spPr>
          <a:xfrm>
            <a:off x="4284564" y="4161929"/>
            <a:ext cx="3622873" cy="1972468"/>
          </a:xfrm>
          <a:prstGeom prst="rect">
            <a:avLst/>
          </a:prstGeom>
          <a:noFill/>
          <a:ln/>
        </p:spPr>
        <p:txBody>
          <a:bodyPr wrap="square" lIns="0" tIns="0" rIns="0" bIns="0" rtlCol="0" anchor="t"/>
          <a:lstStyle/>
          <a:p>
            <a:pPr>
              <a:lnSpc>
                <a:spcPts val="1542"/>
              </a:lnSpc>
            </a:pPr>
            <a:endParaRPr lang="en-US" sz="958" dirty="0"/>
          </a:p>
        </p:txBody>
      </p:sp>
      <p:pic>
        <p:nvPicPr>
          <p:cNvPr id="9" name="Image 2" descr="preencoded.png"/>
          <p:cNvPicPr>
            <a:picLocks noChangeAspect="1"/>
          </p:cNvPicPr>
          <p:nvPr/>
        </p:nvPicPr>
        <p:blipFill>
          <a:blip r:embed="rId5"/>
          <a:stretch>
            <a:fillRect/>
          </a:stretch>
        </p:blipFill>
        <p:spPr>
          <a:xfrm>
            <a:off x="8092381" y="2508936"/>
            <a:ext cx="3622873" cy="2239069"/>
          </a:xfrm>
          <a:prstGeom prst="rect">
            <a:avLst/>
          </a:prstGeom>
        </p:spPr>
      </p:pic>
      <p:sp>
        <p:nvSpPr>
          <p:cNvPr id="10" name="Text 5"/>
          <p:cNvSpPr/>
          <p:nvPr/>
        </p:nvSpPr>
        <p:spPr>
          <a:xfrm>
            <a:off x="8092381" y="4902093"/>
            <a:ext cx="2918123" cy="192683"/>
          </a:xfrm>
          <a:prstGeom prst="rect">
            <a:avLst/>
          </a:prstGeom>
          <a:noFill/>
          <a:ln/>
        </p:spPr>
        <p:txBody>
          <a:bodyPr wrap="none" lIns="0" tIns="0" rIns="0" bIns="0" rtlCol="0" anchor="t"/>
          <a:lstStyle/>
          <a:p>
            <a:pPr>
              <a:lnSpc>
                <a:spcPts val="1500"/>
              </a:lnSpc>
            </a:pPr>
            <a:r>
              <a:rPr lang="en-US" sz="1208" dirty="0">
                <a:solidFill>
                  <a:srgbClr val="49495A"/>
                </a:solidFill>
                <a:latin typeface="Libre Baskerville" pitchFamily="34" charset="0"/>
                <a:ea typeface="Libre Baskerville" pitchFamily="34" charset="-122"/>
                <a:cs typeface="Libre Baskerville" pitchFamily="34" charset="-120"/>
              </a:rPr>
              <a:t>Enriched Life and Ethical Challenges</a:t>
            </a:r>
            <a:endParaRPr lang="en-US" sz="1208" dirty="0"/>
          </a:p>
        </p:txBody>
      </p:sp>
      <p:sp>
        <p:nvSpPr>
          <p:cNvPr id="11" name="Text 6"/>
          <p:cNvSpPr/>
          <p:nvPr/>
        </p:nvSpPr>
        <p:spPr>
          <a:xfrm>
            <a:off x="8092381" y="4161929"/>
            <a:ext cx="3622873" cy="1775222"/>
          </a:xfrm>
          <a:prstGeom prst="rect">
            <a:avLst/>
          </a:prstGeom>
          <a:noFill/>
          <a:ln/>
        </p:spPr>
        <p:txBody>
          <a:bodyPr wrap="square" lIns="0" tIns="0" rIns="0" bIns="0" rtlCol="0" anchor="t"/>
          <a:lstStyle/>
          <a:p>
            <a:pPr>
              <a:lnSpc>
                <a:spcPts val="1542"/>
              </a:lnSpc>
            </a:pPr>
            <a:endParaRPr lang="en-US" sz="958"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29146" y="494308"/>
            <a:ext cx="8310860" cy="775196"/>
          </a:xfrm>
          <a:prstGeom prst="rect">
            <a:avLst/>
          </a:prstGeom>
          <a:noFill/>
          <a:ln/>
        </p:spPr>
        <p:txBody>
          <a:bodyPr wrap="none" lIns="0" tIns="0" rIns="0" bIns="0" rtlCol="0" anchor="t"/>
          <a:lstStyle/>
          <a:p>
            <a:pPr>
              <a:lnSpc>
                <a:spcPts val="6083"/>
              </a:lnSpc>
            </a:pPr>
            <a:r>
              <a:rPr lang="en-US" sz="4875" dirty="0">
                <a:solidFill>
                  <a:srgbClr val="403CCF"/>
                </a:solidFill>
                <a:latin typeface="Libre Baskerville" pitchFamily="34" charset="0"/>
                <a:ea typeface="Libre Baskerville" pitchFamily="34" charset="-122"/>
                <a:cs typeface="Libre Baskerville" pitchFamily="34" charset="-120"/>
              </a:rPr>
              <a:t>Will AI be a help or a fear?</a:t>
            </a:r>
            <a:endParaRPr lang="en-US" sz="4875" dirty="0"/>
          </a:p>
        </p:txBody>
      </p:sp>
      <p:pic>
        <p:nvPicPr>
          <p:cNvPr id="3" name="Image 0" descr="preencoded.png"/>
          <p:cNvPicPr>
            <a:picLocks noChangeAspect="1"/>
          </p:cNvPicPr>
          <p:nvPr/>
        </p:nvPicPr>
        <p:blipFill>
          <a:blip r:embed="rId3"/>
          <a:stretch>
            <a:fillRect/>
          </a:stretch>
        </p:blipFill>
        <p:spPr>
          <a:xfrm>
            <a:off x="629146" y="1453140"/>
            <a:ext cx="2531169" cy="1564283"/>
          </a:xfrm>
          <a:prstGeom prst="rect">
            <a:avLst/>
          </a:prstGeom>
        </p:spPr>
      </p:pic>
      <p:sp>
        <p:nvSpPr>
          <p:cNvPr id="4" name="Text 1"/>
          <p:cNvSpPr/>
          <p:nvPr/>
        </p:nvSpPr>
        <p:spPr>
          <a:xfrm>
            <a:off x="629146" y="3242053"/>
            <a:ext cx="2531169" cy="561777"/>
          </a:xfrm>
          <a:prstGeom prst="rect">
            <a:avLst/>
          </a:prstGeom>
          <a:noFill/>
          <a:ln/>
        </p:spPr>
        <p:txBody>
          <a:bodyPr wrap="square" lIns="0" tIns="0" rIns="0" bIns="0" rtlCol="0" anchor="t"/>
          <a:lstStyle/>
          <a:p>
            <a:pPr>
              <a:lnSpc>
                <a:spcPts val="2208"/>
              </a:lnSpc>
            </a:pPr>
            <a:r>
              <a:rPr lang="en-US" sz="1750" dirty="0">
                <a:solidFill>
                  <a:srgbClr val="49495A"/>
                </a:solidFill>
                <a:latin typeface="Libre Baskerville" pitchFamily="34" charset="0"/>
                <a:ea typeface="Libre Baskerville" pitchFamily="34" charset="-122"/>
                <a:cs typeface="Libre Baskerville" pitchFamily="34" charset="-120"/>
              </a:rPr>
              <a:t>Productivity Improvement</a:t>
            </a:r>
            <a:endParaRPr lang="en-US" sz="1750" dirty="0"/>
          </a:p>
        </p:txBody>
      </p:sp>
      <p:sp>
        <p:nvSpPr>
          <p:cNvPr id="5" name="Text 2"/>
          <p:cNvSpPr/>
          <p:nvPr/>
        </p:nvSpPr>
        <p:spPr>
          <a:xfrm>
            <a:off x="629146" y="4087515"/>
            <a:ext cx="2531169" cy="2301082"/>
          </a:xfrm>
          <a:prstGeom prst="rect">
            <a:avLst/>
          </a:prstGeom>
          <a:noFill/>
          <a:ln/>
        </p:spPr>
        <p:txBody>
          <a:bodyPr wrap="square" lIns="0" tIns="0" rIns="0" bIns="0" rtlCol="0" anchor="t"/>
          <a:lstStyle/>
          <a:p>
            <a:pPr>
              <a:lnSpc>
                <a:spcPts val="2250"/>
              </a:lnSpc>
            </a:pPr>
            <a:endParaRPr lang="en-US" sz="1375" dirty="0"/>
          </a:p>
        </p:txBody>
      </p:sp>
      <p:pic>
        <p:nvPicPr>
          <p:cNvPr id="6" name="Image 1" descr="preencoded.png"/>
          <p:cNvPicPr>
            <a:picLocks noChangeAspect="1"/>
          </p:cNvPicPr>
          <p:nvPr/>
        </p:nvPicPr>
        <p:blipFill>
          <a:blip r:embed="rId4"/>
          <a:stretch>
            <a:fillRect/>
          </a:stretch>
        </p:blipFill>
        <p:spPr>
          <a:xfrm>
            <a:off x="3429894" y="1453139"/>
            <a:ext cx="2531269" cy="1564382"/>
          </a:xfrm>
          <a:prstGeom prst="rect">
            <a:avLst/>
          </a:prstGeom>
        </p:spPr>
      </p:pic>
      <p:sp>
        <p:nvSpPr>
          <p:cNvPr id="7" name="Text 3"/>
          <p:cNvSpPr/>
          <p:nvPr/>
        </p:nvSpPr>
        <p:spPr>
          <a:xfrm>
            <a:off x="3429894" y="3242153"/>
            <a:ext cx="2247206" cy="280888"/>
          </a:xfrm>
          <a:prstGeom prst="rect">
            <a:avLst/>
          </a:prstGeom>
          <a:noFill/>
          <a:ln/>
        </p:spPr>
        <p:txBody>
          <a:bodyPr wrap="none" lIns="0" tIns="0" rIns="0" bIns="0" rtlCol="0" anchor="t"/>
          <a:lstStyle/>
          <a:p>
            <a:pPr>
              <a:lnSpc>
                <a:spcPts val="2208"/>
              </a:lnSpc>
            </a:pPr>
            <a:r>
              <a:rPr lang="en-US" sz="1750" dirty="0">
                <a:solidFill>
                  <a:srgbClr val="49495A"/>
                </a:solidFill>
                <a:latin typeface="Libre Baskerville" pitchFamily="34" charset="0"/>
                <a:ea typeface="Libre Baskerville" pitchFamily="34" charset="-122"/>
                <a:cs typeface="Libre Baskerville" pitchFamily="34" charset="-120"/>
              </a:rPr>
              <a:t>Problem Solving</a:t>
            </a:r>
            <a:endParaRPr lang="en-US" sz="1750" dirty="0"/>
          </a:p>
        </p:txBody>
      </p:sp>
      <p:sp>
        <p:nvSpPr>
          <p:cNvPr id="8" name="Text 4"/>
          <p:cNvSpPr/>
          <p:nvPr/>
        </p:nvSpPr>
        <p:spPr>
          <a:xfrm>
            <a:off x="3429894" y="3806726"/>
            <a:ext cx="2531269" cy="2013446"/>
          </a:xfrm>
          <a:prstGeom prst="rect">
            <a:avLst/>
          </a:prstGeom>
          <a:noFill/>
          <a:ln/>
        </p:spPr>
        <p:txBody>
          <a:bodyPr wrap="square" lIns="0" tIns="0" rIns="0" bIns="0" rtlCol="0" anchor="t"/>
          <a:lstStyle/>
          <a:p>
            <a:pPr>
              <a:lnSpc>
                <a:spcPts val="2250"/>
              </a:lnSpc>
            </a:pPr>
            <a:endParaRPr lang="en-US" sz="1375" dirty="0"/>
          </a:p>
        </p:txBody>
      </p:sp>
      <p:pic>
        <p:nvPicPr>
          <p:cNvPr id="9" name="Image 2" descr="preencoded.png"/>
          <p:cNvPicPr>
            <a:picLocks noChangeAspect="1"/>
          </p:cNvPicPr>
          <p:nvPr/>
        </p:nvPicPr>
        <p:blipFill>
          <a:blip r:embed="rId5"/>
          <a:stretch>
            <a:fillRect/>
          </a:stretch>
        </p:blipFill>
        <p:spPr>
          <a:xfrm>
            <a:off x="6230740" y="1453139"/>
            <a:ext cx="2531269" cy="1564382"/>
          </a:xfrm>
          <a:prstGeom prst="rect">
            <a:avLst/>
          </a:prstGeom>
        </p:spPr>
      </p:pic>
      <p:sp>
        <p:nvSpPr>
          <p:cNvPr id="10" name="Text 5"/>
          <p:cNvSpPr/>
          <p:nvPr/>
        </p:nvSpPr>
        <p:spPr>
          <a:xfrm>
            <a:off x="6230740" y="3242153"/>
            <a:ext cx="2476599" cy="280888"/>
          </a:xfrm>
          <a:prstGeom prst="rect">
            <a:avLst/>
          </a:prstGeom>
          <a:noFill/>
          <a:ln/>
        </p:spPr>
        <p:txBody>
          <a:bodyPr wrap="none" lIns="0" tIns="0" rIns="0" bIns="0" rtlCol="0" anchor="t"/>
          <a:lstStyle/>
          <a:p>
            <a:pPr>
              <a:lnSpc>
                <a:spcPts val="2208"/>
              </a:lnSpc>
            </a:pPr>
            <a:r>
              <a:rPr lang="en-US" sz="1750" dirty="0">
                <a:solidFill>
                  <a:srgbClr val="49495A"/>
                </a:solidFill>
                <a:latin typeface="Libre Baskerville" pitchFamily="34" charset="0"/>
                <a:ea typeface="Libre Baskerville" pitchFamily="34" charset="-122"/>
                <a:cs typeface="Libre Baskerville" pitchFamily="34" charset="-120"/>
              </a:rPr>
              <a:t>Personalized Services</a:t>
            </a:r>
            <a:endParaRPr lang="en-US" sz="1750" dirty="0"/>
          </a:p>
        </p:txBody>
      </p:sp>
      <p:sp>
        <p:nvSpPr>
          <p:cNvPr id="11" name="Text 6"/>
          <p:cNvSpPr/>
          <p:nvPr/>
        </p:nvSpPr>
        <p:spPr>
          <a:xfrm>
            <a:off x="6230740" y="3806726"/>
            <a:ext cx="2531269" cy="2013446"/>
          </a:xfrm>
          <a:prstGeom prst="rect">
            <a:avLst/>
          </a:prstGeom>
          <a:noFill/>
          <a:ln/>
        </p:spPr>
        <p:txBody>
          <a:bodyPr wrap="square" lIns="0" tIns="0" rIns="0" bIns="0" rtlCol="0" anchor="t"/>
          <a:lstStyle/>
          <a:p>
            <a:pPr>
              <a:lnSpc>
                <a:spcPts val="2250"/>
              </a:lnSpc>
            </a:pPr>
            <a:endParaRPr lang="en-US" sz="1375" dirty="0"/>
          </a:p>
        </p:txBody>
      </p:sp>
      <p:pic>
        <p:nvPicPr>
          <p:cNvPr id="12" name="Image 3" descr="preencoded.png"/>
          <p:cNvPicPr>
            <a:picLocks noChangeAspect="1"/>
          </p:cNvPicPr>
          <p:nvPr/>
        </p:nvPicPr>
        <p:blipFill>
          <a:blip r:embed="rId6"/>
          <a:stretch>
            <a:fillRect/>
          </a:stretch>
        </p:blipFill>
        <p:spPr>
          <a:xfrm>
            <a:off x="9031586" y="1453139"/>
            <a:ext cx="2531269" cy="1564382"/>
          </a:xfrm>
          <a:prstGeom prst="rect">
            <a:avLst/>
          </a:prstGeom>
        </p:spPr>
      </p:pic>
      <p:sp>
        <p:nvSpPr>
          <p:cNvPr id="13" name="Text 7"/>
          <p:cNvSpPr/>
          <p:nvPr/>
        </p:nvSpPr>
        <p:spPr>
          <a:xfrm>
            <a:off x="9031586" y="3242153"/>
            <a:ext cx="2531269" cy="561777"/>
          </a:xfrm>
          <a:prstGeom prst="rect">
            <a:avLst/>
          </a:prstGeom>
          <a:noFill/>
          <a:ln/>
        </p:spPr>
        <p:txBody>
          <a:bodyPr wrap="square" lIns="0" tIns="0" rIns="0" bIns="0" rtlCol="0" anchor="t"/>
          <a:lstStyle/>
          <a:p>
            <a:pPr>
              <a:lnSpc>
                <a:spcPts val="2208"/>
              </a:lnSpc>
            </a:pPr>
            <a:r>
              <a:rPr lang="en-US" sz="1750" dirty="0">
                <a:solidFill>
                  <a:srgbClr val="49495A"/>
                </a:solidFill>
                <a:latin typeface="Libre Baskerville" pitchFamily="34" charset="0"/>
                <a:ea typeface="Libre Baskerville" pitchFamily="34" charset="-122"/>
                <a:cs typeface="Libre Baskerville" pitchFamily="34" charset="-120"/>
              </a:rPr>
              <a:t>Creating New Opportunities</a:t>
            </a:r>
            <a:endParaRPr lang="en-US" sz="1750" dirty="0"/>
          </a:p>
        </p:txBody>
      </p:sp>
      <p:sp>
        <p:nvSpPr>
          <p:cNvPr id="14" name="Text 8"/>
          <p:cNvSpPr/>
          <p:nvPr/>
        </p:nvSpPr>
        <p:spPr>
          <a:xfrm>
            <a:off x="9031586" y="2770369"/>
            <a:ext cx="2531269" cy="1438176"/>
          </a:xfrm>
          <a:prstGeom prst="rect">
            <a:avLst/>
          </a:prstGeom>
          <a:noFill/>
          <a:ln/>
        </p:spPr>
        <p:txBody>
          <a:bodyPr wrap="square" lIns="0" tIns="0" rIns="0" bIns="0" rtlCol="0" anchor="t"/>
          <a:lstStyle/>
          <a:p>
            <a:pPr>
              <a:lnSpc>
                <a:spcPts val="2250"/>
              </a:lnSpc>
            </a:pPr>
            <a:endParaRPr lang="en-US" sz="1375" dirty="0"/>
          </a:p>
        </p:txBody>
      </p:sp>
      <p:pic>
        <p:nvPicPr>
          <p:cNvPr id="17" name="Image 0" descr="preencoded.png">
            <a:extLst>
              <a:ext uri="{FF2B5EF4-FFF2-40B4-BE49-F238E27FC236}">
                <a16:creationId xmlns:a16="http://schemas.microsoft.com/office/drawing/2014/main" id="{1591F43D-0C69-487B-B75B-0B60D513BD32}"/>
              </a:ext>
            </a:extLst>
          </p:cNvPr>
          <p:cNvPicPr>
            <a:picLocks noChangeAspect="1"/>
          </p:cNvPicPr>
          <p:nvPr/>
        </p:nvPicPr>
        <p:blipFill>
          <a:blip r:embed="rId7"/>
          <a:stretch>
            <a:fillRect/>
          </a:stretch>
        </p:blipFill>
        <p:spPr>
          <a:xfrm>
            <a:off x="616080" y="3872367"/>
            <a:ext cx="2510433" cy="1551483"/>
          </a:xfrm>
          <a:prstGeom prst="rect">
            <a:avLst/>
          </a:prstGeom>
        </p:spPr>
      </p:pic>
      <p:sp>
        <p:nvSpPr>
          <p:cNvPr id="18" name="Text 1">
            <a:extLst>
              <a:ext uri="{FF2B5EF4-FFF2-40B4-BE49-F238E27FC236}">
                <a16:creationId xmlns:a16="http://schemas.microsoft.com/office/drawing/2014/main" id="{5EC4EC12-921E-4065-B890-97E6D2E723F1}"/>
              </a:ext>
            </a:extLst>
          </p:cNvPr>
          <p:cNvSpPr/>
          <p:nvPr/>
        </p:nvSpPr>
        <p:spPr>
          <a:xfrm>
            <a:off x="616080" y="5657511"/>
            <a:ext cx="2337296" cy="292199"/>
          </a:xfrm>
          <a:prstGeom prst="rect">
            <a:avLst/>
          </a:prstGeom>
          <a:noFill/>
          <a:ln/>
        </p:spPr>
        <p:txBody>
          <a:bodyPr wrap="none" lIns="0" tIns="0" rIns="0" bIns="0" rtlCol="0" anchor="t"/>
          <a:lstStyle/>
          <a:p>
            <a:pPr>
              <a:lnSpc>
                <a:spcPts val="2292"/>
              </a:lnSpc>
            </a:pPr>
            <a:r>
              <a:rPr lang="en-US" sz="1833" dirty="0">
                <a:solidFill>
                  <a:srgbClr val="49495A"/>
                </a:solidFill>
                <a:latin typeface="Libre Baskerville" pitchFamily="34" charset="0"/>
                <a:ea typeface="Libre Baskerville" pitchFamily="34" charset="-122"/>
                <a:cs typeface="Libre Baskerville" pitchFamily="34" charset="-120"/>
              </a:rPr>
              <a:t>Job Replacement</a:t>
            </a:r>
            <a:endParaRPr lang="en-US" sz="1833" dirty="0"/>
          </a:p>
        </p:txBody>
      </p:sp>
      <p:sp>
        <p:nvSpPr>
          <p:cNvPr id="19" name="Text 2">
            <a:extLst>
              <a:ext uri="{FF2B5EF4-FFF2-40B4-BE49-F238E27FC236}">
                <a16:creationId xmlns:a16="http://schemas.microsoft.com/office/drawing/2014/main" id="{02523F5C-03B0-4E75-9545-03D6B0BA7EEC}"/>
              </a:ext>
            </a:extLst>
          </p:cNvPr>
          <p:cNvSpPr/>
          <p:nvPr/>
        </p:nvSpPr>
        <p:spPr>
          <a:xfrm>
            <a:off x="616080" y="4971936"/>
            <a:ext cx="2510433" cy="1496219"/>
          </a:xfrm>
          <a:prstGeom prst="rect">
            <a:avLst/>
          </a:prstGeom>
          <a:noFill/>
          <a:ln/>
        </p:spPr>
        <p:txBody>
          <a:bodyPr wrap="square" lIns="0" tIns="0" rIns="0" bIns="0" rtlCol="0" anchor="t"/>
          <a:lstStyle/>
          <a:p>
            <a:pPr>
              <a:lnSpc>
                <a:spcPts val="2333"/>
              </a:lnSpc>
            </a:pPr>
            <a:endParaRPr lang="en-US" sz="1458" dirty="0"/>
          </a:p>
        </p:txBody>
      </p:sp>
      <p:pic>
        <p:nvPicPr>
          <p:cNvPr id="20" name="Image 1" descr="preencoded.png">
            <a:extLst>
              <a:ext uri="{FF2B5EF4-FFF2-40B4-BE49-F238E27FC236}">
                <a16:creationId xmlns:a16="http://schemas.microsoft.com/office/drawing/2014/main" id="{7C03535E-F4F2-499F-9BEA-1481570B3D98}"/>
              </a:ext>
            </a:extLst>
          </p:cNvPr>
          <p:cNvPicPr>
            <a:picLocks noChangeAspect="1"/>
          </p:cNvPicPr>
          <p:nvPr/>
        </p:nvPicPr>
        <p:blipFill>
          <a:blip r:embed="rId8"/>
          <a:stretch>
            <a:fillRect/>
          </a:stretch>
        </p:blipFill>
        <p:spPr>
          <a:xfrm>
            <a:off x="3406905" y="3872367"/>
            <a:ext cx="2510532" cy="1551583"/>
          </a:xfrm>
          <a:prstGeom prst="rect">
            <a:avLst/>
          </a:prstGeom>
        </p:spPr>
      </p:pic>
      <p:sp>
        <p:nvSpPr>
          <p:cNvPr id="21" name="Text 3">
            <a:extLst>
              <a:ext uri="{FF2B5EF4-FFF2-40B4-BE49-F238E27FC236}">
                <a16:creationId xmlns:a16="http://schemas.microsoft.com/office/drawing/2014/main" id="{EE64EA5D-1873-43EE-91EF-B94275FDD1AD}"/>
              </a:ext>
            </a:extLst>
          </p:cNvPr>
          <p:cNvSpPr/>
          <p:nvPr/>
        </p:nvSpPr>
        <p:spPr>
          <a:xfrm>
            <a:off x="3406905" y="5657610"/>
            <a:ext cx="2510532" cy="584398"/>
          </a:xfrm>
          <a:prstGeom prst="rect">
            <a:avLst/>
          </a:prstGeom>
          <a:noFill/>
          <a:ln/>
        </p:spPr>
        <p:txBody>
          <a:bodyPr wrap="square" lIns="0" tIns="0" rIns="0" bIns="0" rtlCol="0" anchor="t"/>
          <a:lstStyle/>
          <a:p>
            <a:pPr>
              <a:lnSpc>
                <a:spcPts val="2292"/>
              </a:lnSpc>
            </a:pPr>
            <a:r>
              <a:rPr lang="en-US" sz="1833" dirty="0">
                <a:solidFill>
                  <a:srgbClr val="49495A"/>
                </a:solidFill>
                <a:latin typeface="Libre Baskerville" pitchFamily="34" charset="0"/>
                <a:ea typeface="Libre Baskerville" pitchFamily="34" charset="-122"/>
                <a:cs typeface="Libre Baskerville" pitchFamily="34" charset="-120"/>
              </a:rPr>
              <a:t>Privacy and Security Issues</a:t>
            </a:r>
            <a:endParaRPr lang="en-US" sz="1833" dirty="0"/>
          </a:p>
        </p:txBody>
      </p:sp>
      <p:pic>
        <p:nvPicPr>
          <p:cNvPr id="22" name="Image 2" descr="preencoded.png">
            <a:extLst>
              <a:ext uri="{FF2B5EF4-FFF2-40B4-BE49-F238E27FC236}">
                <a16:creationId xmlns:a16="http://schemas.microsoft.com/office/drawing/2014/main" id="{430900BD-6B5B-4464-847D-B9F51C0BC476}"/>
              </a:ext>
            </a:extLst>
          </p:cNvPr>
          <p:cNvPicPr>
            <a:picLocks noChangeAspect="1"/>
          </p:cNvPicPr>
          <p:nvPr/>
        </p:nvPicPr>
        <p:blipFill>
          <a:blip r:embed="rId9"/>
          <a:stretch>
            <a:fillRect/>
          </a:stretch>
        </p:blipFill>
        <p:spPr>
          <a:xfrm>
            <a:off x="6197829" y="3872367"/>
            <a:ext cx="2510433" cy="1551483"/>
          </a:xfrm>
          <a:prstGeom prst="rect">
            <a:avLst/>
          </a:prstGeom>
        </p:spPr>
      </p:pic>
      <p:sp>
        <p:nvSpPr>
          <p:cNvPr id="23" name="Text 5">
            <a:extLst>
              <a:ext uri="{FF2B5EF4-FFF2-40B4-BE49-F238E27FC236}">
                <a16:creationId xmlns:a16="http://schemas.microsoft.com/office/drawing/2014/main" id="{464C3A6F-B99A-47C4-A903-54E7B85A7593}"/>
              </a:ext>
            </a:extLst>
          </p:cNvPr>
          <p:cNvSpPr/>
          <p:nvPr/>
        </p:nvSpPr>
        <p:spPr>
          <a:xfrm>
            <a:off x="6197829" y="5657511"/>
            <a:ext cx="2337296" cy="292199"/>
          </a:xfrm>
          <a:prstGeom prst="rect">
            <a:avLst/>
          </a:prstGeom>
          <a:noFill/>
          <a:ln/>
        </p:spPr>
        <p:txBody>
          <a:bodyPr wrap="none" lIns="0" tIns="0" rIns="0" bIns="0" rtlCol="0" anchor="t"/>
          <a:lstStyle/>
          <a:p>
            <a:pPr>
              <a:lnSpc>
                <a:spcPts val="2292"/>
              </a:lnSpc>
            </a:pPr>
            <a:r>
              <a:rPr lang="en-US" sz="1833" dirty="0">
                <a:solidFill>
                  <a:srgbClr val="49495A"/>
                </a:solidFill>
                <a:latin typeface="Libre Baskerville" pitchFamily="34" charset="0"/>
                <a:ea typeface="Libre Baskerville" pitchFamily="34" charset="-122"/>
                <a:cs typeface="Libre Baskerville" pitchFamily="34" charset="-120"/>
              </a:rPr>
              <a:t>Uncontrollability</a:t>
            </a:r>
            <a:endParaRPr lang="en-US" sz="1833" dirty="0"/>
          </a:p>
        </p:txBody>
      </p:sp>
      <p:pic>
        <p:nvPicPr>
          <p:cNvPr id="24" name="Image 3" descr="preencoded.png">
            <a:extLst>
              <a:ext uri="{FF2B5EF4-FFF2-40B4-BE49-F238E27FC236}">
                <a16:creationId xmlns:a16="http://schemas.microsoft.com/office/drawing/2014/main" id="{C6BA3F44-61FD-4896-83BB-C17834D1DC97}"/>
              </a:ext>
            </a:extLst>
          </p:cNvPr>
          <p:cNvPicPr>
            <a:picLocks noChangeAspect="1"/>
          </p:cNvPicPr>
          <p:nvPr/>
        </p:nvPicPr>
        <p:blipFill>
          <a:blip r:embed="rId10"/>
          <a:stretch>
            <a:fillRect/>
          </a:stretch>
        </p:blipFill>
        <p:spPr>
          <a:xfrm>
            <a:off x="8988654" y="3872367"/>
            <a:ext cx="2510532" cy="1551583"/>
          </a:xfrm>
          <a:prstGeom prst="rect">
            <a:avLst/>
          </a:prstGeom>
        </p:spPr>
      </p:pic>
      <p:sp>
        <p:nvSpPr>
          <p:cNvPr id="25" name="Text 7">
            <a:extLst>
              <a:ext uri="{FF2B5EF4-FFF2-40B4-BE49-F238E27FC236}">
                <a16:creationId xmlns:a16="http://schemas.microsoft.com/office/drawing/2014/main" id="{D41B55BD-5C05-48A3-8ABE-1AE2008ACA86}"/>
              </a:ext>
            </a:extLst>
          </p:cNvPr>
          <p:cNvSpPr/>
          <p:nvPr/>
        </p:nvSpPr>
        <p:spPr>
          <a:xfrm>
            <a:off x="8988654" y="5657610"/>
            <a:ext cx="2337296" cy="292199"/>
          </a:xfrm>
          <a:prstGeom prst="rect">
            <a:avLst/>
          </a:prstGeom>
          <a:noFill/>
          <a:ln/>
        </p:spPr>
        <p:txBody>
          <a:bodyPr wrap="none" lIns="0" tIns="0" rIns="0" bIns="0" rtlCol="0" anchor="t"/>
          <a:lstStyle/>
          <a:p>
            <a:pPr>
              <a:lnSpc>
                <a:spcPts val="2292"/>
              </a:lnSpc>
            </a:pPr>
            <a:r>
              <a:rPr lang="en-US" sz="1833" dirty="0">
                <a:solidFill>
                  <a:srgbClr val="49495A"/>
                </a:solidFill>
                <a:latin typeface="Libre Baskerville" pitchFamily="34" charset="0"/>
                <a:ea typeface="Libre Baskerville" pitchFamily="34" charset="-122"/>
                <a:cs typeface="Libre Baskerville" pitchFamily="34" charset="-120"/>
              </a:rPr>
              <a:t>Ethical Issues</a:t>
            </a:r>
            <a:endParaRPr lang="en-US" sz="1833"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1496319"/>
            <a:ext cx="6179939" cy="887214"/>
          </a:xfrm>
          <a:prstGeom prst="rect">
            <a:avLst/>
          </a:prstGeom>
          <a:noFill/>
          <a:ln/>
        </p:spPr>
        <p:txBody>
          <a:bodyPr wrap="none" lIns="0" tIns="0" rIns="0" bIns="0" rtlCol="0" anchor="t"/>
          <a:lstStyle/>
          <a:p>
            <a:pPr>
              <a:lnSpc>
                <a:spcPts val="6958"/>
              </a:lnSpc>
            </a:pPr>
            <a:r>
              <a:rPr lang="en-US" sz="5583" dirty="0">
                <a:solidFill>
                  <a:srgbClr val="403CCF"/>
                </a:solidFill>
                <a:latin typeface="Libre Baskerville" pitchFamily="34" charset="0"/>
                <a:ea typeface="Libre Baskerville" pitchFamily="34" charset="-122"/>
                <a:cs typeface="Libre Baskerville" pitchFamily="34" charset="-120"/>
              </a:rPr>
              <a:t>What can we do?</a:t>
            </a:r>
            <a:endParaRPr lang="en-US" sz="5583" dirty="0"/>
          </a:p>
        </p:txBody>
      </p:sp>
      <p:sp>
        <p:nvSpPr>
          <p:cNvPr id="4" name="Text 1"/>
          <p:cNvSpPr/>
          <p:nvPr/>
        </p:nvSpPr>
        <p:spPr>
          <a:xfrm>
            <a:off x="720031" y="2692103"/>
            <a:ext cx="3086100" cy="385663"/>
          </a:xfrm>
          <a:prstGeom prst="rect">
            <a:avLst/>
          </a:prstGeom>
          <a:noFill/>
          <a:ln/>
        </p:spPr>
        <p:txBody>
          <a:bodyPr wrap="none" lIns="0" tIns="0" rIns="0" bIns="0" rtlCol="0" anchor="t"/>
          <a:lstStyle/>
          <a:p>
            <a:pPr>
              <a:lnSpc>
                <a:spcPts val="3000"/>
              </a:lnSpc>
            </a:pPr>
            <a:endParaRPr lang="en-US" sz="2417" dirty="0"/>
          </a:p>
        </p:txBody>
      </p:sp>
      <p:sp>
        <p:nvSpPr>
          <p:cNvPr id="5" name="Text 2"/>
          <p:cNvSpPr/>
          <p:nvPr/>
        </p:nvSpPr>
        <p:spPr>
          <a:xfrm>
            <a:off x="720031" y="3386336"/>
            <a:ext cx="6179939" cy="1975247"/>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AI can be helpful, but it can also be a source of fear. The key is to establish appropriate regulations and ethical guidelines to ensure AI has a positive impact on society. The outcome depends on how we design and use AI technology, and it is important to explore ways for AI and humans to coexist in a complementary manner.</a:t>
            </a:r>
            <a:endParaRPr lang="en-US" sz="1583"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직사각형 26"/>
          <p:cNvSpPr/>
          <p:nvPr/>
        </p:nvSpPr>
        <p:spPr>
          <a:xfrm>
            <a:off x="191815" y="975337"/>
            <a:ext cx="11630026" cy="492667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모서리가 둥근 직사각형 27"/>
          <p:cNvSpPr/>
          <p:nvPr/>
        </p:nvSpPr>
        <p:spPr>
          <a:xfrm>
            <a:off x="191815" y="975337"/>
            <a:ext cx="11630026" cy="386270"/>
          </a:xfrm>
          <a:prstGeom prst="roundRect">
            <a:avLst>
              <a:gd name="adj" fmla="val 0"/>
            </a:avLst>
          </a:prstGeom>
          <a:solidFill>
            <a:srgbClr val="166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29" name="직사각형 28"/>
          <p:cNvSpPr/>
          <p:nvPr/>
        </p:nvSpPr>
        <p:spPr>
          <a:xfrm>
            <a:off x="191815" y="1003912"/>
            <a:ext cx="11593631" cy="338554"/>
          </a:xfrm>
          <a:prstGeom prst="rect">
            <a:avLst/>
          </a:prstGeom>
        </p:spPr>
        <p:txBody>
          <a:bodyPr wrap="square">
            <a:spAutoFit/>
          </a:bodyPr>
          <a:lstStyle/>
          <a:p>
            <a:pPr algn="ctr"/>
            <a:r>
              <a:rPr lang="ko-KR" altLang="en-US"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본 과목에서 반드시 전달하고 싶은 내용을 질문</a:t>
            </a:r>
            <a:r>
              <a:rPr lang="en-US" altLang="ko-KR"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a:t>
            </a:r>
            <a:r>
              <a:rPr lang="ko-KR" altLang="en-US"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답변</a:t>
            </a:r>
            <a:r>
              <a:rPr lang="en-US" altLang="ko-KR"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a:t>
            </a:r>
            <a:r>
              <a:rPr lang="ko-KR" altLang="en-US"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해설로 작성해주세요</a:t>
            </a:r>
            <a:r>
              <a:rPr lang="en-US" altLang="ko-KR" sz="1600" b="1" dirty="0">
                <a:solidFill>
                  <a:srgbClr val="FFFF00"/>
                </a:solidFill>
                <a:latin typeface="나눔고딕" panose="020D0604000000000000" pitchFamily="50" charset="-127"/>
                <a:ea typeface="나눔고딕" panose="020D0604000000000000" pitchFamily="50" charset="-127"/>
                <a:cs typeface="KoPubWorld돋움체 Bold" panose="00000800000000000000" pitchFamily="2" charset="-127"/>
              </a:rPr>
              <a:t>(6</a:t>
            </a:r>
            <a:r>
              <a:rPr lang="ko-KR" altLang="en-US" sz="1600" b="1" dirty="0">
                <a:solidFill>
                  <a:srgbClr val="FFFF00"/>
                </a:solidFill>
                <a:latin typeface="나눔고딕" panose="020D0604000000000000" pitchFamily="50" charset="-127"/>
                <a:ea typeface="나눔고딕" panose="020D0604000000000000" pitchFamily="50" charset="-127"/>
                <a:cs typeface="KoPubWorld돋움체 Bold" panose="00000800000000000000" pitchFamily="2" charset="-127"/>
              </a:rPr>
              <a:t>편에 해당</a:t>
            </a:r>
            <a:r>
              <a:rPr lang="en-US" altLang="ko-KR" sz="1600" b="1" dirty="0">
                <a:solidFill>
                  <a:srgbClr val="FFFF00"/>
                </a:solidFill>
                <a:latin typeface="나눔고딕" panose="020D0604000000000000" pitchFamily="50" charset="-127"/>
                <a:ea typeface="나눔고딕" panose="020D0604000000000000" pitchFamily="50" charset="-127"/>
                <a:cs typeface="KoPubWorld돋움체 Bold" panose="00000800000000000000" pitchFamily="2" charset="-127"/>
              </a:rPr>
              <a:t>)</a:t>
            </a:r>
          </a:p>
        </p:txBody>
      </p:sp>
      <p:sp>
        <p:nvSpPr>
          <p:cNvPr id="9" name="Rectangle 6"/>
          <p:cNvSpPr>
            <a:spLocks noChangeArrowheads="1"/>
          </p:cNvSpPr>
          <p:nvPr/>
        </p:nvSpPr>
        <p:spPr bwMode="auto">
          <a:xfrm>
            <a:off x="191815" y="1361606"/>
            <a:ext cx="11630026" cy="5366998"/>
          </a:xfrm>
          <a:prstGeom prst="rect">
            <a:avLst/>
          </a:prstGeom>
          <a:solidFill>
            <a:schemeClr val="bg1">
              <a:lumMod val="95000"/>
            </a:schemeClr>
          </a:solidFill>
          <a:ln w="3175">
            <a:solidFill>
              <a:schemeClr val="bg1">
                <a:lumMod val="75000"/>
              </a:schemeClr>
            </a:solidFill>
          </a:ln>
        </p:spPr>
        <p:txBody>
          <a:bodyPr anchor="t"/>
          <a:lstStyle>
            <a:lvl1pPr marL="457200" indent="-457200" latinLnBrk="1">
              <a:spcBef>
                <a:spcPct val="20000"/>
              </a:spcBef>
              <a:buFont typeface="Arial" panose="020B0604020202020204" pitchFamily="34" charset="0"/>
              <a:buChar char="•"/>
              <a:defRPr sz="3200">
                <a:solidFill>
                  <a:schemeClr val="tx1"/>
                </a:solidFill>
                <a:latin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9pPr>
          </a:lstStyle>
          <a:p>
            <a:pPr marL="0" indent="0">
              <a:buNone/>
            </a:pPr>
            <a:endParaRPr lang="en-US" altLang="ko-KR" sz="2400" b="1" dirty="0"/>
          </a:p>
          <a:p>
            <a:pPr marL="0" indent="0">
              <a:buNone/>
            </a:pPr>
            <a:r>
              <a:rPr lang="en-US" altLang="ko-KR" sz="2400" b="1" dirty="0"/>
              <a:t>1. What does the term "AI + X" represent in the context of AI's application across various industries?</a:t>
            </a:r>
            <a:endParaRPr lang="en-US" altLang="ko-KR" sz="2400" dirty="0"/>
          </a:p>
          <a:p>
            <a:pPr>
              <a:buFont typeface="Arial" panose="020B0604020202020204" pitchFamily="34" charset="0"/>
              <a:buChar char="•"/>
            </a:pPr>
            <a:r>
              <a:rPr lang="en-US" altLang="ko-KR" sz="2400" dirty="0"/>
              <a:t>A) AI's focus on healthcare</a:t>
            </a:r>
          </a:p>
          <a:p>
            <a:pPr>
              <a:buFont typeface="Arial" panose="020B0604020202020204" pitchFamily="34" charset="0"/>
              <a:buChar char="•"/>
            </a:pPr>
            <a:r>
              <a:rPr lang="en-US" altLang="ko-KR" sz="2400" dirty="0"/>
              <a:t>B) The convergence of AI with different industries</a:t>
            </a:r>
          </a:p>
          <a:p>
            <a:pPr>
              <a:buFont typeface="Arial" panose="020B0604020202020204" pitchFamily="34" charset="0"/>
              <a:buChar char="•"/>
            </a:pPr>
            <a:r>
              <a:rPr lang="en-US" altLang="ko-KR" sz="2400" dirty="0"/>
              <a:t>C) AI technology in government projects</a:t>
            </a:r>
          </a:p>
          <a:p>
            <a:pPr>
              <a:buFont typeface="Arial" panose="020B0604020202020204" pitchFamily="34" charset="0"/>
              <a:buChar char="•"/>
            </a:pPr>
            <a:r>
              <a:rPr lang="en-US" altLang="ko-KR" sz="2400" dirty="0"/>
              <a:t>D) AI's limitation to the tech sector</a:t>
            </a:r>
          </a:p>
          <a:p>
            <a:pPr>
              <a:buFont typeface="Arial" panose="020B0604020202020204" pitchFamily="34" charset="0"/>
              <a:buChar char="•"/>
            </a:pPr>
            <a:endParaRPr lang="en-US" altLang="ko-KR" sz="2400" dirty="0"/>
          </a:p>
          <a:p>
            <a:pPr marL="0" indent="0">
              <a:buNone/>
            </a:pPr>
            <a:r>
              <a:rPr lang="en-US" altLang="ko-KR" sz="2400" b="1" dirty="0"/>
              <a:t>Answer</a:t>
            </a:r>
            <a:r>
              <a:rPr lang="en-US" altLang="ko-KR" sz="2400" dirty="0"/>
              <a:t>: B) The convergence of AI with different industries</a:t>
            </a:r>
          </a:p>
          <a:p>
            <a:pPr marL="0" indent="0">
              <a:buNone/>
            </a:pPr>
            <a:r>
              <a:rPr lang="en-US" altLang="ko-KR" sz="1400" b="1" dirty="0"/>
              <a:t>Explanation</a:t>
            </a:r>
            <a:r>
              <a:rPr lang="en-US" altLang="ko-KR" sz="1400" dirty="0"/>
              <a:t>: "AI + X" signifies the convergence of AI with various industries, creating opportunities for innovation across sectors such as healthcare, finance, manufacturing, and the arts. By integrating AI into specific fields, businesses can enhance problem-solving, automate tasks, and generate new insights from large datasets. This approach enables industries to address unique challenges with AI-powered solutions tailored to their specific needs.</a:t>
            </a:r>
            <a:endParaRPr lang="en-US" altLang="ko-KR" sz="2400" dirty="0"/>
          </a:p>
          <a:p>
            <a:endParaRPr lang="en-US" altLang="ko-KR" sz="2400" dirty="0"/>
          </a:p>
        </p:txBody>
      </p:sp>
    </p:spTree>
    <p:extLst>
      <p:ext uri="{BB962C8B-B14F-4D97-AF65-F5344CB8AC3E}">
        <p14:creationId xmlns:p14="http://schemas.microsoft.com/office/powerpoint/2010/main" val="10770171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직사각형 26"/>
          <p:cNvSpPr/>
          <p:nvPr/>
        </p:nvSpPr>
        <p:spPr>
          <a:xfrm>
            <a:off x="191815" y="975337"/>
            <a:ext cx="11630026" cy="492667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모서리가 둥근 직사각형 27"/>
          <p:cNvSpPr/>
          <p:nvPr/>
        </p:nvSpPr>
        <p:spPr>
          <a:xfrm>
            <a:off x="191815" y="975337"/>
            <a:ext cx="11630026" cy="386270"/>
          </a:xfrm>
          <a:prstGeom prst="roundRect">
            <a:avLst>
              <a:gd name="adj" fmla="val 0"/>
            </a:avLst>
          </a:prstGeom>
          <a:solidFill>
            <a:srgbClr val="166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29" name="직사각형 28"/>
          <p:cNvSpPr/>
          <p:nvPr/>
        </p:nvSpPr>
        <p:spPr>
          <a:xfrm>
            <a:off x="191815" y="1003912"/>
            <a:ext cx="11593631" cy="338554"/>
          </a:xfrm>
          <a:prstGeom prst="rect">
            <a:avLst/>
          </a:prstGeom>
        </p:spPr>
        <p:txBody>
          <a:bodyPr wrap="square">
            <a:spAutoFit/>
          </a:bodyPr>
          <a:lstStyle/>
          <a:p>
            <a:pPr algn="ctr"/>
            <a:r>
              <a:rPr lang="ko-KR" altLang="en-US"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본 과목에서 반드시 전달하고 싶은 내용을 질문</a:t>
            </a:r>
            <a:r>
              <a:rPr lang="en-US" altLang="ko-KR"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a:t>
            </a:r>
            <a:r>
              <a:rPr lang="ko-KR" altLang="en-US"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답변</a:t>
            </a:r>
            <a:r>
              <a:rPr lang="en-US" altLang="ko-KR"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a:t>
            </a:r>
            <a:r>
              <a:rPr lang="ko-KR" altLang="en-US"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해설로 작성해주세요</a:t>
            </a:r>
            <a:r>
              <a:rPr lang="en-US" altLang="ko-KR" sz="1600" b="1" dirty="0">
                <a:solidFill>
                  <a:srgbClr val="FFFF00"/>
                </a:solidFill>
                <a:latin typeface="나눔고딕" panose="020D0604000000000000" pitchFamily="50" charset="-127"/>
                <a:ea typeface="나눔고딕" panose="020D0604000000000000" pitchFamily="50" charset="-127"/>
                <a:cs typeface="KoPubWorld돋움체 Bold" panose="00000800000000000000" pitchFamily="2" charset="-127"/>
              </a:rPr>
              <a:t>(6</a:t>
            </a:r>
            <a:r>
              <a:rPr lang="ko-KR" altLang="en-US" sz="1600" b="1" dirty="0">
                <a:solidFill>
                  <a:srgbClr val="FFFF00"/>
                </a:solidFill>
                <a:latin typeface="나눔고딕" panose="020D0604000000000000" pitchFamily="50" charset="-127"/>
                <a:ea typeface="나눔고딕" panose="020D0604000000000000" pitchFamily="50" charset="-127"/>
                <a:cs typeface="KoPubWorld돋움체 Bold" panose="00000800000000000000" pitchFamily="2" charset="-127"/>
              </a:rPr>
              <a:t>편에 해당</a:t>
            </a:r>
            <a:r>
              <a:rPr lang="en-US" altLang="ko-KR" sz="1600" b="1" dirty="0">
                <a:solidFill>
                  <a:srgbClr val="FFFF00"/>
                </a:solidFill>
                <a:latin typeface="나눔고딕" panose="020D0604000000000000" pitchFamily="50" charset="-127"/>
                <a:ea typeface="나눔고딕" panose="020D0604000000000000" pitchFamily="50" charset="-127"/>
                <a:cs typeface="KoPubWorld돋움체 Bold" panose="00000800000000000000" pitchFamily="2" charset="-127"/>
              </a:rPr>
              <a:t>)</a:t>
            </a:r>
          </a:p>
        </p:txBody>
      </p:sp>
      <p:sp>
        <p:nvSpPr>
          <p:cNvPr id="9" name="Rectangle 6"/>
          <p:cNvSpPr>
            <a:spLocks noChangeArrowheads="1"/>
          </p:cNvSpPr>
          <p:nvPr/>
        </p:nvSpPr>
        <p:spPr bwMode="auto">
          <a:xfrm>
            <a:off x="155420" y="1361607"/>
            <a:ext cx="11630026" cy="5366998"/>
          </a:xfrm>
          <a:prstGeom prst="rect">
            <a:avLst/>
          </a:prstGeom>
          <a:solidFill>
            <a:schemeClr val="bg1">
              <a:lumMod val="95000"/>
            </a:schemeClr>
          </a:solidFill>
          <a:ln w="3175">
            <a:solidFill>
              <a:schemeClr val="bg1">
                <a:lumMod val="75000"/>
              </a:schemeClr>
            </a:solidFill>
          </a:ln>
        </p:spPr>
        <p:txBody>
          <a:bodyPr anchor="t"/>
          <a:lstStyle>
            <a:lvl1pPr marL="457200" indent="-457200" latinLnBrk="1">
              <a:spcBef>
                <a:spcPct val="20000"/>
              </a:spcBef>
              <a:buFont typeface="Arial" panose="020B0604020202020204" pitchFamily="34" charset="0"/>
              <a:buChar char="•"/>
              <a:defRPr sz="3200">
                <a:solidFill>
                  <a:schemeClr val="tx1"/>
                </a:solidFill>
                <a:latin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9pPr>
          </a:lstStyle>
          <a:p>
            <a:pPr marL="0" indent="0">
              <a:buNone/>
            </a:pPr>
            <a:endParaRPr lang="en-US" altLang="ko-KR" sz="2400" b="1" dirty="0"/>
          </a:p>
          <a:p>
            <a:pPr marL="0" indent="0">
              <a:buNone/>
            </a:pPr>
            <a:r>
              <a:rPr lang="en-US" altLang="ko-KR" sz="2400" b="1" dirty="0"/>
              <a:t>2. Which sector is using AI to improve real-time traffic flow and accident prevention in Korea?</a:t>
            </a:r>
            <a:endParaRPr lang="en-US" altLang="ko-KR" sz="2400" dirty="0"/>
          </a:p>
          <a:p>
            <a:pPr>
              <a:buFont typeface="Arial" panose="020B0604020202020204" pitchFamily="34" charset="0"/>
              <a:buChar char="•"/>
            </a:pPr>
            <a:r>
              <a:rPr lang="en-US" altLang="ko-KR" sz="2400" dirty="0"/>
              <a:t>A) Healthcare</a:t>
            </a:r>
          </a:p>
          <a:p>
            <a:pPr>
              <a:buFont typeface="Arial" panose="020B0604020202020204" pitchFamily="34" charset="0"/>
              <a:buChar char="•"/>
            </a:pPr>
            <a:r>
              <a:rPr lang="en-US" altLang="ko-KR" sz="2400" dirty="0"/>
              <a:t>B) Energy</a:t>
            </a:r>
          </a:p>
          <a:p>
            <a:pPr>
              <a:buFont typeface="Arial" panose="020B0604020202020204" pitchFamily="34" charset="0"/>
              <a:buChar char="•"/>
            </a:pPr>
            <a:r>
              <a:rPr lang="en-US" altLang="ko-KR" sz="2400" dirty="0"/>
              <a:t>C) Transportation</a:t>
            </a:r>
          </a:p>
          <a:p>
            <a:pPr>
              <a:buFont typeface="Arial" panose="020B0604020202020204" pitchFamily="34" charset="0"/>
              <a:buChar char="•"/>
            </a:pPr>
            <a:r>
              <a:rPr lang="en-US" altLang="ko-KR" sz="2400" dirty="0"/>
              <a:t>D) Public services</a:t>
            </a:r>
          </a:p>
          <a:p>
            <a:pPr>
              <a:buFont typeface="Arial" panose="020B0604020202020204" pitchFamily="34" charset="0"/>
              <a:buChar char="•"/>
            </a:pPr>
            <a:endParaRPr lang="en-US" altLang="ko-KR" sz="2400" dirty="0"/>
          </a:p>
          <a:p>
            <a:pPr marL="0" indent="0">
              <a:buNone/>
            </a:pPr>
            <a:r>
              <a:rPr lang="en-US" altLang="ko-KR" sz="2400" b="1" dirty="0"/>
              <a:t>Answer</a:t>
            </a:r>
            <a:r>
              <a:rPr lang="en-US" altLang="ko-KR" sz="2400" dirty="0"/>
              <a:t>: C) Transportation</a:t>
            </a:r>
          </a:p>
          <a:p>
            <a:pPr marL="0" indent="0">
              <a:buNone/>
            </a:pPr>
            <a:r>
              <a:rPr lang="en-US" altLang="ko-KR" sz="1400" b="1" dirty="0"/>
              <a:t>Explanation</a:t>
            </a:r>
            <a:r>
              <a:rPr lang="en-US" altLang="ko-KR" sz="1400" dirty="0"/>
              <a:t>: The transportation sector in Korea utilizes AI to optimize real-time traffic flow and predict potential accidents. By analyzing data from road sensors and traffic cameras, AI can help control traffic lights, prevent accidents, and improve toll collection efficiency. This not only enhances road safety but also reduces congestion and travel times for commuters.</a:t>
            </a:r>
            <a:endParaRPr lang="en-US" altLang="ko-KR" sz="2400" dirty="0"/>
          </a:p>
          <a:p>
            <a:pPr marL="0" indent="0">
              <a:buNone/>
            </a:pPr>
            <a:endParaRPr lang="en-US" altLang="ko-KR" sz="2400" dirty="0"/>
          </a:p>
        </p:txBody>
      </p:sp>
    </p:spTree>
    <p:extLst>
      <p:ext uri="{BB962C8B-B14F-4D97-AF65-F5344CB8AC3E}">
        <p14:creationId xmlns:p14="http://schemas.microsoft.com/office/powerpoint/2010/main" val="18795781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직사각형 26"/>
          <p:cNvSpPr/>
          <p:nvPr/>
        </p:nvSpPr>
        <p:spPr>
          <a:xfrm>
            <a:off x="191815" y="975337"/>
            <a:ext cx="11630026" cy="492667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모서리가 둥근 직사각형 27"/>
          <p:cNvSpPr/>
          <p:nvPr/>
        </p:nvSpPr>
        <p:spPr>
          <a:xfrm>
            <a:off x="191815" y="975337"/>
            <a:ext cx="11630026" cy="386270"/>
          </a:xfrm>
          <a:prstGeom prst="roundRect">
            <a:avLst>
              <a:gd name="adj" fmla="val 0"/>
            </a:avLst>
          </a:prstGeom>
          <a:solidFill>
            <a:srgbClr val="166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29" name="직사각형 28"/>
          <p:cNvSpPr/>
          <p:nvPr/>
        </p:nvSpPr>
        <p:spPr>
          <a:xfrm>
            <a:off x="191815" y="1003912"/>
            <a:ext cx="11593631" cy="338554"/>
          </a:xfrm>
          <a:prstGeom prst="rect">
            <a:avLst/>
          </a:prstGeom>
        </p:spPr>
        <p:txBody>
          <a:bodyPr wrap="square">
            <a:spAutoFit/>
          </a:bodyPr>
          <a:lstStyle/>
          <a:p>
            <a:pPr algn="ctr"/>
            <a:r>
              <a:rPr lang="ko-KR" altLang="en-US"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본 과목에서 반드시 전달하고 싶은 내용을 질문</a:t>
            </a:r>
            <a:r>
              <a:rPr lang="en-US" altLang="ko-KR"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a:t>
            </a:r>
            <a:r>
              <a:rPr lang="ko-KR" altLang="en-US"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답변</a:t>
            </a:r>
            <a:r>
              <a:rPr lang="en-US" altLang="ko-KR"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a:t>
            </a:r>
            <a:r>
              <a:rPr lang="ko-KR" altLang="en-US"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해설로 작성해주세요</a:t>
            </a:r>
            <a:r>
              <a:rPr lang="en-US" altLang="ko-KR" sz="1600" b="1" dirty="0">
                <a:solidFill>
                  <a:srgbClr val="FFFF00"/>
                </a:solidFill>
                <a:latin typeface="나눔고딕" panose="020D0604000000000000" pitchFamily="50" charset="-127"/>
                <a:ea typeface="나눔고딕" panose="020D0604000000000000" pitchFamily="50" charset="-127"/>
                <a:cs typeface="KoPubWorld돋움체 Bold" panose="00000800000000000000" pitchFamily="2" charset="-127"/>
              </a:rPr>
              <a:t>(6</a:t>
            </a:r>
            <a:r>
              <a:rPr lang="ko-KR" altLang="en-US" sz="1600" b="1" dirty="0">
                <a:solidFill>
                  <a:srgbClr val="FFFF00"/>
                </a:solidFill>
                <a:latin typeface="나눔고딕" panose="020D0604000000000000" pitchFamily="50" charset="-127"/>
                <a:ea typeface="나눔고딕" panose="020D0604000000000000" pitchFamily="50" charset="-127"/>
                <a:cs typeface="KoPubWorld돋움체 Bold" panose="00000800000000000000" pitchFamily="2" charset="-127"/>
              </a:rPr>
              <a:t>편에 해당</a:t>
            </a:r>
            <a:r>
              <a:rPr lang="en-US" altLang="ko-KR" sz="1600" b="1" dirty="0">
                <a:solidFill>
                  <a:srgbClr val="FFFF00"/>
                </a:solidFill>
                <a:latin typeface="나눔고딕" panose="020D0604000000000000" pitchFamily="50" charset="-127"/>
                <a:ea typeface="나눔고딕" panose="020D0604000000000000" pitchFamily="50" charset="-127"/>
                <a:cs typeface="KoPubWorld돋움체 Bold" panose="00000800000000000000" pitchFamily="2" charset="-127"/>
              </a:rPr>
              <a:t>)</a:t>
            </a:r>
          </a:p>
        </p:txBody>
      </p:sp>
      <p:sp>
        <p:nvSpPr>
          <p:cNvPr id="9" name="Rectangle 6"/>
          <p:cNvSpPr>
            <a:spLocks noChangeArrowheads="1"/>
          </p:cNvSpPr>
          <p:nvPr/>
        </p:nvSpPr>
        <p:spPr bwMode="auto">
          <a:xfrm>
            <a:off x="155420" y="1361607"/>
            <a:ext cx="11630026" cy="5366998"/>
          </a:xfrm>
          <a:prstGeom prst="rect">
            <a:avLst/>
          </a:prstGeom>
          <a:solidFill>
            <a:schemeClr val="bg1">
              <a:lumMod val="95000"/>
            </a:schemeClr>
          </a:solidFill>
          <a:ln w="3175">
            <a:solidFill>
              <a:schemeClr val="bg1">
                <a:lumMod val="75000"/>
              </a:schemeClr>
            </a:solidFill>
          </a:ln>
        </p:spPr>
        <p:txBody>
          <a:bodyPr anchor="t"/>
          <a:lstStyle>
            <a:lvl1pPr marL="457200" indent="-457200" latinLnBrk="1">
              <a:spcBef>
                <a:spcPct val="20000"/>
              </a:spcBef>
              <a:buFont typeface="Arial" panose="020B0604020202020204" pitchFamily="34" charset="0"/>
              <a:buChar char="•"/>
              <a:defRPr sz="3200">
                <a:solidFill>
                  <a:schemeClr val="tx1"/>
                </a:solidFill>
                <a:latin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9pPr>
          </a:lstStyle>
          <a:p>
            <a:pPr marL="0" indent="0">
              <a:buNone/>
            </a:pPr>
            <a:endParaRPr lang="en-US" altLang="ko-KR" sz="2400" b="1" dirty="0"/>
          </a:p>
          <a:p>
            <a:pPr marL="0" indent="0">
              <a:buNone/>
            </a:pPr>
            <a:r>
              <a:rPr lang="en-US" altLang="ko-KR" sz="2400" b="1" dirty="0"/>
              <a:t>3. What is a key concern regarding AI in everyday life?</a:t>
            </a:r>
            <a:endParaRPr lang="en-US" altLang="ko-KR" sz="2400" dirty="0"/>
          </a:p>
          <a:p>
            <a:pPr>
              <a:buFont typeface="Arial" panose="020B0604020202020204" pitchFamily="34" charset="0"/>
              <a:buChar char="•"/>
            </a:pPr>
            <a:r>
              <a:rPr lang="en-US" altLang="ko-KR" sz="2400" dirty="0"/>
              <a:t>A) Increased efficiency</a:t>
            </a:r>
          </a:p>
          <a:p>
            <a:pPr>
              <a:buFont typeface="Arial" panose="020B0604020202020204" pitchFamily="34" charset="0"/>
              <a:buChar char="•"/>
            </a:pPr>
            <a:r>
              <a:rPr lang="en-US" altLang="ko-KR" sz="2400" dirty="0"/>
              <a:t>B) Ethical and privacy concerns</a:t>
            </a:r>
          </a:p>
          <a:p>
            <a:pPr>
              <a:buFont typeface="Arial" panose="020B0604020202020204" pitchFamily="34" charset="0"/>
              <a:buChar char="•"/>
            </a:pPr>
            <a:r>
              <a:rPr lang="en-US" altLang="ko-KR" sz="2400" dirty="0"/>
              <a:t>C) Better voice assistants</a:t>
            </a:r>
          </a:p>
          <a:p>
            <a:pPr>
              <a:buFont typeface="Arial" panose="020B0604020202020204" pitchFamily="34" charset="0"/>
              <a:buChar char="•"/>
            </a:pPr>
            <a:r>
              <a:rPr lang="en-US" altLang="ko-KR" sz="2400" dirty="0"/>
              <a:t>D) Improved email filtering</a:t>
            </a:r>
          </a:p>
          <a:p>
            <a:pPr>
              <a:buFont typeface="Arial" panose="020B0604020202020204" pitchFamily="34" charset="0"/>
              <a:buChar char="•"/>
            </a:pPr>
            <a:endParaRPr lang="en-US" altLang="ko-KR" sz="2400" dirty="0"/>
          </a:p>
          <a:p>
            <a:pPr marL="0" indent="0">
              <a:buNone/>
            </a:pPr>
            <a:r>
              <a:rPr lang="en-US" altLang="ko-KR" sz="2400" b="1" dirty="0"/>
              <a:t>Answer</a:t>
            </a:r>
            <a:r>
              <a:rPr lang="en-US" altLang="ko-KR" sz="2400" dirty="0"/>
              <a:t>: B) Ethical and privacy concerns</a:t>
            </a:r>
          </a:p>
          <a:p>
            <a:pPr marL="0" indent="0">
              <a:buNone/>
            </a:pPr>
            <a:r>
              <a:rPr lang="en-US" altLang="ko-KR" sz="1400" b="1" dirty="0"/>
              <a:t>Explanation</a:t>
            </a:r>
            <a:r>
              <a:rPr lang="en-US" altLang="ko-KR" sz="1400" dirty="0"/>
              <a:t>: Ethical and privacy concerns are major issues when it comes to AI's integration into daily life. AI systems often rely on vast amounts of personal data, raising concerns about how this data is collected, stored, and used. Ensuring that AI operates transparently and ethically, with appropriate privacy protections, is essential to gaining public trust and avoiding misuse of sensitive information.</a:t>
            </a:r>
            <a:endParaRPr lang="en-US" altLang="ko-KR" sz="2400" dirty="0"/>
          </a:p>
          <a:p>
            <a:pPr marL="0" indent="0">
              <a:buNone/>
            </a:pPr>
            <a:endParaRPr lang="en-US" altLang="ko-KR" sz="2400" dirty="0"/>
          </a:p>
        </p:txBody>
      </p:sp>
    </p:spTree>
    <p:extLst>
      <p:ext uri="{BB962C8B-B14F-4D97-AF65-F5344CB8AC3E}">
        <p14:creationId xmlns:p14="http://schemas.microsoft.com/office/powerpoint/2010/main" val="390529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643235"/>
            <a:ext cx="7815560" cy="642938"/>
          </a:xfrm>
          <a:prstGeom prst="rect">
            <a:avLst/>
          </a:prstGeom>
          <a:noFill/>
          <a:ln/>
        </p:spPr>
        <p:txBody>
          <a:bodyPr wrap="none" lIns="0" tIns="0" rIns="0" bIns="0" rtlCol="0" anchor="t"/>
          <a:lstStyle/>
          <a:p>
            <a:pPr>
              <a:lnSpc>
                <a:spcPts val="5041"/>
              </a:lnSpc>
            </a:pPr>
            <a:r>
              <a:rPr lang="en-US" sz="4042" dirty="0">
                <a:solidFill>
                  <a:srgbClr val="403CCF"/>
                </a:solidFill>
                <a:latin typeface="Libre Baskerville" pitchFamily="34" charset="0"/>
                <a:ea typeface="Libre Baskerville" pitchFamily="34" charset="-122"/>
                <a:cs typeface="Libre Baskerville" pitchFamily="34" charset="-120"/>
              </a:rPr>
              <a:t>Key Features of Generative AI</a:t>
            </a:r>
            <a:endParaRPr lang="en-US" sz="4042" dirty="0"/>
          </a:p>
        </p:txBody>
      </p:sp>
      <p:pic>
        <p:nvPicPr>
          <p:cNvPr id="3" name="Image 0" descr="preencoded.png"/>
          <p:cNvPicPr>
            <a:picLocks noChangeAspect="1"/>
          </p:cNvPicPr>
          <p:nvPr/>
        </p:nvPicPr>
        <p:blipFill>
          <a:blip r:embed="rId3"/>
          <a:stretch>
            <a:fillRect/>
          </a:stretch>
        </p:blipFill>
        <p:spPr>
          <a:xfrm>
            <a:off x="803159" y="2669877"/>
            <a:ext cx="2456557" cy="1518245"/>
          </a:xfrm>
          <a:prstGeom prst="rect">
            <a:avLst/>
          </a:prstGeom>
        </p:spPr>
      </p:pic>
      <p:sp>
        <p:nvSpPr>
          <p:cNvPr id="4" name="Text 1"/>
          <p:cNvSpPr/>
          <p:nvPr/>
        </p:nvSpPr>
        <p:spPr>
          <a:xfrm>
            <a:off x="803159" y="4445297"/>
            <a:ext cx="2456557" cy="964407"/>
          </a:xfrm>
          <a:prstGeom prst="rect">
            <a:avLst/>
          </a:prstGeom>
          <a:noFill/>
          <a:ln/>
        </p:spPr>
        <p:txBody>
          <a:bodyPr wrap="square" lIns="0" tIns="0" rIns="0" bIns="0" rtlCol="0" anchor="t"/>
          <a:lstStyle/>
          <a:p>
            <a:pPr>
              <a:lnSpc>
                <a:spcPts val="2500"/>
              </a:lnSpc>
            </a:pPr>
            <a:r>
              <a:rPr lang="en-US" sz="2000" dirty="0">
                <a:solidFill>
                  <a:srgbClr val="49495A"/>
                </a:solidFill>
                <a:latin typeface="Libre Baskerville" pitchFamily="34" charset="0"/>
                <a:ea typeface="Libre Baskerville" pitchFamily="34" charset="-122"/>
                <a:cs typeface="Libre Baskerville" pitchFamily="34" charset="-120"/>
              </a:rPr>
              <a:t>Content Generation Capability</a:t>
            </a:r>
            <a:endParaRPr lang="en-US" sz="2000" dirty="0"/>
          </a:p>
        </p:txBody>
      </p:sp>
      <p:sp>
        <p:nvSpPr>
          <p:cNvPr id="5" name="Text 2"/>
          <p:cNvSpPr/>
          <p:nvPr/>
        </p:nvSpPr>
        <p:spPr>
          <a:xfrm>
            <a:off x="720031" y="4560887"/>
            <a:ext cx="2456557" cy="1316832"/>
          </a:xfrm>
          <a:prstGeom prst="rect">
            <a:avLst/>
          </a:prstGeom>
          <a:noFill/>
          <a:ln/>
        </p:spPr>
        <p:txBody>
          <a:bodyPr wrap="square" lIns="0" tIns="0" rIns="0" bIns="0" rtlCol="0" anchor="t"/>
          <a:lstStyle/>
          <a:p>
            <a:pPr>
              <a:lnSpc>
                <a:spcPts val="2583"/>
              </a:lnSpc>
            </a:pPr>
            <a:endParaRPr lang="en-US" sz="1583" dirty="0"/>
          </a:p>
        </p:txBody>
      </p:sp>
      <p:pic>
        <p:nvPicPr>
          <p:cNvPr id="6" name="Image 1" descr="preencoded.png"/>
          <p:cNvPicPr>
            <a:picLocks noChangeAspect="1"/>
          </p:cNvPicPr>
          <p:nvPr/>
        </p:nvPicPr>
        <p:blipFill>
          <a:blip r:embed="rId4"/>
          <a:stretch>
            <a:fillRect/>
          </a:stretch>
        </p:blipFill>
        <p:spPr>
          <a:xfrm>
            <a:off x="3568285" y="2669877"/>
            <a:ext cx="2456557" cy="1518245"/>
          </a:xfrm>
          <a:prstGeom prst="rect">
            <a:avLst/>
          </a:prstGeom>
        </p:spPr>
      </p:pic>
      <p:sp>
        <p:nvSpPr>
          <p:cNvPr id="7" name="Text 3"/>
          <p:cNvSpPr/>
          <p:nvPr/>
        </p:nvSpPr>
        <p:spPr>
          <a:xfrm>
            <a:off x="3568285" y="4445298"/>
            <a:ext cx="2456557" cy="321469"/>
          </a:xfrm>
          <a:prstGeom prst="rect">
            <a:avLst/>
          </a:prstGeom>
          <a:noFill/>
          <a:ln/>
        </p:spPr>
        <p:txBody>
          <a:bodyPr wrap="none" lIns="0" tIns="0" rIns="0" bIns="0" rtlCol="0" anchor="t"/>
          <a:lstStyle/>
          <a:p>
            <a:pPr>
              <a:lnSpc>
                <a:spcPts val="2500"/>
              </a:lnSpc>
            </a:pPr>
            <a:r>
              <a:rPr lang="en-US" sz="2000" dirty="0">
                <a:solidFill>
                  <a:srgbClr val="49495A"/>
                </a:solidFill>
                <a:latin typeface="Libre Baskerville" pitchFamily="34" charset="0"/>
                <a:ea typeface="Libre Baskerville" pitchFamily="34" charset="-122"/>
                <a:cs typeface="Libre Baskerville" pitchFamily="34" charset="-120"/>
              </a:rPr>
              <a:t>Problem Solving</a:t>
            </a:r>
            <a:endParaRPr lang="en-US" sz="2000" dirty="0"/>
          </a:p>
        </p:txBody>
      </p:sp>
      <p:sp>
        <p:nvSpPr>
          <p:cNvPr id="8" name="Text 4"/>
          <p:cNvSpPr/>
          <p:nvPr/>
        </p:nvSpPr>
        <p:spPr>
          <a:xfrm>
            <a:off x="3485157" y="3917950"/>
            <a:ext cx="2456557" cy="1975247"/>
          </a:xfrm>
          <a:prstGeom prst="rect">
            <a:avLst/>
          </a:prstGeom>
          <a:noFill/>
          <a:ln/>
        </p:spPr>
        <p:txBody>
          <a:bodyPr wrap="square" lIns="0" tIns="0" rIns="0" bIns="0" rtlCol="0" anchor="t"/>
          <a:lstStyle/>
          <a:p>
            <a:pPr>
              <a:lnSpc>
                <a:spcPts val="2583"/>
              </a:lnSpc>
            </a:pPr>
            <a:endParaRPr lang="en-US" sz="1583" dirty="0"/>
          </a:p>
        </p:txBody>
      </p:sp>
      <p:pic>
        <p:nvPicPr>
          <p:cNvPr id="9" name="Image 2" descr="preencoded.png"/>
          <p:cNvPicPr>
            <a:picLocks noChangeAspect="1"/>
          </p:cNvPicPr>
          <p:nvPr/>
        </p:nvPicPr>
        <p:blipFill>
          <a:blip r:embed="rId5"/>
          <a:stretch>
            <a:fillRect/>
          </a:stretch>
        </p:blipFill>
        <p:spPr>
          <a:xfrm>
            <a:off x="6333413" y="2669877"/>
            <a:ext cx="2456557" cy="1518245"/>
          </a:xfrm>
          <a:prstGeom prst="rect">
            <a:avLst/>
          </a:prstGeom>
        </p:spPr>
      </p:pic>
      <p:sp>
        <p:nvSpPr>
          <p:cNvPr id="10" name="Text 5"/>
          <p:cNvSpPr/>
          <p:nvPr/>
        </p:nvSpPr>
        <p:spPr>
          <a:xfrm>
            <a:off x="6333413" y="4445298"/>
            <a:ext cx="2456557" cy="321469"/>
          </a:xfrm>
          <a:prstGeom prst="rect">
            <a:avLst/>
          </a:prstGeom>
          <a:noFill/>
          <a:ln/>
        </p:spPr>
        <p:txBody>
          <a:bodyPr wrap="none" lIns="0" tIns="0" rIns="0" bIns="0" rtlCol="0" anchor="t"/>
          <a:lstStyle/>
          <a:p>
            <a:pPr>
              <a:lnSpc>
                <a:spcPts val="2500"/>
              </a:lnSpc>
            </a:pPr>
            <a:r>
              <a:rPr lang="en-US" sz="2000" dirty="0">
                <a:solidFill>
                  <a:srgbClr val="49495A"/>
                </a:solidFill>
                <a:latin typeface="Libre Baskerville" pitchFamily="34" charset="0"/>
                <a:ea typeface="Libre Baskerville" pitchFamily="34" charset="-122"/>
                <a:cs typeface="Libre Baskerville" pitchFamily="34" charset="-120"/>
              </a:rPr>
              <a:t>Adaptability</a:t>
            </a:r>
            <a:endParaRPr lang="en-US" sz="2000" dirty="0"/>
          </a:p>
        </p:txBody>
      </p:sp>
      <p:sp>
        <p:nvSpPr>
          <p:cNvPr id="11" name="Text 6"/>
          <p:cNvSpPr/>
          <p:nvPr/>
        </p:nvSpPr>
        <p:spPr>
          <a:xfrm>
            <a:off x="6250285" y="3917950"/>
            <a:ext cx="2456557" cy="1975247"/>
          </a:xfrm>
          <a:prstGeom prst="rect">
            <a:avLst/>
          </a:prstGeom>
          <a:noFill/>
          <a:ln/>
        </p:spPr>
        <p:txBody>
          <a:bodyPr wrap="square" lIns="0" tIns="0" rIns="0" bIns="0" rtlCol="0" anchor="t"/>
          <a:lstStyle/>
          <a:p>
            <a:pPr>
              <a:lnSpc>
                <a:spcPts val="2583"/>
              </a:lnSpc>
            </a:pPr>
            <a:endParaRPr lang="en-US" sz="1583" dirty="0"/>
          </a:p>
        </p:txBody>
      </p:sp>
      <p:pic>
        <p:nvPicPr>
          <p:cNvPr id="12" name="Image 3" descr="preencoded.png"/>
          <p:cNvPicPr>
            <a:picLocks noChangeAspect="1"/>
          </p:cNvPicPr>
          <p:nvPr/>
        </p:nvPicPr>
        <p:blipFill>
          <a:blip r:embed="rId6"/>
          <a:stretch>
            <a:fillRect/>
          </a:stretch>
        </p:blipFill>
        <p:spPr>
          <a:xfrm>
            <a:off x="9098540" y="2669877"/>
            <a:ext cx="2456557" cy="1518245"/>
          </a:xfrm>
          <a:prstGeom prst="rect">
            <a:avLst/>
          </a:prstGeom>
        </p:spPr>
      </p:pic>
      <p:sp>
        <p:nvSpPr>
          <p:cNvPr id="13" name="Text 7"/>
          <p:cNvSpPr/>
          <p:nvPr/>
        </p:nvSpPr>
        <p:spPr>
          <a:xfrm>
            <a:off x="9098540" y="4445298"/>
            <a:ext cx="2456557" cy="642938"/>
          </a:xfrm>
          <a:prstGeom prst="rect">
            <a:avLst/>
          </a:prstGeom>
          <a:noFill/>
          <a:ln/>
        </p:spPr>
        <p:txBody>
          <a:bodyPr wrap="square" lIns="0" tIns="0" rIns="0" bIns="0" rtlCol="0" anchor="t"/>
          <a:lstStyle/>
          <a:p>
            <a:pPr>
              <a:lnSpc>
                <a:spcPts val="2500"/>
              </a:lnSpc>
            </a:pPr>
            <a:r>
              <a:rPr lang="en-US" sz="2000" dirty="0">
                <a:solidFill>
                  <a:srgbClr val="49495A"/>
                </a:solidFill>
                <a:latin typeface="Libre Baskerville" pitchFamily="34" charset="0"/>
                <a:ea typeface="Libre Baskerville" pitchFamily="34" charset="-122"/>
                <a:cs typeface="Libre Baskerville" pitchFamily="34" charset="-120"/>
              </a:rPr>
              <a:t>Creativity Enhancement</a:t>
            </a:r>
            <a:endParaRPr lang="en-US" sz="2000" dirty="0"/>
          </a:p>
        </p:txBody>
      </p:sp>
      <p:sp>
        <p:nvSpPr>
          <p:cNvPr id="14" name="Text 8"/>
          <p:cNvSpPr/>
          <p:nvPr/>
        </p:nvSpPr>
        <p:spPr>
          <a:xfrm>
            <a:off x="9015412" y="4239419"/>
            <a:ext cx="2456557" cy="1975247"/>
          </a:xfrm>
          <a:prstGeom prst="rect">
            <a:avLst/>
          </a:prstGeom>
          <a:noFill/>
          <a:ln/>
        </p:spPr>
        <p:txBody>
          <a:bodyPr wrap="square" lIns="0" tIns="0" rIns="0" bIns="0" rtlCol="0" anchor="t"/>
          <a:lstStyle/>
          <a:p>
            <a:pPr>
              <a:lnSpc>
                <a:spcPts val="2583"/>
              </a:lnSpc>
            </a:pPr>
            <a:endParaRPr lang="en-US" sz="1583"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직사각형 26"/>
          <p:cNvSpPr/>
          <p:nvPr/>
        </p:nvSpPr>
        <p:spPr>
          <a:xfrm>
            <a:off x="191815" y="975337"/>
            <a:ext cx="11630026" cy="492667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모서리가 둥근 직사각형 27"/>
          <p:cNvSpPr/>
          <p:nvPr/>
        </p:nvSpPr>
        <p:spPr>
          <a:xfrm>
            <a:off x="191815" y="975337"/>
            <a:ext cx="11630026" cy="386270"/>
          </a:xfrm>
          <a:prstGeom prst="roundRect">
            <a:avLst>
              <a:gd name="adj" fmla="val 0"/>
            </a:avLst>
          </a:prstGeom>
          <a:solidFill>
            <a:srgbClr val="166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29" name="직사각형 28"/>
          <p:cNvSpPr/>
          <p:nvPr/>
        </p:nvSpPr>
        <p:spPr>
          <a:xfrm>
            <a:off x="191815" y="1003912"/>
            <a:ext cx="11593631" cy="338554"/>
          </a:xfrm>
          <a:prstGeom prst="rect">
            <a:avLst/>
          </a:prstGeom>
        </p:spPr>
        <p:txBody>
          <a:bodyPr wrap="square">
            <a:spAutoFit/>
          </a:bodyPr>
          <a:lstStyle/>
          <a:p>
            <a:pPr algn="ctr"/>
            <a:r>
              <a:rPr lang="ko-KR" altLang="en-US"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본 과목에서 반드시 전달하고 싶은 내용을 질문</a:t>
            </a:r>
            <a:r>
              <a:rPr lang="en-US" altLang="ko-KR"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a:t>
            </a:r>
            <a:r>
              <a:rPr lang="ko-KR" altLang="en-US"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답변</a:t>
            </a:r>
            <a:r>
              <a:rPr lang="en-US" altLang="ko-KR"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a:t>
            </a:r>
            <a:r>
              <a:rPr lang="ko-KR" altLang="en-US"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해설로 작성해주세요</a:t>
            </a:r>
            <a:r>
              <a:rPr lang="en-US" altLang="ko-KR" sz="1600" b="1" dirty="0">
                <a:solidFill>
                  <a:srgbClr val="FFFF00"/>
                </a:solidFill>
                <a:latin typeface="나눔고딕" panose="020D0604000000000000" pitchFamily="50" charset="-127"/>
                <a:ea typeface="나눔고딕" panose="020D0604000000000000" pitchFamily="50" charset="-127"/>
                <a:cs typeface="KoPubWorld돋움체 Bold" panose="00000800000000000000" pitchFamily="2" charset="-127"/>
              </a:rPr>
              <a:t>(6</a:t>
            </a:r>
            <a:r>
              <a:rPr lang="ko-KR" altLang="en-US" sz="1600" b="1" dirty="0">
                <a:solidFill>
                  <a:srgbClr val="FFFF00"/>
                </a:solidFill>
                <a:latin typeface="나눔고딕" panose="020D0604000000000000" pitchFamily="50" charset="-127"/>
                <a:ea typeface="나눔고딕" panose="020D0604000000000000" pitchFamily="50" charset="-127"/>
                <a:cs typeface="KoPubWorld돋움체 Bold" panose="00000800000000000000" pitchFamily="2" charset="-127"/>
              </a:rPr>
              <a:t>편에 해당</a:t>
            </a:r>
            <a:r>
              <a:rPr lang="en-US" altLang="ko-KR" sz="1600" b="1" dirty="0">
                <a:solidFill>
                  <a:srgbClr val="FFFF00"/>
                </a:solidFill>
                <a:latin typeface="나눔고딕" panose="020D0604000000000000" pitchFamily="50" charset="-127"/>
                <a:ea typeface="나눔고딕" panose="020D0604000000000000" pitchFamily="50" charset="-127"/>
                <a:cs typeface="KoPubWorld돋움체 Bold" panose="00000800000000000000" pitchFamily="2" charset="-127"/>
              </a:rPr>
              <a:t>)</a:t>
            </a:r>
          </a:p>
        </p:txBody>
      </p:sp>
      <p:sp>
        <p:nvSpPr>
          <p:cNvPr id="9" name="Rectangle 6"/>
          <p:cNvSpPr>
            <a:spLocks noChangeArrowheads="1"/>
          </p:cNvSpPr>
          <p:nvPr/>
        </p:nvSpPr>
        <p:spPr bwMode="auto">
          <a:xfrm>
            <a:off x="155420" y="1361607"/>
            <a:ext cx="11630026" cy="5366998"/>
          </a:xfrm>
          <a:prstGeom prst="rect">
            <a:avLst/>
          </a:prstGeom>
          <a:solidFill>
            <a:schemeClr val="bg1">
              <a:lumMod val="95000"/>
            </a:schemeClr>
          </a:solidFill>
          <a:ln w="3175">
            <a:solidFill>
              <a:schemeClr val="bg1">
                <a:lumMod val="75000"/>
              </a:schemeClr>
            </a:solidFill>
          </a:ln>
        </p:spPr>
        <p:txBody>
          <a:bodyPr anchor="t"/>
          <a:lstStyle>
            <a:lvl1pPr marL="457200" indent="-457200" latinLnBrk="1">
              <a:spcBef>
                <a:spcPct val="20000"/>
              </a:spcBef>
              <a:buFont typeface="Arial" panose="020B0604020202020204" pitchFamily="34" charset="0"/>
              <a:buChar char="•"/>
              <a:defRPr sz="3200">
                <a:solidFill>
                  <a:schemeClr val="tx1"/>
                </a:solidFill>
                <a:latin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9pPr>
          </a:lstStyle>
          <a:p>
            <a:pPr marL="0" indent="0">
              <a:buNone/>
            </a:pPr>
            <a:endParaRPr lang="en-US" altLang="ko-KR" sz="2400" b="1" dirty="0"/>
          </a:p>
          <a:p>
            <a:pPr marL="0" indent="0">
              <a:buNone/>
            </a:pPr>
            <a:r>
              <a:rPr lang="en-US" altLang="ko-KR" sz="2400" b="1" dirty="0"/>
              <a:t>4. What is a significant benefit of autonomous driving technology?</a:t>
            </a:r>
            <a:endParaRPr lang="en-US" altLang="ko-KR" sz="2400" dirty="0"/>
          </a:p>
          <a:p>
            <a:pPr>
              <a:buFont typeface="Arial" panose="020B0604020202020204" pitchFamily="34" charset="0"/>
              <a:buChar char="•"/>
            </a:pPr>
            <a:r>
              <a:rPr lang="en-US" altLang="ko-KR" sz="2400" dirty="0"/>
              <a:t>A) Increased fuel consumption</a:t>
            </a:r>
          </a:p>
          <a:p>
            <a:pPr>
              <a:buFont typeface="Arial" panose="020B0604020202020204" pitchFamily="34" charset="0"/>
              <a:buChar char="•"/>
            </a:pPr>
            <a:r>
              <a:rPr lang="en-US" altLang="ko-KR" sz="2400" dirty="0"/>
              <a:t>B) Improved safety and congestion reduction</a:t>
            </a:r>
          </a:p>
          <a:p>
            <a:pPr>
              <a:buFont typeface="Arial" panose="020B0604020202020204" pitchFamily="34" charset="0"/>
              <a:buChar char="•"/>
            </a:pPr>
            <a:r>
              <a:rPr lang="en-US" altLang="ko-KR" sz="2400" dirty="0"/>
              <a:t>C) Less accessibility for the elderly</a:t>
            </a:r>
          </a:p>
          <a:p>
            <a:pPr>
              <a:buFont typeface="Arial" panose="020B0604020202020204" pitchFamily="34" charset="0"/>
              <a:buChar char="•"/>
            </a:pPr>
            <a:r>
              <a:rPr lang="en-US" altLang="ko-KR" sz="2400" dirty="0"/>
              <a:t>D) Slower decision-making</a:t>
            </a:r>
          </a:p>
          <a:p>
            <a:pPr>
              <a:buFont typeface="Arial" panose="020B0604020202020204" pitchFamily="34" charset="0"/>
              <a:buChar char="•"/>
            </a:pPr>
            <a:endParaRPr lang="en-US" altLang="ko-KR" sz="2400" dirty="0"/>
          </a:p>
          <a:p>
            <a:pPr marL="0" indent="0">
              <a:buNone/>
            </a:pPr>
            <a:r>
              <a:rPr lang="en-US" altLang="ko-KR" sz="2400" b="1" dirty="0"/>
              <a:t>Answer</a:t>
            </a:r>
            <a:r>
              <a:rPr lang="en-US" altLang="ko-KR" sz="2400" dirty="0"/>
              <a:t>: B) Improved safety and congestion reduction</a:t>
            </a:r>
          </a:p>
          <a:p>
            <a:pPr marL="0" indent="0">
              <a:buNone/>
            </a:pPr>
            <a:r>
              <a:rPr lang="en-US" altLang="ko-KR" sz="1400" b="1" dirty="0"/>
              <a:t>Explanation</a:t>
            </a:r>
            <a:r>
              <a:rPr lang="en-US" altLang="ko-KR" sz="1400" dirty="0"/>
              <a:t>: One of the major benefits of autonomous driving technology is improved safety on the roads, as AI systems can react faster and more consistently than human drivers. Autonomous vehicles use real-time data from sensors like cameras and LiDAR to make precise driving decisions, such as avoiding collisions and maintaining safe distances from other vehicles. In addition, AI-driven cars can optimize routes to reduce traffic congestion and improve fuel efficiency, leading to a better overall driving experience.</a:t>
            </a:r>
            <a:endParaRPr lang="en-US" altLang="ko-KR" sz="2400" dirty="0"/>
          </a:p>
          <a:p>
            <a:pPr marL="0" indent="0">
              <a:buNone/>
            </a:pPr>
            <a:endParaRPr lang="en-US" altLang="ko-KR" sz="2400" dirty="0"/>
          </a:p>
        </p:txBody>
      </p:sp>
    </p:spTree>
    <p:extLst>
      <p:ext uri="{BB962C8B-B14F-4D97-AF65-F5344CB8AC3E}">
        <p14:creationId xmlns:p14="http://schemas.microsoft.com/office/powerpoint/2010/main" val="42130514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직사각형 26"/>
          <p:cNvSpPr/>
          <p:nvPr/>
        </p:nvSpPr>
        <p:spPr>
          <a:xfrm>
            <a:off x="191815" y="975337"/>
            <a:ext cx="11630026" cy="492667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모서리가 둥근 직사각형 27"/>
          <p:cNvSpPr/>
          <p:nvPr/>
        </p:nvSpPr>
        <p:spPr>
          <a:xfrm>
            <a:off x="191815" y="975337"/>
            <a:ext cx="11630026" cy="386270"/>
          </a:xfrm>
          <a:prstGeom prst="roundRect">
            <a:avLst>
              <a:gd name="adj" fmla="val 0"/>
            </a:avLst>
          </a:prstGeom>
          <a:solidFill>
            <a:srgbClr val="166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29" name="직사각형 28"/>
          <p:cNvSpPr/>
          <p:nvPr/>
        </p:nvSpPr>
        <p:spPr>
          <a:xfrm>
            <a:off x="191815" y="1003912"/>
            <a:ext cx="11593631" cy="338554"/>
          </a:xfrm>
          <a:prstGeom prst="rect">
            <a:avLst/>
          </a:prstGeom>
        </p:spPr>
        <p:txBody>
          <a:bodyPr wrap="square">
            <a:spAutoFit/>
          </a:bodyPr>
          <a:lstStyle/>
          <a:p>
            <a:pPr algn="ctr"/>
            <a:r>
              <a:rPr lang="ko-KR" altLang="en-US"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본 과목에서 반드시 전달하고 싶은 내용을 질문</a:t>
            </a:r>
            <a:r>
              <a:rPr lang="en-US" altLang="ko-KR"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a:t>
            </a:r>
            <a:r>
              <a:rPr lang="ko-KR" altLang="en-US"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답변</a:t>
            </a:r>
            <a:r>
              <a:rPr lang="en-US" altLang="ko-KR"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a:t>
            </a:r>
            <a:r>
              <a:rPr lang="ko-KR" altLang="en-US"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해설로 작성해주세요</a:t>
            </a:r>
            <a:r>
              <a:rPr lang="en-US" altLang="ko-KR" sz="1600" b="1" dirty="0">
                <a:solidFill>
                  <a:srgbClr val="FFFF00"/>
                </a:solidFill>
                <a:latin typeface="나눔고딕" panose="020D0604000000000000" pitchFamily="50" charset="-127"/>
                <a:ea typeface="나눔고딕" panose="020D0604000000000000" pitchFamily="50" charset="-127"/>
                <a:cs typeface="KoPubWorld돋움체 Bold" panose="00000800000000000000" pitchFamily="2" charset="-127"/>
              </a:rPr>
              <a:t>(6</a:t>
            </a:r>
            <a:r>
              <a:rPr lang="ko-KR" altLang="en-US" sz="1600" b="1" dirty="0">
                <a:solidFill>
                  <a:srgbClr val="FFFF00"/>
                </a:solidFill>
                <a:latin typeface="나눔고딕" panose="020D0604000000000000" pitchFamily="50" charset="-127"/>
                <a:ea typeface="나눔고딕" panose="020D0604000000000000" pitchFamily="50" charset="-127"/>
                <a:cs typeface="KoPubWorld돋움체 Bold" panose="00000800000000000000" pitchFamily="2" charset="-127"/>
              </a:rPr>
              <a:t>편에 해당</a:t>
            </a:r>
            <a:r>
              <a:rPr lang="en-US" altLang="ko-KR" sz="1600" b="1" dirty="0">
                <a:solidFill>
                  <a:srgbClr val="FFFF00"/>
                </a:solidFill>
                <a:latin typeface="나눔고딕" panose="020D0604000000000000" pitchFamily="50" charset="-127"/>
                <a:ea typeface="나눔고딕" panose="020D0604000000000000" pitchFamily="50" charset="-127"/>
                <a:cs typeface="KoPubWorld돋움체 Bold" panose="00000800000000000000" pitchFamily="2" charset="-127"/>
              </a:rPr>
              <a:t>)</a:t>
            </a:r>
          </a:p>
        </p:txBody>
      </p:sp>
      <p:sp>
        <p:nvSpPr>
          <p:cNvPr id="9" name="Rectangle 6"/>
          <p:cNvSpPr>
            <a:spLocks noChangeArrowheads="1"/>
          </p:cNvSpPr>
          <p:nvPr/>
        </p:nvSpPr>
        <p:spPr bwMode="auto">
          <a:xfrm>
            <a:off x="155420" y="1361607"/>
            <a:ext cx="11630026" cy="5366998"/>
          </a:xfrm>
          <a:prstGeom prst="rect">
            <a:avLst/>
          </a:prstGeom>
          <a:solidFill>
            <a:schemeClr val="bg1">
              <a:lumMod val="95000"/>
            </a:schemeClr>
          </a:solidFill>
          <a:ln w="3175">
            <a:solidFill>
              <a:schemeClr val="bg1">
                <a:lumMod val="75000"/>
              </a:schemeClr>
            </a:solidFill>
          </a:ln>
        </p:spPr>
        <p:txBody>
          <a:bodyPr anchor="t"/>
          <a:lstStyle>
            <a:lvl1pPr marL="457200" indent="-457200" latinLnBrk="1">
              <a:spcBef>
                <a:spcPct val="20000"/>
              </a:spcBef>
              <a:buFont typeface="Arial" panose="020B0604020202020204" pitchFamily="34" charset="0"/>
              <a:buChar char="•"/>
              <a:defRPr sz="3200">
                <a:solidFill>
                  <a:schemeClr val="tx1"/>
                </a:solidFill>
                <a:latin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9pPr>
          </a:lstStyle>
          <a:p>
            <a:pPr marL="0" indent="0">
              <a:buNone/>
            </a:pPr>
            <a:endParaRPr lang="en-US" altLang="ko-KR" sz="2400" b="1" dirty="0"/>
          </a:p>
          <a:p>
            <a:pPr marL="0" indent="0">
              <a:buNone/>
            </a:pPr>
            <a:r>
              <a:rPr lang="en-US" altLang="ko-KR" sz="2400" b="1" dirty="0"/>
              <a:t>5. Which of the following is an example of AI being used for carbon capture technology?</a:t>
            </a:r>
            <a:endParaRPr lang="en-US" altLang="ko-KR" sz="2400" dirty="0"/>
          </a:p>
          <a:p>
            <a:pPr>
              <a:buFont typeface="Arial" panose="020B0604020202020204" pitchFamily="34" charset="0"/>
              <a:buChar char="•"/>
            </a:pPr>
            <a:r>
              <a:rPr lang="en-US" altLang="ko-KR" sz="2400" dirty="0"/>
              <a:t>A) DeepMind’s weather forecasting</a:t>
            </a:r>
          </a:p>
          <a:p>
            <a:pPr>
              <a:buFont typeface="Arial" panose="020B0604020202020204" pitchFamily="34" charset="0"/>
              <a:buChar char="•"/>
            </a:pPr>
            <a:r>
              <a:rPr lang="en-US" altLang="ko-KR" sz="2400" dirty="0"/>
              <a:t>B) </a:t>
            </a:r>
            <a:r>
              <a:rPr lang="en-US" altLang="ko-KR" sz="2400" dirty="0" err="1"/>
              <a:t>Climeworks</a:t>
            </a:r>
            <a:r>
              <a:rPr lang="en-US" altLang="ko-KR" sz="2400" dirty="0"/>
              <a:t>' direct air capture plants</a:t>
            </a:r>
          </a:p>
          <a:p>
            <a:pPr>
              <a:buFont typeface="Arial" panose="020B0604020202020204" pitchFamily="34" charset="0"/>
              <a:buChar char="•"/>
            </a:pPr>
            <a:r>
              <a:rPr lang="en-US" altLang="ko-KR" sz="2400" dirty="0"/>
              <a:t>C) IBM’s AI in employee diversity</a:t>
            </a:r>
          </a:p>
          <a:p>
            <a:pPr>
              <a:buFont typeface="Arial" panose="020B0604020202020204" pitchFamily="34" charset="0"/>
              <a:buChar char="•"/>
            </a:pPr>
            <a:r>
              <a:rPr lang="en-US" altLang="ko-KR" sz="2400" dirty="0"/>
              <a:t>D) Autonomous vehicle development</a:t>
            </a:r>
          </a:p>
          <a:p>
            <a:pPr>
              <a:buFont typeface="Arial" panose="020B0604020202020204" pitchFamily="34" charset="0"/>
              <a:buChar char="•"/>
            </a:pPr>
            <a:endParaRPr lang="en-US" altLang="ko-KR" sz="2400" dirty="0"/>
          </a:p>
          <a:p>
            <a:pPr marL="0" indent="0">
              <a:buNone/>
            </a:pPr>
            <a:r>
              <a:rPr lang="en-US" altLang="ko-KR" sz="2400" b="1" dirty="0"/>
              <a:t>Answer</a:t>
            </a:r>
            <a:r>
              <a:rPr lang="en-US" altLang="ko-KR" sz="2400" dirty="0"/>
              <a:t>: B) </a:t>
            </a:r>
            <a:r>
              <a:rPr lang="en-US" altLang="ko-KR" sz="2400" dirty="0" err="1"/>
              <a:t>Climeworks</a:t>
            </a:r>
            <a:r>
              <a:rPr lang="en-US" altLang="ko-KR" sz="2400" dirty="0"/>
              <a:t>' direct air capture plants</a:t>
            </a:r>
          </a:p>
          <a:p>
            <a:pPr marL="0" indent="0">
              <a:buNone/>
            </a:pPr>
            <a:r>
              <a:rPr lang="en-US" altLang="ko-KR" sz="1400" b="1" dirty="0"/>
              <a:t>Explanation</a:t>
            </a:r>
            <a:r>
              <a:rPr lang="en-US" altLang="ko-KR" sz="1400" dirty="0"/>
              <a:t>: </a:t>
            </a:r>
            <a:r>
              <a:rPr lang="en-US" altLang="ko-KR" sz="1400" dirty="0" err="1"/>
              <a:t>Climeworks</a:t>
            </a:r>
            <a:r>
              <a:rPr lang="en-US" altLang="ko-KR" sz="1400" dirty="0"/>
              <a:t>, a company based in Switzerland, operates direct air capture plants that use AI to optimize the process of capturing CO2 from the atmosphere. AI plays a crucial role in adjusting the system's operations based on environmental data, ensuring maximum efficiency in various atmospheric conditions. This application of AI in carbon capture is part of a larger global effort to reduce carbon emissions and mitigate the effects of climate change.</a:t>
            </a:r>
            <a:endParaRPr lang="en-US" altLang="ko-KR" sz="2400" dirty="0"/>
          </a:p>
          <a:p>
            <a:pPr marL="0" indent="0">
              <a:buNone/>
            </a:pPr>
            <a:endParaRPr lang="en-US" altLang="ko-KR" sz="2400" dirty="0"/>
          </a:p>
        </p:txBody>
      </p:sp>
    </p:spTree>
    <p:extLst>
      <p:ext uri="{BB962C8B-B14F-4D97-AF65-F5344CB8AC3E}">
        <p14:creationId xmlns:p14="http://schemas.microsoft.com/office/powerpoint/2010/main" val="21469763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직사각형 26"/>
          <p:cNvSpPr/>
          <p:nvPr/>
        </p:nvSpPr>
        <p:spPr>
          <a:xfrm>
            <a:off x="191815" y="975337"/>
            <a:ext cx="11630026" cy="492667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모서리가 둥근 직사각형 27"/>
          <p:cNvSpPr/>
          <p:nvPr/>
        </p:nvSpPr>
        <p:spPr>
          <a:xfrm>
            <a:off x="191815" y="975337"/>
            <a:ext cx="11630026" cy="386270"/>
          </a:xfrm>
          <a:prstGeom prst="roundRect">
            <a:avLst>
              <a:gd name="adj" fmla="val 0"/>
            </a:avLst>
          </a:prstGeom>
          <a:solidFill>
            <a:srgbClr val="166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29" name="직사각형 28"/>
          <p:cNvSpPr/>
          <p:nvPr/>
        </p:nvSpPr>
        <p:spPr>
          <a:xfrm>
            <a:off x="191815" y="1003912"/>
            <a:ext cx="11593631" cy="338554"/>
          </a:xfrm>
          <a:prstGeom prst="rect">
            <a:avLst/>
          </a:prstGeom>
        </p:spPr>
        <p:txBody>
          <a:bodyPr wrap="square">
            <a:spAutoFit/>
          </a:bodyPr>
          <a:lstStyle/>
          <a:p>
            <a:pPr algn="ctr"/>
            <a:r>
              <a:rPr lang="ko-KR" altLang="en-US"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본 과목에서 반드시 전달하고 싶은 내용을 질문</a:t>
            </a:r>
            <a:r>
              <a:rPr lang="en-US" altLang="ko-KR"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a:t>
            </a:r>
            <a:r>
              <a:rPr lang="ko-KR" altLang="en-US"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답변</a:t>
            </a:r>
            <a:r>
              <a:rPr lang="en-US" altLang="ko-KR"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a:t>
            </a:r>
            <a:r>
              <a:rPr lang="ko-KR" altLang="en-US" sz="1600" dirty="0">
                <a:solidFill>
                  <a:schemeClr val="bg1"/>
                </a:solidFill>
                <a:latin typeface="나눔고딕" panose="020D0604000000000000" pitchFamily="50" charset="-127"/>
                <a:ea typeface="나눔고딕" panose="020D0604000000000000" pitchFamily="50" charset="-127"/>
                <a:cs typeface="KoPubWorld돋움체 Bold" panose="00000800000000000000" pitchFamily="2" charset="-127"/>
              </a:rPr>
              <a:t>해설로 작성해주세요</a:t>
            </a:r>
            <a:r>
              <a:rPr lang="en-US" altLang="ko-KR" sz="1600" b="1" dirty="0">
                <a:solidFill>
                  <a:srgbClr val="FFFF00"/>
                </a:solidFill>
                <a:latin typeface="나눔고딕" panose="020D0604000000000000" pitchFamily="50" charset="-127"/>
                <a:ea typeface="나눔고딕" panose="020D0604000000000000" pitchFamily="50" charset="-127"/>
                <a:cs typeface="KoPubWorld돋움체 Bold" panose="00000800000000000000" pitchFamily="2" charset="-127"/>
              </a:rPr>
              <a:t>(6</a:t>
            </a:r>
            <a:r>
              <a:rPr lang="ko-KR" altLang="en-US" sz="1600" b="1" dirty="0">
                <a:solidFill>
                  <a:srgbClr val="FFFF00"/>
                </a:solidFill>
                <a:latin typeface="나눔고딕" panose="020D0604000000000000" pitchFamily="50" charset="-127"/>
                <a:ea typeface="나눔고딕" panose="020D0604000000000000" pitchFamily="50" charset="-127"/>
                <a:cs typeface="KoPubWorld돋움체 Bold" panose="00000800000000000000" pitchFamily="2" charset="-127"/>
              </a:rPr>
              <a:t>편에 해당</a:t>
            </a:r>
            <a:r>
              <a:rPr lang="en-US" altLang="ko-KR" sz="1600" b="1" dirty="0">
                <a:solidFill>
                  <a:srgbClr val="FFFF00"/>
                </a:solidFill>
                <a:latin typeface="나눔고딕" panose="020D0604000000000000" pitchFamily="50" charset="-127"/>
                <a:ea typeface="나눔고딕" panose="020D0604000000000000" pitchFamily="50" charset="-127"/>
                <a:cs typeface="KoPubWorld돋움체 Bold" panose="00000800000000000000" pitchFamily="2" charset="-127"/>
              </a:rPr>
              <a:t>)</a:t>
            </a:r>
          </a:p>
        </p:txBody>
      </p:sp>
      <p:sp>
        <p:nvSpPr>
          <p:cNvPr id="9" name="Rectangle 6"/>
          <p:cNvSpPr>
            <a:spLocks noChangeArrowheads="1"/>
          </p:cNvSpPr>
          <p:nvPr/>
        </p:nvSpPr>
        <p:spPr bwMode="auto">
          <a:xfrm>
            <a:off x="155420" y="1361607"/>
            <a:ext cx="11630026" cy="5366998"/>
          </a:xfrm>
          <a:prstGeom prst="rect">
            <a:avLst/>
          </a:prstGeom>
          <a:solidFill>
            <a:schemeClr val="bg1">
              <a:lumMod val="95000"/>
            </a:schemeClr>
          </a:solidFill>
          <a:ln w="3175">
            <a:solidFill>
              <a:schemeClr val="bg1">
                <a:lumMod val="75000"/>
              </a:schemeClr>
            </a:solidFill>
          </a:ln>
        </p:spPr>
        <p:txBody>
          <a:bodyPr anchor="t"/>
          <a:lstStyle>
            <a:lvl1pPr marL="457200" indent="-457200" latinLnBrk="1">
              <a:spcBef>
                <a:spcPct val="20000"/>
              </a:spcBef>
              <a:buFont typeface="Arial" panose="020B0604020202020204" pitchFamily="34" charset="0"/>
              <a:buChar char="•"/>
              <a:defRPr sz="3200">
                <a:solidFill>
                  <a:schemeClr val="tx1"/>
                </a:solidFill>
                <a:latin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defRPr>
            </a:lvl9pPr>
          </a:lstStyle>
          <a:p>
            <a:pPr marL="0" indent="0">
              <a:buNone/>
            </a:pPr>
            <a:endParaRPr lang="en-US" altLang="ko-KR" sz="2400" b="1" dirty="0"/>
          </a:p>
          <a:p>
            <a:pPr marL="0" indent="0">
              <a:buNone/>
            </a:pPr>
            <a:r>
              <a:rPr lang="en-US" altLang="ko-KR" sz="2400" b="1" dirty="0"/>
              <a:t>6. What is necessary to ensure AI's positive impact on society?</a:t>
            </a:r>
            <a:endParaRPr lang="en-US" altLang="ko-KR" sz="2400" dirty="0"/>
          </a:p>
          <a:p>
            <a:pPr>
              <a:buFont typeface="Arial" panose="020B0604020202020204" pitchFamily="34" charset="0"/>
              <a:buChar char="•"/>
            </a:pPr>
            <a:r>
              <a:rPr lang="en-US" altLang="ko-KR" sz="2400" dirty="0"/>
              <a:t>A) Complete automation of all industries</a:t>
            </a:r>
          </a:p>
          <a:p>
            <a:pPr>
              <a:buFont typeface="Arial" panose="020B0604020202020204" pitchFamily="34" charset="0"/>
              <a:buChar char="•"/>
            </a:pPr>
            <a:r>
              <a:rPr lang="en-US" altLang="ko-KR" sz="2400" dirty="0"/>
              <a:t>B) Developing regulations and ethical guidelines</a:t>
            </a:r>
          </a:p>
          <a:p>
            <a:pPr>
              <a:buFont typeface="Arial" panose="020B0604020202020204" pitchFamily="34" charset="0"/>
              <a:buChar char="•"/>
            </a:pPr>
            <a:r>
              <a:rPr lang="en-US" altLang="ko-KR" sz="2400" dirty="0"/>
              <a:t>C) Replacing all human labor with AI</a:t>
            </a:r>
          </a:p>
          <a:p>
            <a:pPr>
              <a:buFont typeface="Arial" panose="020B0604020202020204" pitchFamily="34" charset="0"/>
              <a:buChar char="•"/>
            </a:pPr>
            <a:r>
              <a:rPr lang="en-US" altLang="ko-KR" sz="2400" dirty="0"/>
              <a:t>D) Limiting AI development to only certain sectors</a:t>
            </a:r>
          </a:p>
          <a:p>
            <a:pPr>
              <a:buFont typeface="Arial" panose="020B0604020202020204" pitchFamily="34" charset="0"/>
              <a:buChar char="•"/>
            </a:pPr>
            <a:endParaRPr lang="en-US" altLang="ko-KR" sz="2400" dirty="0"/>
          </a:p>
          <a:p>
            <a:pPr marL="0" indent="0">
              <a:buNone/>
            </a:pPr>
            <a:r>
              <a:rPr lang="en-US" altLang="ko-KR" sz="2400" b="1" dirty="0"/>
              <a:t>Answer</a:t>
            </a:r>
            <a:r>
              <a:rPr lang="en-US" altLang="ko-KR" sz="2400" dirty="0"/>
              <a:t>: B) Developing regulations and ethical guidelines</a:t>
            </a:r>
          </a:p>
          <a:p>
            <a:pPr marL="0" indent="0">
              <a:buNone/>
            </a:pPr>
            <a:r>
              <a:rPr lang="en-US" altLang="ko-KR" sz="1400" b="1" dirty="0"/>
              <a:t>Explanation</a:t>
            </a:r>
            <a:r>
              <a:rPr lang="en-US" altLang="ko-KR" sz="1400" dirty="0"/>
              <a:t>: To ensure AI's positive impact on society, it is crucial to establish comprehensive regulations and ethical guidelines. These frameworks should address concerns about data privacy, job displacement, and the potential misuse of AI technologies. By promoting responsible AI use, society can benefit from AI's potential while mitigating risks related to fairness, security, and transparency.</a:t>
            </a:r>
            <a:endParaRPr lang="en-US" altLang="ko-KR" sz="2400" dirty="0"/>
          </a:p>
        </p:txBody>
      </p:sp>
    </p:spTree>
    <p:extLst>
      <p:ext uri="{BB962C8B-B14F-4D97-AF65-F5344CB8AC3E}">
        <p14:creationId xmlns:p14="http://schemas.microsoft.com/office/powerpoint/2010/main" val="31336089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3868C616-783F-4071-895A-29028240353E}"/>
              </a:ext>
            </a:extLst>
          </p:cNvPr>
          <p:cNvSpPr/>
          <p:nvPr/>
        </p:nvSpPr>
        <p:spPr>
          <a:xfrm>
            <a:off x="0" y="2770440"/>
            <a:ext cx="12192000" cy="1001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ko-KR" sz="6000" spc="-200" dirty="0">
                <a:ln>
                  <a:solidFill>
                    <a:srgbClr val="C00000">
                      <a:alpha val="0"/>
                    </a:srgbClr>
                  </a:solidFill>
                </a:ln>
                <a:solidFill>
                  <a:schemeClr val="accent6">
                    <a:lumMod val="60000"/>
                    <a:lumOff val="40000"/>
                  </a:schemeClr>
                </a:solidFill>
                <a:latin typeface="HY견고딕" panose="02030600000101010101" pitchFamily="18" charset="-127"/>
                <a:ea typeface="HY견고딕" panose="02030600000101010101" pitchFamily="18" charset="-127"/>
              </a:rPr>
              <a:t>End Of Document</a:t>
            </a:r>
          </a:p>
        </p:txBody>
      </p:sp>
    </p:spTree>
    <p:extLst>
      <p:ext uri="{BB962C8B-B14F-4D97-AF65-F5344CB8AC3E}">
        <p14:creationId xmlns:p14="http://schemas.microsoft.com/office/powerpoint/2010/main" val="2884149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1893689"/>
            <a:ext cx="6179939" cy="1774428"/>
          </a:xfrm>
          <a:prstGeom prst="rect">
            <a:avLst/>
          </a:prstGeom>
          <a:noFill/>
          <a:ln/>
        </p:spPr>
        <p:txBody>
          <a:bodyPr wrap="square" lIns="0" tIns="0" rIns="0" bIns="0" rtlCol="0" anchor="t"/>
          <a:lstStyle/>
          <a:p>
            <a:pPr>
              <a:lnSpc>
                <a:spcPts val="6958"/>
              </a:lnSpc>
            </a:pPr>
            <a:r>
              <a:rPr lang="en-US" sz="5583" dirty="0">
                <a:solidFill>
                  <a:srgbClr val="403CCF"/>
                </a:solidFill>
                <a:latin typeface="Libre Baskerville" pitchFamily="34" charset="0"/>
                <a:ea typeface="Libre Baskerville" pitchFamily="34" charset="-122"/>
                <a:cs typeface="Libre Baskerville" pitchFamily="34" charset="-120"/>
              </a:rPr>
              <a:t>Definition of AI + X</a:t>
            </a:r>
            <a:endParaRPr lang="en-US" sz="5583" dirty="0"/>
          </a:p>
        </p:txBody>
      </p:sp>
      <p:sp>
        <p:nvSpPr>
          <p:cNvPr id="4" name="Text 1"/>
          <p:cNvSpPr/>
          <p:nvPr/>
        </p:nvSpPr>
        <p:spPr>
          <a:xfrm>
            <a:off x="720031" y="3976688"/>
            <a:ext cx="6179939" cy="987623"/>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The term "AI + X" represents the integration of artificial intelligence (AI) technology with various other fields and industries.</a:t>
            </a:r>
            <a:endParaRPr lang="en-US" sz="1583"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6096000" cy="6858000"/>
          </a:xfrm>
          <a:prstGeom prst="rect">
            <a:avLst/>
          </a:prstGeom>
        </p:spPr>
      </p:pic>
      <p:sp>
        <p:nvSpPr>
          <p:cNvPr id="3" name="Text 0"/>
          <p:cNvSpPr/>
          <p:nvPr/>
        </p:nvSpPr>
        <p:spPr>
          <a:xfrm>
            <a:off x="6816031" y="1720056"/>
            <a:ext cx="4655939" cy="1285875"/>
          </a:xfrm>
          <a:prstGeom prst="rect">
            <a:avLst/>
          </a:prstGeom>
          <a:noFill/>
          <a:ln/>
        </p:spPr>
        <p:txBody>
          <a:bodyPr wrap="square" lIns="0" tIns="0" rIns="0" bIns="0" rtlCol="0" anchor="t"/>
          <a:lstStyle/>
          <a:p>
            <a:pPr>
              <a:lnSpc>
                <a:spcPts val="5041"/>
              </a:lnSpc>
            </a:pPr>
            <a:r>
              <a:rPr lang="en-US" sz="4042" dirty="0">
                <a:solidFill>
                  <a:srgbClr val="403CCF"/>
                </a:solidFill>
                <a:latin typeface="Libre Baskerville" pitchFamily="34" charset="0"/>
                <a:ea typeface="Libre Baskerville" pitchFamily="34" charset="-122"/>
                <a:cs typeface="Libre Baskerville" pitchFamily="34" charset="-120"/>
              </a:rPr>
              <a:t>Industry-specific Solutions</a:t>
            </a:r>
            <a:endParaRPr lang="en-US" sz="4042" dirty="0"/>
          </a:p>
        </p:txBody>
      </p:sp>
      <p:pic>
        <p:nvPicPr>
          <p:cNvPr id="4" name="Image 1" descr="preencoded.png"/>
          <p:cNvPicPr>
            <a:picLocks noChangeAspect="1"/>
          </p:cNvPicPr>
          <p:nvPr/>
        </p:nvPicPr>
        <p:blipFill>
          <a:blip r:embed="rId4"/>
          <a:stretch>
            <a:fillRect/>
          </a:stretch>
        </p:blipFill>
        <p:spPr>
          <a:xfrm>
            <a:off x="6816031" y="3314502"/>
            <a:ext cx="514350" cy="514350"/>
          </a:xfrm>
          <a:prstGeom prst="rect">
            <a:avLst/>
          </a:prstGeom>
        </p:spPr>
      </p:pic>
      <p:sp>
        <p:nvSpPr>
          <p:cNvPr id="5" name="Text 1"/>
          <p:cNvSpPr/>
          <p:nvPr/>
        </p:nvSpPr>
        <p:spPr>
          <a:xfrm>
            <a:off x="6816031" y="4034532"/>
            <a:ext cx="2571750" cy="321469"/>
          </a:xfrm>
          <a:prstGeom prst="rect">
            <a:avLst/>
          </a:prstGeom>
          <a:noFill/>
          <a:ln/>
        </p:spPr>
        <p:txBody>
          <a:bodyPr wrap="none" lIns="0" tIns="0" rIns="0" bIns="0" rtlCol="0" anchor="t"/>
          <a:lstStyle/>
          <a:p>
            <a:pPr>
              <a:lnSpc>
                <a:spcPts val="2500"/>
              </a:lnSpc>
            </a:pPr>
            <a:r>
              <a:rPr lang="en-US" sz="2000" dirty="0">
                <a:solidFill>
                  <a:srgbClr val="49495A"/>
                </a:solidFill>
                <a:latin typeface="Libre Baskerville" pitchFamily="34" charset="0"/>
                <a:ea typeface="Libre Baskerville" pitchFamily="34" charset="-122"/>
                <a:cs typeface="Libre Baskerville" pitchFamily="34" charset="-120"/>
              </a:rPr>
              <a:t>Problem Solving</a:t>
            </a:r>
            <a:endParaRPr lang="en-US" sz="2000" dirty="0"/>
          </a:p>
        </p:txBody>
      </p:sp>
      <p:sp>
        <p:nvSpPr>
          <p:cNvPr id="6" name="Text 2"/>
          <p:cNvSpPr/>
          <p:nvPr/>
        </p:nvSpPr>
        <p:spPr>
          <a:xfrm>
            <a:off x="6816031" y="4479430"/>
            <a:ext cx="4655939" cy="658416"/>
          </a:xfrm>
          <a:prstGeom prst="rect">
            <a:avLst/>
          </a:prstGeom>
          <a:noFill/>
          <a:ln/>
        </p:spPr>
        <p:txBody>
          <a:bodyPr wrap="square" lIns="0" tIns="0" rIns="0" bIns="0" rtlCol="0" anchor="t"/>
          <a:lstStyle/>
          <a:p>
            <a:pPr>
              <a:lnSpc>
                <a:spcPts val="2583"/>
              </a:lnSpc>
            </a:pPr>
            <a:r>
              <a:rPr lang="en-US" sz="1583" dirty="0">
                <a:solidFill>
                  <a:srgbClr val="49495A"/>
                </a:solidFill>
                <a:latin typeface="Open Sans" pitchFamily="34" charset="0"/>
                <a:ea typeface="Open Sans" pitchFamily="34" charset="-122"/>
                <a:cs typeface="Open Sans" pitchFamily="34" charset="-120"/>
              </a:rPr>
              <a:t>Applying AI technology to solve specific industry or domain problems.</a:t>
            </a:r>
            <a:endParaRPr lang="en-US" sz="1583" dirty="0"/>
          </a:p>
        </p:txBody>
      </p:sp>
      <p:sp>
        <p:nvSpPr>
          <p:cNvPr id="8" name="TextBox 7">
            <a:extLst>
              <a:ext uri="{FF2B5EF4-FFF2-40B4-BE49-F238E27FC236}">
                <a16:creationId xmlns:a16="http://schemas.microsoft.com/office/drawing/2014/main" id="{A9DB220E-1101-608F-CD43-E28677F81348}"/>
              </a:ext>
            </a:extLst>
          </p:cNvPr>
          <p:cNvSpPr txBox="1"/>
          <p:nvPr/>
        </p:nvSpPr>
        <p:spPr>
          <a:xfrm>
            <a:off x="73890" y="6488668"/>
            <a:ext cx="6096000" cy="369332"/>
          </a:xfrm>
          <a:prstGeom prst="rect">
            <a:avLst/>
          </a:prstGeom>
          <a:noFill/>
        </p:spPr>
        <p:txBody>
          <a:bodyPr wrap="square">
            <a:spAutoFit/>
          </a:bodyPr>
          <a:lstStyle/>
          <a:p>
            <a:r>
              <a:rPr lang="en-US" altLang="ko-KR" sz="1800" spc="-150" dirty="0">
                <a:ln w="3175">
                  <a:solidFill>
                    <a:srgbClr val="5B9BD5">
                      <a:shade val="50000"/>
                      <a:alpha val="0"/>
                    </a:srgbClr>
                  </a:solidFill>
                </a:ln>
              </a:rPr>
              <a:t>https://www.ailandscape.net/main.php</a:t>
            </a:r>
            <a:endParaRPr lang="ko-KR" altLang="en-US" dirty="0"/>
          </a:p>
        </p:txBody>
      </p:sp>
    </p:spTree>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맑은 고딕"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맑은 고딕"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1726</TotalTime>
  <Words>3925</Words>
  <Application>Microsoft Office PowerPoint</Application>
  <PresentationFormat>와이드스크린</PresentationFormat>
  <Paragraphs>492</Paragraphs>
  <Slides>73</Slides>
  <Notes>67</Notes>
  <HiddenSlides>0</HiddenSlides>
  <MMClips>0</MMClips>
  <ScaleCrop>false</ScaleCrop>
  <HeadingPairs>
    <vt:vector size="6" baseType="variant">
      <vt:variant>
        <vt:lpstr>사용한 글꼴</vt:lpstr>
      </vt:variant>
      <vt:variant>
        <vt:i4>9</vt:i4>
      </vt:variant>
      <vt:variant>
        <vt:lpstr>테마</vt:lpstr>
      </vt:variant>
      <vt:variant>
        <vt:i4>1</vt:i4>
      </vt:variant>
      <vt:variant>
        <vt:lpstr>슬라이드 제목</vt:lpstr>
      </vt:variant>
      <vt:variant>
        <vt:i4>73</vt:i4>
      </vt:variant>
    </vt:vector>
  </HeadingPairs>
  <TitlesOfParts>
    <vt:vector size="83" baseType="lpstr">
      <vt:lpstr>HY견고딕</vt:lpstr>
      <vt:lpstr>KoPubWorld돋움체 Bold</vt:lpstr>
      <vt:lpstr>Libre Baskerville</vt:lpstr>
      <vt:lpstr>Open Sans</vt:lpstr>
      <vt:lpstr>Arial</vt:lpstr>
      <vt:lpstr>Calibri</vt:lpstr>
      <vt:lpstr>나눔고딕</vt:lpstr>
      <vt:lpstr>나눔고딕 ExtraBold</vt:lpstr>
      <vt:lpstr>맑은 고딕</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민지 윤</dc:creator>
  <cp:lastModifiedBy>USER</cp:lastModifiedBy>
  <cp:revision>15</cp:revision>
  <dcterms:created xsi:type="dcterms:W3CDTF">2024-09-09T13:50:37Z</dcterms:created>
  <dcterms:modified xsi:type="dcterms:W3CDTF">2024-09-24T04:48:22Z</dcterms:modified>
</cp:coreProperties>
</file>