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40" r:id="rId2"/>
    <p:sldId id="1641" r:id="rId3"/>
    <p:sldId id="1642" r:id="rId4"/>
    <p:sldId id="1643" r:id="rId5"/>
    <p:sldId id="1644" r:id="rId6"/>
    <p:sldId id="1645" r:id="rId7"/>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C52036-4AAE-138E-78F9-448CB6864788}" name="민지 윤" initials="민윤" userId="73773c5e70c3e99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8" autoAdjust="0"/>
    <p:restoredTop sz="87069" autoAdjust="0"/>
  </p:normalViewPr>
  <p:slideViewPr>
    <p:cSldViewPr snapToGrid="0">
      <p:cViewPr varScale="1">
        <p:scale>
          <a:sx n="137" d="100"/>
          <a:sy n="137" d="100"/>
        </p:scale>
        <p:origin x="76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89" Type="http://schemas.microsoft.com/office/2018/10/relationships/authors" Target="authors.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3902E4-98A0-48F7-A85E-7CE4F8273414}" type="datetimeFigureOut">
              <a:rPr lang="ko-KR" altLang="en-US" smtClean="0"/>
              <a:t>2024-09-24</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22A21-FA48-4FB1-88A1-03EBD0477E9F}" type="slidenum">
              <a:rPr lang="ko-KR" altLang="en-US" smtClean="0"/>
              <a:t>‹#›</a:t>
            </a:fld>
            <a:endParaRPr lang="ko-KR" altLang="en-US"/>
          </a:p>
        </p:txBody>
      </p:sp>
    </p:spTree>
    <p:extLst>
      <p:ext uri="{BB962C8B-B14F-4D97-AF65-F5344CB8AC3E}">
        <p14:creationId xmlns:p14="http://schemas.microsoft.com/office/powerpoint/2010/main" val="2680581510"/>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spcAft>
                <a:spcPts val="800"/>
              </a:spcAft>
            </a:pPr>
            <a:r>
              <a:rPr lang="en-US" altLang="ko-KR" kern="100" dirty="0">
                <a:latin typeface="맑은 고딕" panose="020B0503020000020004" pitchFamily="50" charset="-127"/>
                <a:cs typeface="Times New Roman" panose="02020603050405020304" pitchFamily="18" charset="0"/>
              </a:rPr>
              <a:t>In Part 1, we discussed how AI + X represents the integration of AI across various industries. Let’s explore how we can understand and utilize these concepts:</a:t>
            </a:r>
            <a:endParaRPr lang="ko-KR" altLang="ko-KR" kern="100" dirty="0">
              <a:latin typeface="맑은 고딕" panose="020B0503020000020004" pitchFamily="50" charset="-127"/>
              <a:cs typeface="Times New Roman" panose="02020603050405020304" pitchFamily="18" charset="0"/>
            </a:endParaRPr>
          </a:p>
          <a:p>
            <a:pPr marL="342900" lvl="0" indent="-342900">
              <a:spcAft>
                <a:spcPts val="800"/>
              </a:spcAft>
              <a:buSzPts val="1000"/>
              <a:buFont typeface="Symbol" panose="05050102010706020507" pitchFamily="18" charset="2"/>
              <a:buChar char=""/>
              <a:tabLst>
                <a:tab pos="457200" algn="l"/>
              </a:tabLst>
            </a:pPr>
            <a:r>
              <a:rPr lang="en-US" altLang="ko-KR" kern="100" dirty="0">
                <a:latin typeface="맑은 고딕" panose="020B0503020000020004" pitchFamily="50" charset="-127"/>
                <a:cs typeface="Times New Roman" panose="02020603050405020304" pitchFamily="18" charset="0"/>
              </a:rPr>
              <a:t>Understanding AI’s Versatility: First, it’s important to recognize the versatility of AI. In industries such as finance, healthcare, manufacturing, and even arts, AI automates tasks, analyzes large data sets, and generates new creative content. Understanding how AI adapts to different fields enables us to see AI not just as a tool for automation, but as a powerful technology that solves industry-specific problems.</a:t>
            </a:r>
            <a:endParaRPr lang="ko-KR" altLang="ko-KR" kern="100" dirty="0">
              <a:latin typeface="맑은 고딕" panose="020B0503020000020004" pitchFamily="50" charset="-127"/>
              <a:cs typeface="Times New Roman" panose="02020603050405020304" pitchFamily="18" charset="0"/>
            </a:endParaRPr>
          </a:p>
          <a:p>
            <a:pPr marL="342900" lvl="0" indent="-342900">
              <a:spcAft>
                <a:spcPts val="800"/>
              </a:spcAft>
              <a:buSzPts val="1000"/>
              <a:buFont typeface="Symbol" panose="05050102010706020507" pitchFamily="18" charset="2"/>
              <a:buChar char=""/>
              <a:tabLst>
                <a:tab pos="457200" algn="l"/>
              </a:tabLst>
            </a:pPr>
            <a:r>
              <a:rPr lang="en-US" altLang="ko-KR" kern="100" dirty="0">
                <a:latin typeface="맑은 고딕" panose="020B0503020000020004" pitchFamily="50" charset="-127"/>
                <a:cs typeface="Times New Roman" panose="02020603050405020304" pitchFamily="18" charset="0"/>
              </a:rPr>
              <a:t>Utilizing AI Across Sectors: By identifying how AI can improve productivity in your own sector, whether it’s automating data analysis, optimizing production lines, or enhancing creative workflows, you can adopt AI-driven solutions to boost efficiency and innovation. For example, in manufacturing, AI can optimize production processes, reduce waste, and predict equipment failures before they happen, ultimately saving costs and improving quality.</a:t>
            </a:r>
            <a:endParaRPr lang="ko-KR" altLang="ko-KR" kern="100" dirty="0">
              <a:latin typeface="맑은 고딕" panose="020B0503020000020004" pitchFamily="50" charset="-127"/>
              <a:cs typeface="Times New Roman" panose="02020603050405020304" pitchFamily="18" charset="0"/>
            </a:endParaRPr>
          </a:p>
          <a:p>
            <a:pPr marL="342900" lvl="0" indent="-342900">
              <a:spcAft>
                <a:spcPts val="800"/>
              </a:spcAft>
              <a:buSzPts val="1000"/>
              <a:buFont typeface="Symbol" panose="05050102010706020507" pitchFamily="18" charset="2"/>
              <a:buChar char=""/>
              <a:tabLst>
                <a:tab pos="457200" algn="l"/>
              </a:tabLst>
            </a:pPr>
            <a:r>
              <a:rPr lang="en-US" altLang="ko-KR" kern="100" dirty="0">
                <a:latin typeface="맑은 고딕" panose="020B0503020000020004" pitchFamily="50" charset="-127"/>
                <a:cs typeface="Times New Roman" panose="02020603050405020304" pitchFamily="18" charset="0"/>
              </a:rPr>
              <a:t>Generative AI and Creativity: Generative AI is another key feature we discussed. Understanding how Generative AI can be used for content creation, from generating text and images to music, allows businesses to scale creative tasks quickly and innovate new product designs, marketing strategies, or even legal documents. By leveraging Generative AI, professionals can automate repetitive creative tasks, while focusing on more complex, higher-value work.</a:t>
            </a:r>
            <a:endParaRPr lang="ko-KR" altLang="ko-KR" kern="100" dirty="0">
              <a:latin typeface="맑은 고딕" panose="020B0503020000020004" pitchFamily="50" charset="-127"/>
              <a:cs typeface="Times New Roman" panose="02020603050405020304" pitchFamily="18" charset="0"/>
            </a:endParaRPr>
          </a:p>
          <a:p>
            <a:pPr>
              <a:spcAft>
                <a:spcPts val="800"/>
              </a:spcAft>
            </a:pPr>
            <a:r>
              <a:rPr lang="en-US" altLang="ko-KR" kern="100" dirty="0">
                <a:latin typeface="맑은 고딕" panose="020B0503020000020004" pitchFamily="50" charset="-127"/>
                <a:cs typeface="Times New Roman" panose="02020603050405020304" pitchFamily="18" charset="0"/>
              </a:rPr>
              <a:t>Through a clear understanding of how AI works in specific fields and industries, you can identify opportunities to integrate AI technologies and improve efficiency, creativity, and problem-solving capabilities in your work.</a:t>
            </a:r>
            <a:endParaRPr lang="ko-KR" altLang="ko-KR" kern="100" dirty="0">
              <a:latin typeface="맑은 고딕" panose="020B0503020000020004" pitchFamily="50" charset="-127"/>
              <a:cs typeface="Times New Roman" panose="02020603050405020304" pitchFamily="18" charset="0"/>
            </a:endParaRPr>
          </a:p>
          <a:p>
            <a:endParaRPr lang="ko-KR" altLang="en-US" dirty="0"/>
          </a:p>
        </p:txBody>
      </p:sp>
      <p:sp>
        <p:nvSpPr>
          <p:cNvPr id="4" name="슬라이드 번호 개체 틀 3"/>
          <p:cNvSpPr>
            <a:spLocks noGrp="1"/>
          </p:cNvSpPr>
          <p:nvPr>
            <p:ph type="sldNum" sz="quarter" idx="10"/>
          </p:nvPr>
        </p:nvSpPr>
        <p:spPr/>
        <p:txBody>
          <a:bodyPr/>
          <a:lstStyle/>
          <a:p>
            <a:fld id="{4E922A21-FA48-4FB1-88A1-03EBD0477E9F}" type="slidenum">
              <a:rPr lang="ko-KR" altLang="en-US" smtClean="0"/>
              <a:t>1</a:t>
            </a:fld>
            <a:endParaRPr lang="ko-KR" altLang="en-US"/>
          </a:p>
        </p:txBody>
      </p:sp>
    </p:spTree>
    <p:extLst>
      <p:ext uri="{BB962C8B-B14F-4D97-AF65-F5344CB8AC3E}">
        <p14:creationId xmlns:p14="http://schemas.microsoft.com/office/powerpoint/2010/main" val="2806356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sz="1200" kern="1200" dirty="0">
                <a:solidFill>
                  <a:schemeClr val="tx1"/>
                </a:solidFill>
                <a:effectLst/>
                <a:latin typeface="+mn-lt"/>
                <a:ea typeface="+mn-ea"/>
                <a:cs typeface="+mn-cs"/>
              </a:rPr>
              <a:t>In Part 2, we explored the current landscape of AI integration across industries in Korea, including public and private sector initiatives. Now, let’s see how we can apply that knowledge:</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Understanding AI's Impact on Industries: The Korean government has heavily invested in AI-driven projects across sectors such as energy, water management, and transportation. By understanding how these initiatives use AI to optimize national infrastructure, we gain insights into how AI can solve large-scale challenges. For instance, the use of AI in water treatment not only optimizes resource usage but also ensures sustainability.</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Utilizing AI for Industry-Specific Solutions: Businesses can adopt AI-driven solutions tailored to their specific needs. For example, companies in energy can use AI to forecast power demand and optimize supply, reducing waste and improving efficiency. In the private sector, AI-driven autonomous vehicles are revolutionizing transportation and logistics, providing opportunities for companies to reduce costs and enhance safety. Understanding these examples allows industries to replicate these AI solutions in their own operations.</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Collaborative AI Efforts: Understanding the importance of collaborations between government, private enterprises, and AI specialists is essential for driving innovation. South Korea’s partnerships between KEPCO and </a:t>
            </a:r>
            <a:r>
              <a:rPr lang="en-US" altLang="ko-KR" sz="1200" kern="1200" dirty="0" err="1">
                <a:solidFill>
                  <a:schemeClr val="tx1"/>
                </a:solidFill>
                <a:effectLst/>
                <a:latin typeface="+mn-lt"/>
                <a:ea typeface="+mn-ea"/>
                <a:cs typeface="+mn-cs"/>
              </a:rPr>
              <a:t>Hancom</a:t>
            </a:r>
            <a:r>
              <a:rPr lang="en-US" altLang="ko-KR" sz="1200" kern="1200" dirty="0">
                <a:solidFill>
                  <a:schemeClr val="tx1"/>
                </a:solidFill>
                <a:effectLst/>
                <a:latin typeface="+mn-lt"/>
                <a:ea typeface="+mn-ea"/>
                <a:cs typeface="+mn-cs"/>
              </a:rPr>
              <a:t>, for example, showcase how collaborative frameworks enable the efficient development of AI solutions tailored to industry needs. As a business or government entity, fostering similar partnerships can unlock new opportunities for AI-based innovation in areas such as logistics, manufacturing, and public services.</a:t>
            </a:r>
            <a:endParaRPr lang="ko-KR" altLang="ko-KR" sz="1200" kern="1200" dirty="0">
              <a:solidFill>
                <a:schemeClr val="tx1"/>
              </a:solidFill>
              <a:effectLst/>
              <a:latin typeface="+mn-lt"/>
              <a:ea typeface="+mn-ea"/>
              <a:cs typeface="+mn-cs"/>
            </a:endParaRPr>
          </a:p>
          <a:p>
            <a:pPr latinLnBrk="1"/>
            <a:r>
              <a:rPr lang="en-US" altLang="ko-KR" sz="1200" kern="1200" dirty="0">
                <a:solidFill>
                  <a:schemeClr val="tx1"/>
                </a:solidFill>
                <a:effectLst/>
                <a:latin typeface="+mn-lt"/>
                <a:ea typeface="+mn-ea"/>
                <a:cs typeface="+mn-cs"/>
              </a:rPr>
              <a:t>By understanding the current applications of AI in Korea and collaborating with the right stakeholders, you can leverage AI to optimize operations, improve sustainability, and drive innovation in your industry.</a:t>
            </a:r>
            <a:endParaRPr lang="ko-KR" altLang="ko-KR" sz="1200" kern="1200" dirty="0">
              <a:solidFill>
                <a:schemeClr val="tx1"/>
              </a:solidFill>
              <a:effectLst/>
              <a:latin typeface="+mn-lt"/>
              <a:ea typeface="+mn-ea"/>
              <a:cs typeface="+mn-cs"/>
            </a:endParaRPr>
          </a:p>
        </p:txBody>
      </p:sp>
      <p:sp>
        <p:nvSpPr>
          <p:cNvPr id="4" name="슬라이드 번호 개체 틀 3"/>
          <p:cNvSpPr>
            <a:spLocks noGrp="1"/>
          </p:cNvSpPr>
          <p:nvPr>
            <p:ph type="sldNum" sz="quarter" idx="10"/>
          </p:nvPr>
        </p:nvSpPr>
        <p:spPr/>
        <p:txBody>
          <a:bodyPr/>
          <a:lstStyle/>
          <a:p>
            <a:fld id="{4E922A21-FA48-4FB1-88A1-03EBD0477E9F}" type="slidenum">
              <a:rPr lang="ko-KR" altLang="en-US" smtClean="0"/>
              <a:t>2</a:t>
            </a:fld>
            <a:endParaRPr lang="ko-KR" altLang="en-US"/>
          </a:p>
        </p:txBody>
      </p:sp>
    </p:spTree>
    <p:extLst>
      <p:ext uri="{BB962C8B-B14F-4D97-AF65-F5344CB8AC3E}">
        <p14:creationId xmlns:p14="http://schemas.microsoft.com/office/powerpoint/2010/main" val="244349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sz="1200" kern="1200" dirty="0">
                <a:solidFill>
                  <a:schemeClr val="tx1"/>
                </a:solidFill>
                <a:effectLst/>
                <a:latin typeface="+mn-lt"/>
                <a:ea typeface="+mn-ea"/>
                <a:cs typeface="+mn-cs"/>
              </a:rPr>
              <a:t>In Part 3, we discussed how AI is seamlessly integrated into transportation, security, and daily productivity tools like social media and communication systems. Now, let’s talk about how we can better understand and utilize these technologies in our everyday lives:</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Understanding AI's Role: Start by recognizing how AI is embedded in the services we use daily. For instance, your navigation apps and ride-sharing services like </a:t>
            </a:r>
            <a:r>
              <a:rPr lang="en-US" altLang="ko-KR" sz="1200" kern="1200" dirty="0" err="1">
                <a:solidFill>
                  <a:schemeClr val="tx1"/>
                </a:solidFill>
                <a:effectLst/>
                <a:latin typeface="+mn-lt"/>
                <a:ea typeface="+mn-ea"/>
                <a:cs typeface="+mn-cs"/>
              </a:rPr>
              <a:t>Kakao</a:t>
            </a:r>
            <a:r>
              <a:rPr lang="en-US" altLang="ko-KR" sz="1200" kern="1200" dirty="0">
                <a:solidFill>
                  <a:schemeClr val="tx1"/>
                </a:solidFill>
                <a:effectLst/>
                <a:latin typeface="+mn-lt"/>
                <a:ea typeface="+mn-ea"/>
                <a:cs typeface="+mn-cs"/>
              </a:rPr>
              <a:t> Map and Uber utilize AI to calculate the most efficient routes in real-time. Knowing that these services use AI for decision-making helps you appreciate their role in optimizing your daily routines.</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Utilizing AI Effectively: You can take advantage of AI-powered tools to enhance your personal and professional productivity. For example, use AI-driven features in communication tools like email sorting, automated calendar management, and smart assistants (e.g., Siri or Google Assistant) to streamline your workflow. AI systems in social media can be used for content creation and marketing by leveraging personalized algorithms for targeted audiences.</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South Korea’s Competitive Edge: South Korea’s AI competitiveness ranking shows that the country is well-positioned to lead in AI technology, with strong government support for developing these systems. As individuals and businesses, we can utilize these systems by staying updated on emerging AI technologies and learning how they apply to our personal and work environments.</a:t>
            </a:r>
            <a:endParaRPr lang="ko-KR" altLang="ko-KR" sz="1200" kern="1200" dirty="0">
              <a:solidFill>
                <a:schemeClr val="tx1"/>
              </a:solidFill>
              <a:effectLst/>
              <a:latin typeface="+mn-lt"/>
              <a:ea typeface="+mn-ea"/>
              <a:cs typeface="+mn-cs"/>
            </a:endParaRPr>
          </a:p>
          <a:p>
            <a:r>
              <a:rPr lang="en-US" altLang="ko-KR" sz="1200" kern="1200" dirty="0">
                <a:solidFill>
                  <a:schemeClr val="tx1"/>
                </a:solidFill>
                <a:effectLst/>
                <a:latin typeface="+mn-lt"/>
                <a:ea typeface="+mn-ea"/>
                <a:cs typeface="+mn-cs"/>
              </a:rPr>
              <a:t>Through education, awareness, and proactive adoption of AI tools, you can fully leverage the benefits AI offers for your daily tasks and improve efficiency in professional settings</a:t>
            </a:r>
            <a:endParaRPr lang="ko-KR" altLang="ko-KR" sz="1200" kern="1200" dirty="0">
              <a:solidFill>
                <a:schemeClr val="tx1"/>
              </a:solidFill>
              <a:effectLst/>
              <a:latin typeface="+mn-lt"/>
              <a:ea typeface="+mn-ea"/>
              <a:cs typeface="+mn-cs"/>
            </a:endParaRPr>
          </a:p>
        </p:txBody>
      </p:sp>
      <p:sp>
        <p:nvSpPr>
          <p:cNvPr id="4" name="슬라이드 번호 개체 틀 3"/>
          <p:cNvSpPr>
            <a:spLocks noGrp="1"/>
          </p:cNvSpPr>
          <p:nvPr>
            <p:ph type="sldNum" sz="quarter" idx="10"/>
          </p:nvPr>
        </p:nvSpPr>
        <p:spPr/>
        <p:txBody>
          <a:bodyPr/>
          <a:lstStyle/>
          <a:p>
            <a:fld id="{4E922A21-FA48-4FB1-88A1-03EBD0477E9F}" type="slidenum">
              <a:rPr lang="ko-KR" altLang="en-US" smtClean="0"/>
              <a:t>3</a:t>
            </a:fld>
            <a:endParaRPr lang="ko-KR" altLang="en-US"/>
          </a:p>
        </p:txBody>
      </p:sp>
    </p:spTree>
    <p:extLst>
      <p:ext uri="{BB962C8B-B14F-4D97-AF65-F5344CB8AC3E}">
        <p14:creationId xmlns:p14="http://schemas.microsoft.com/office/powerpoint/2010/main" val="1576620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kern="1200" dirty="0">
                <a:solidFill>
                  <a:schemeClr val="tx1"/>
                </a:solidFill>
                <a:effectLst/>
                <a:latin typeface="+mn-lt"/>
                <a:ea typeface="+mn-ea"/>
                <a:cs typeface="+mn-cs"/>
              </a:rPr>
              <a:t>In Part 4, </a:t>
            </a:r>
            <a:r>
              <a:rPr lang="en-US" altLang="ko-KR" dirty="0"/>
              <a:t>we explored AI’s role in autonomous driving and transportation. Now, let’s see how we can understand and utilize this technology:</a:t>
            </a:r>
          </a:p>
          <a:p>
            <a:r>
              <a:rPr lang="en-US" altLang="ko-KR" b="1" dirty="0"/>
              <a:t>Understanding AI’s Role in Transportation</a:t>
            </a:r>
            <a:r>
              <a:rPr lang="en-US" altLang="ko-KR" dirty="0"/>
              <a:t>: AI processes real-time data from sensors, making autonomous vehicles safer and more efficient by reducing human error and optimizing traffic flow.</a:t>
            </a:r>
          </a:p>
          <a:p>
            <a:r>
              <a:rPr lang="en-US" altLang="ko-KR" b="1" dirty="0"/>
              <a:t>Utilizing AI for Mobility</a:t>
            </a:r>
            <a:r>
              <a:rPr lang="en-US" altLang="ko-KR" dirty="0"/>
              <a:t>: AI-powered solutions can enhance traffic management, improve public transport efficiency, and enable predictive maintenance for vehicles, leading to a more efficient transportation system.</a:t>
            </a:r>
          </a:p>
          <a:p>
            <a:r>
              <a:rPr lang="en-US" altLang="ko-KR" dirty="0"/>
              <a:t>By understanding and applying AI in transportation, we can build a safer, more sustainable future for mobility.</a:t>
            </a:r>
          </a:p>
        </p:txBody>
      </p:sp>
      <p:sp>
        <p:nvSpPr>
          <p:cNvPr id="4" name="슬라이드 번호 개체 틀 3"/>
          <p:cNvSpPr>
            <a:spLocks noGrp="1"/>
          </p:cNvSpPr>
          <p:nvPr>
            <p:ph type="sldNum" sz="quarter" idx="10"/>
          </p:nvPr>
        </p:nvSpPr>
        <p:spPr/>
        <p:txBody>
          <a:bodyPr/>
          <a:lstStyle/>
          <a:p>
            <a:fld id="{4E922A21-FA48-4FB1-88A1-03EBD0477E9F}" type="slidenum">
              <a:rPr lang="ko-KR" altLang="en-US" smtClean="0"/>
              <a:t>4</a:t>
            </a:fld>
            <a:endParaRPr lang="ko-KR" altLang="en-US"/>
          </a:p>
        </p:txBody>
      </p:sp>
    </p:spTree>
    <p:extLst>
      <p:ext uri="{BB962C8B-B14F-4D97-AF65-F5344CB8AC3E}">
        <p14:creationId xmlns:p14="http://schemas.microsoft.com/office/powerpoint/2010/main" val="2507748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sz="1200" kern="1200" dirty="0">
                <a:solidFill>
                  <a:schemeClr val="tx1"/>
                </a:solidFill>
                <a:effectLst/>
                <a:latin typeface="+mn-lt"/>
                <a:ea typeface="+mn-ea"/>
                <a:cs typeface="+mn-cs"/>
              </a:rPr>
              <a:t>In Part 5, we covered how AI is being used in </a:t>
            </a:r>
            <a:r>
              <a:rPr lang="en-US" altLang="ko-KR" sz="1200" kern="1200" dirty="0" err="1">
                <a:solidFill>
                  <a:schemeClr val="tx1"/>
                </a:solidFill>
                <a:effectLst/>
                <a:latin typeface="+mn-lt"/>
                <a:ea typeface="+mn-ea"/>
                <a:cs typeface="+mn-cs"/>
              </a:rPr>
              <a:t>ClimateTech</a:t>
            </a:r>
            <a:r>
              <a:rPr lang="en-US" altLang="ko-KR" sz="1200" kern="1200" dirty="0">
                <a:solidFill>
                  <a:schemeClr val="tx1"/>
                </a:solidFill>
                <a:effectLst/>
                <a:latin typeface="+mn-lt"/>
                <a:ea typeface="+mn-ea"/>
                <a:cs typeface="+mn-cs"/>
              </a:rPr>
              <a:t> to address environmental challenges like carbon capture, renewable energy optimization, and ecosystem restoration. Let’s break down how we can understand and utilize these technologies:</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Understanding AI’s Role in </a:t>
            </a:r>
            <a:r>
              <a:rPr lang="en-US" altLang="ko-KR" sz="1200" kern="1200" dirty="0" err="1">
                <a:solidFill>
                  <a:schemeClr val="tx1"/>
                </a:solidFill>
                <a:effectLst/>
                <a:latin typeface="+mn-lt"/>
                <a:ea typeface="+mn-ea"/>
                <a:cs typeface="+mn-cs"/>
              </a:rPr>
              <a:t>ClimateTech</a:t>
            </a:r>
            <a:r>
              <a:rPr lang="en-US" altLang="ko-KR" sz="1200" kern="1200" dirty="0">
                <a:solidFill>
                  <a:schemeClr val="tx1"/>
                </a:solidFill>
                <a:effectLst/>
                <a:latin typeface="+mn-lt"/>
                <a:ea typeface="+mn-ea"/>
                <a:cs typeface="+mn-cs"/>
              </a:rPr>
              <a:t>: Recognizing that AI is an essential tool for optimizing environmental solutions helps us see the potential for sustainable technologies. For example, understanding how AI improves the efficiency of carbon capture or energy management systems empowers you to appreciate AI's positive impact on the environment.</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Utilizing AI for Sustainability: Businesses can adopt AI-powered solutions to monitor their carbon footprints and optimize resource usage. For instance, companies can install AI-driven smart grids that reduce energy waste or implement AI-based water management systems to conserve water in industrial processes.</a:t>
            </a:r>
            <a:endParaRPr lang="ko-KR" altLang="ko-KR" sz="1200" kern="1200" dirty="0">
              <a:solidFill>
                <a:schemeClr val="tx1"/>
              </a:solidFill>
              <a:effectLst/>
              <a:latin typeface="+mn-lt"/>
              <a:ea typeface="+mn-ea"/>
              <a:cs typeface="+mn-cs"/>
            </a:endParaRPr>
          </a:p>
          <a:p>
            <a:pPr lvl="0" latinLnBrk="1"/>
            <a:r>
              <a:rPr lang="en-US" altLang="ko-KR" sz="1200" kern="1200" dirty="0">
                <a:solidFill>
                  <a:schemeClr val="tx1"/>
                </a:solidFill>
                <a:effectLst/>
                <a:latin typeface="+mn-lt"/>
                <a:ea typeface="+mn-ea"/>
                <a:cs typeface="+mn-cs"/>
              </a:rPr>
              <a:t>Government Support and Initiatives: South Korea’s carbon neutrality goals are backed by AI-driven projects in renewable energy and carbon capture. By aligning with these goals, companies and individuals can participate in AI-driven sustainability projects or support policies that further invest in AI for the environment.</a:t>
            </a:r>
            <a:endParaRPr lang="ko-KR" altLang="ko-KR" sz="1200" kern="1200" dirty="0">
              <a:solidFill>
                <a:schemeClr val="tx1"/>
              </a:solidFill>
              <a:effectLst/>
              <a:latin typeface="+mn-lt"/>
              <a:ea typeface="+mn-ea"/>
              <a:cs typeface="+mn-cs"/>
            </a:endParaRPr>
          </a:p>
          <a:p>
            <a:r>
              <a:rPr lang="en-US" altLang="ko-KR" sz="1200" kern="1200" dirty="0">
                <a:solidFill>
                  <a:schemeClr val="tx1"/>
                </a:solidFill>
                <a:effectLst/>
                <a:latin typeface="+mn-lt"/>
                <a:ea typeface="+mn-ea"/>
                <a:cs typeface="+mn-cs"/>
              </a:rPr>
              <a:t>Understanding how AI works to improve sustainability and resource management can help you and your organization adopt practices that contribute to a cleaner, greener future.</a:t>
            </a:r>
            <a:endParaRPr lang="ko-KR" altLang="ko-KR" sz="1200" kern="1200" dirty="0">
              <a:solidFill>
                <a:schemeClr val="tx1"/>
              </a:solidFill>
              <a:effectLst/>
              <a:latin typeface="+mn-lt"/>
              <a:ea typeface="+mn-ea"/>
              <a:cs typeface="+mn-cs"/>
            </a:endParaRPr>
          </a:p>
        </p:txBody>
      </p:sp>
      <p:sp>
        <p:nvSpPr>
          <p:cNvPr id="4" name="슬라이드 번호 개체 틀 3"/>
          <p:cNvSpPr>
            <a:spLocks noGrp="1"/>
          </p:cNvSpPr>
          <p:nvPr>
            <p:ph type="sldNum" sz="quarter" idx="10"/>
          </p:nvPr>
        </p:nvSpPr>
        <p:spPr/>
        <p:txBody>
          <a:bodyPr/>
          <a:lstStyle/>
          <a:p>
            <a:fld id="{4E922A21-FA48-4FB1-88A1-03EBD0477E9F}" type="slidenum">
              <a:rPr lang="ko-KR" altLang="en-US" smtClean="0"/>
              <a:t>5</a:t>
            </a:fld>
            <a:endParaRPr lang="ko-KR" altLang="en-US"/>
          </a:p>
        </p:txBody>
      </p:sp>
    </p:spTree>
    <p:extLst>
      <p:ext uri="{BB962C8B-B14F-4D97-AF65-F5344CB8AC3E}">
        <p14:creationId xmlns:p14="http://schemas.microsoft.com/office/powerpoint/2010/main" val="1306028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In Part 6, we explored how AI is reshaping industries. Now, let’s see how we can understand and utilize this technology:</a:t>
            </a:r>
          </a:p>
          <a:p>
            <a:r>
              <a:rPr lang="en-US" altLang="ko-KR" b="1" dirty="0"/>
              <a:t>Understanding AI’s Impact</a:t>
            </a:r>
            <a:r>
              <a:rPr lang="en-US" altLang="ko-KR" dirty="0"/>
              <a:t>: AI drives innovation and efficiency in various sectors, but we must also consider challenges like job displacement. Recognizing AI’s potential and limitations helps us better navigate its impact.</a:t>
            </a:r>
          </a:p>
          <a:p>
            <a:r>
              <a:rPr lang="en-US" altLang="ko-KR" b="1" dirty="0"/>
              <a:t>Utilizing AI Responsibly</a:t>
            </a:r>
            <a:r>
              <a:rPr lang="en-US" altLang="ko-KR" dirty="0"/>
              <a:t>: Businesses should adopt AI to boost productivity while upholding ethical standards like data privacy. By balancing automation with responsible practices, we can harness AI’s benefits without compromising societal values.</a:t>
            </a:r>
          </a:p>
          <a:p>
            <a:r>
              <a:rPr lang="en-US" altLang="ko-KR" dirty="0"/>
              <a:t>By understanding and using AI wisely, we can unlock its potential while addressing key risks.</a:t>
            </a:r>
          </a:p>
        </p:txBody>
      </p:sp>
      <p:sp>
        <p:nvSpPr>
          <p:cNvPr id="4" name="슬라이드 번호 개체 틀 3"/>
          <p:cNvSpPr>
            <a:spLocks noGrp="1"/>
          </p:cNvSpPr>
          <p:nvPr>
            <p:ph type="sldNum" sz="quarter" idx="10"/>
          </p:nvPr>
        </p:nvSpPr>
        <p:spPr/>
        <p:txBody>
          <a:bodyPr/>
          <a:lstStyle/>
          <a:p>
            <a:fld id="{4E922A21-FA48-4FB1-88A1-03EBD0477E9F}" type="slidenum">
              <a:rPr lang="ko-KR" altLang="en-US" smtClean="0"/>
              <a:t>6</a:t>
            </a:fld>
            <a:endParaRPr lang="ko-KR" altLang="en-US"/>
          </a:p>
        </p:txBody>
      </p:sp>
    </p:spTree>
    <p:extLst>
      <p:ext uri="{BB962C8B-B14F-4D97-AF65-F5344CB8AC3E}">
        <p14:creationId xmlns:p14="http://schemas.microsoft.com/office/powerpoint/2010/main" val="100763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199CC60-20F4-B3A5-1944-5CCEF1CDEBA1}"/>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75DEDCCE-0928-F720-CE7D-5F2108AE6B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83E78600-B442-2927-67E1-AD3EE859BC58}"/>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5" name="바닥글 개체 틀 4">
            <a:extLst>
              <a:ext uri="{FF2B5EF4-FFF2-40B4-BE49-F238E27FC236}">
                <a16:creationId xmlns:a16="http://schemas.microsoft.com/office/drawing/2014/main" id="{2D9E2F18-0588-FE74-C034-236C46608B7B}"/>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563D73A9-831E-1F05-6BBC-1E7A07E6A756}"/>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384077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BA1A092-AE24-630D-1B1F-2A44E03706D2}"/>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354496C7-D961-C7C0-B956-F9944583E3F6}"/>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F54BD2EB-DA0C-6552-3F5A-DA47ECB3FC68}"/>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5" name="바닥글 개체 틀 4">
            <a:extLst>
              <a:ext uri="{FF2B5EF4-FFF2-40B4-BE49-F238E27FC236}">
                <a16:creationId xmlns:a16="http://schemas.microsoft.com/office/drawing/2014/main" id="{98E7CCE5-09D8-B898-9D9E-37FC0CF33B4C}"/>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33514C1-8F91-FB04-1B66-64655D084979}"/>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354167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B9FB5668-8296-766F-1867-D86A053B9E7A}"/>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97623F7A-3770-8C45-CC19-BF30A5060619}"/>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FB979346-1197-6F5C-E5E7-193415218C8C}"/>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5" name="바닥글 개체 틀 4">
            <a:extLst>
              <a:ext uri="{FF2B5EF4-FFF2-40B4-BE49-F238E27FC236}">
                <a16:creationId xmlns:a16="http://schemas.microsoft.com/office/drawing/2014/main" id="{E95E774D-B886-966B-D264-25AA5635E779}"/>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C9996800-E994-B0E2-8720-552D8ADE28B6}"/>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2644043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 10 master">
    <p:spTree>
      <p:nvGrpSpPr>
        <p:cNvPr id="1" name=""/>
        <p:cNvGrpSpPr/>
        <p:nvPr/>
      </p:nvGrpSpPr>
      <p:grpSpPr>
        <a:xfrm>
          <a:off x="0" y="0"/>
          <a:ext cx="0" cy="0"/>
          <a:chOff x="0" y="0"/>
          <a:chExt cx="0" cy="0"/>
        </a:xfrm>
      </p:grpSpPr>
      <p:sp>
        <p:nvSpPr>
          <p:cNvPr id="2" name="Shape 0"/>
          <p:cNvSpPr/>
          <p:nvPr/>
        </p:nvSpPr>
        <p:spPr>
          <a:xfrm>
            <a:off x="0" y="0"/>
            <a:ext cx="12192000" cy="6858000"/>
          </a:xfrm>
          <a:prstGeom prst="rect">
            <a:avLst/>
          </a:prstGeom>
          <a:solidFill>
            <a:srgbClr val="F4F0FF"/>
          </a:solidFill>
          <a:ln/>
        </p:spPr>
      </p:sp>
      <p:sp>
        <p:nvSpPr>
          <p:cNvPr id="3" name="Shape 1"/>
          <p:cNvSpPr/>
          <p:nvPr/>
        </p:nvSpPr>
        <p:spPr>
          <a:xfrm>
            <a:off x="0" y="0"/>
            <a:ext cx="12192000" cy="6858000"/>
          </a:xfrm>
          <a:prstGeom prst="rect">
            <a:avLst/>
          </a:prstGeom>
          <a:solidFill>
            <a:srgbClr val="FBFAFF"/>
          </a:solidFill>
          <a:ln/>
        </p:spPr>
      </p:sp>
    </p:spTree>
    <p:extLst>
      <p:ext uri="{BB962C8B-B14F-4D97-AF65-F5344CB8AC3E}">
        <p14:creationId xmlns:p14="http://schemas.microsoft.com/office/powerpoint/2010/main" val="236917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9ADFF79-4CE7-1EF4-2122-322DB6F14B47}"/>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F0856602-7D6B-3DAC-EC3A-87D169C45A00}"/>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4FB75581-D3CE-FAA8-F120-696F04C1571E}"/>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5" name="바닥글 개체 틀 4">
            <a:extLst>
              <a:ext uri="{FF2B5EF4-FFF2-40B4-BE49-F238E27FC236}">
                <a16:creationId xmlns:a16="http://schemas.microsoft.com/office/drawing/2014/main" id="{9ABDB44E-27B6-1F90-59FE-2C8A071C6D79}"/>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F371FC0-7064-9D53-1C9B-C2831285865E}"/>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211254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561BD21-F0AB-3D77-8885-353E0601DBEE}"/>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54861330-DC69-C994-22D0-114EF9BCA0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D46F5F82-A1A9-40CC-94A0-3FD69374241E}"/>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5" name="바닥글 개체 틀 4">
            <a:extLst>
              <a:ext uri="{FF2B5EF4-FFF2-40B4-BE49-F238E27FC236}">
                <a16:creationId xmlns:a16="http://schemas.microsoft.com/office/drawing/2014/main" id="{886236BF-81FE-66F2-876E-83442777658A}"/>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B222B3FA-0467-D6A2-FCDF-175B913B7DE3}"/>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523105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C02545A-6FAD-CA27-D3B3-F5174E8276C2}"/>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251E951B-7489-17C8-F91B-07B5F625253D}"/>
              </a:ext>
            </a:extLst>
          </p:cNvPr>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C3E9F22C-A8D0-F702-21D2-49F5C5188692}"/>
              </a:ext>
            </a:extLst>
          </p:cNvPr>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E5922C18-DBDB-15CD-2AB2-D36A66B22587}"/>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6" name="바닥글 개체 틀 5">
            <a:extLst>
              <a:ext uri="{FF2B5EF4-FFF2-40B4-BE49-F238E27FC236}">
                <a16:creationId xmlns:a16="http://schemas.microsoft.com/office/drawing/2014/main" id="{DCC67B83-C8F8-0FB2-1AFC-5A4A0493EED7}"/>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8D640425-7100-A4FF-AA8B-C6E1DD06B3DB}"/>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101232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269F8AE-0E25-6061-EBBA-C1B7E356AAB5}"/>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729DF70C-1578-5404-1F43-4DF87E2770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C0DF752E-2EDF-2407-411B-53E387323AD8}"/>
              </a:ext>
            </a:extLst>
          </p:cNvPr>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0ED85476-DBF8-DBEA-AA0F-E7CB61A1E3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31565329-3D1C-34CC-7815-B5CBE7226049}"/>
              </a:ext>
            </a:extLst>
          </p:cNvPr>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6482D9E0-1028-61F5-BEC5-AB7B53AF764E}"/>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8" name="바닥글 개체 틀 7">
            <a:extLst>
              <a:ext uri="{FF2B5EF4-FFF2-40B4-BE49-F238E27FC236}">
                <a16:creationId xmlns:a16="http://schemas.microsoft.com/office/drawing/2014/main" id="{766C1809-23C7-5B85-C4B7-DC11EF24D4A7}"/>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1C131A8E-84A4-61B0-FF2E-40D7D09E9AED}"/>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935108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1DD22E7-4032-C83F-08DF-411C2BBBD127}"/>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59F17F71-4C5C-97B5-A5DC-949B8821782C}"/>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4" name="바닥글 개체 틀 3">
            <a:extLst>
              <a:ext uri="{FF2B5EF4-FFF2-40B4-BE49-F238E27FC236}">
                <a16:creationId xmlns:a16="http://schemas.microsoft.com/office/drawing/2014/main" id="{8C057FB5-8759-93A1-32C7-45E1963B7589}"/>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A3E177FE-6262-7FB8-EDFA-561175C4544A}"/>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57360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7C08662B-CD34-6089-48F1-AA1A764FCB90}"/>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3" name="바닥글 개체 틀 2">
            <a:extLst>
              <a:ext uri="{FF2B5EF4-FFF2-40B4-BE49-F238E27FC236}">
                <a16:creationId xmlns:a16="http://schemas.microsoft.com/office/drawing/2014/main" id="{F8D03EA2-3E6C-2CF7-0347-36FC5CB58015}"/>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E2AC77EF-B6F9-D7B8-8481-19E13A1995C9}"/>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105314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0D3B75B-2336-6C48-9D65-33ABD8BB2E40}"/>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89893D95-9957-64C6-05AE-F8B6E91BBA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16532CEE-42EB-DD1C-AF4D-1D30543E7C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8FF573B8-0A12-16D3-BE1B-83440B767094}"/>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6" name="바닥글 개체 틀 5">
            <a:extLst>
              <a:ext uri="{FF2B5EF4-FFF2-40B4-BE49-F238E27FC236}">
                <a16:creationId xmlns:a16="http://schemas.microsoft.com/office/drawing/2014/main" id="{0F866315-F527-3071-D1F7-B720D0630402}"/>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84AC2A7B-54C6-F452-8D5D-A75C1D7558F9}"/>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257974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BAA1E3B-564C-CBB9-C3A2-390C9DC3789B}"/>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88F19F70-A055-66C3-8846-1A75FD8E46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F7C927CF-0F78-1A15-2914-D08859B605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AE81B1B0-1234-DEEB-E0DD-71672F375EA1}"/>
              </a:ext>
            </a:extLst>
          </p:cNvPr>
          <p:cNvSpPr>
            <a:spLocks noGrp="1"/>
          </p:cNvSpPr>
          <p:nvPr>
            <p:ph type="dt" sz="half" idx="10"/>
          </p:nvPr>
        </p:nvSpPr>
        <p:spPr/>
        <p:txBody>
          <a:bodyPr/>
          <a:lstStyle/>
          <a:p>
            <a:fld id="{B27CA4BB-EA30-4BE3-843B-805C9FA6C9B0}" type="datetimeFigureOut">
              <a:rPr lang="ko-KR" altLang="en-US" smtClean="0"/>
              <a:t>2024-09-24</a:t>
            </a:fld>
            <a:endParaRPr lang="ko-KR" altLang="en-US"/>
          </a:p>
        </p:txBody>
      </p:sp>
      <p:sp>
        <p:nvSpPr>
          <p:cNvPr id="6" name="바닥글 개체 틀 5">
            <a:extLst>
              <a:ext uri="{FF2B5EF4-FFF2-40B4-BE49-F238E27FC236}">
                <a16:creationId xmlns:a16="http://schemas.microsoft.com/office/drawing/2014/main" id="{AE71D57D-7105-C6A7-1ABE-0D517B778537}"/>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06EEF365-D8B7-C281-E51A-E72F43A74176}"/>
              </a:ext>
            </a:extLst>
          </p:cNvPr>
          <p:cNvSpPr>
            <a:spLocks noGrp="1"/>
          </p:cNvSpPr>
          <p:nvPr>
            <p:ph type="sldNum" sz="quarter" idx="12"/>
          </p:nvPr>
        </p:nvSpPr>
        <p:spPr/>
        <p:txBody>
          <a:body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94293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A765233E-5B05-022D-0CEF-61ED7BB514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A8F0F420-8A2B-32DD-6C9A-586C5C2A70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1653ECBC-8B35-1096-8D23-462C121113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7CA4BB-EA30-4BE3-843B-805C9FA6C9B0}" type="datetimeFigureOut">
              <a:rPr lang="ko-KR" altLang="en-US" smtClean="0"/>
              <a:t>2024-09-24</a:t>
            </a:fld>
            <a:endParaRPr lang="ko-KR" altLang="en-US"/>
          </a:p>
        </p:txBody>
      </p:sp>
      <p:sp>
        <p:nvSpPr>
          <p:cNvPr id="5" name="바닥글 개체 틀 4">
            <a:extLst>
              <a:ext uri="{FF2B5EF4-FFF2-40B4-BE49-F238E27FC236}">
                <a16:creationId xmlns:a16="http://schemas.microsoft.com/office/drawing/2014/main" id="{F29D6BEF-8A0D-EF48-556B-E97DCDA7F4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0F719A20-497E-D60B-5DA7-E19641745F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E4C6A89-DE38-4481-A13F-AE68481FB897}" type="slidenum">
              <a:rPr lang="ko-KR" altLang="en-US" smtClean="0"/>
              <a:t>‹#›</a:t>
            </a:fld>
            <a:endParaRPr lang="ko-KR" altLang="en-US"/>
          </a:p>
        </p:txBody>
      </p:sp>
    </p:spTree>
    <p:extLst>
      <p:ext uri="{BB962C8B-B14F-4D97-AF65-F5344CB8AC3E}">
        <p14:creationId xmlns:p14="http://schemas.microsoft.com/office/powerpoint/2010/main" val="1520604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9" r:id="rId12"/>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50983" y="1596411"/>
            <a:ext cx="8944709" cy="1590179"/>
          </a:xfrm>
          <a:prstGeom prst="rect">
            <a:avLst/>
          </a:prstGeom>
        </p:spPr>
        <p:txBody>
          <a:bodyPr wrap="square">
            <a:spAutoFit/>
          </a:bodyPr>
          <a:lstStyle/>
          <a:p>
            <a:pPr marL="342900" lvl="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Understanding AI’s Versatility</a:t>
            </a:r>
          </a:p>
          <a:p>
            <a:pPr marL="342900" lvl="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Utilizing AI Across Sectors</a:t>
            </a:r>
            <a:endParaRPr lang="ko-KR" altLang="ko-KR" sz="2800" b="1" kern="100" dirty="0">
              <a:latin typeface="맑은 고딕" panose="020B0503020000020004" pitchFamily="50" charset="-127"/>
              <a:cs typeface="Times New Roman" panose="02020603050405020304" pitchFamily="18" charset="0"/>
            </a:endParaRPr>
          </a:p>
          <a:p>
            <a:pPr marL="342900" lvl="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Generative AI and Creativity</a:t>
            </a:r>
            <a:endParaRPr lang="ko-KR" altLang="ko-KR" sz="2800" b="1" kern="100" dirty="0">
              <a:latin typeface="맑은 고딕" panose="020B0503020000020004" pitchFamily="50" charset="-127"/>
              <a:cs typeface="Times New Roman" panose="02020603050405020304" pitchFamily="18" charset="0"/>
            </a:endParaRPr>
          </a:p>
        </p:txBody>
      </p:sp>
      <p:sp>
        <p:nvSpPr>
          <p:cNvPr id="3" name="직사각형 2"/>
          <p:cNvSpPr/>
          <p:nvPr/>
        </p:nvSpPr>
        <p:spPr>
          <a:xfrm>
            <a:off x="176284" y="243227"/>
            <a:ext cx="8701421" cy="669414"/>
          </a:xfrm>
          <a:prstGeom prst="rect">
            <a:avLst/>
          </a:prstGeom>
        </p:spPr>
        <p:txBody>
          <a:bodyPr wrap="none">
            <a:spAutoFit/>
          </a:bodyPr>
          <a:lstStyle/>
          <a:p>
            <a:pPr>
              <a:lnSpc>
                <a:spcPts val="4458"/>
              </a:lnSpc>
            </a:pPr>
            <a:r>
              <a:rPr lang="en-US" altLang="ko-KR" sz="3583" dirty="0">
                <a:solidFill>
                  <a:srgbClr val="403CCF"/>
                </a:solidFill>
                <a:latin typeface="Libre Baskerville" pitchFamily="34" charset="0"/>
                <a:ea typeface="Libre Baskerville" pitchFamily="34" charset="-122"/>
                <a:cs typeface="Libre Baskerville" pitchFamily="34" charset="-120"/>
              </a:rPr>
              <a:t>How can we understand and utilize this? </a:t>
            </a:r>
            <a:endParaRPr lang="ko-KR" altLang="en-US" sz="3583" dirty="0">
              <a:solidFill>
                <a:srgbClr val="403CCF"/>
              </a:solidFill>
              <a:latin typeface="Libre Baskerville" pitchFamily="34" charset="0"/>
              <a:ea typeface="Libre Baskerville" pitchFamily="34" charset="-122"/>
              <a:cs typeface="Libre Baskerville" pitchFamily="34" charset="-120"/>
            </a:endParaRPr>
          </a:p>
        </p:txBody>
      </p:sp>
    </p:spTree>
    <p:extLst>
      <p:ext uri="{BB962C8B-B14F-4D97-AF65-F5344CB8AC3E}">
        <p14:creationId xmlns:p14="http://schemas.microsoft.com/office/powerpoint/2010/main" val="96549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50983" y="1596411"/>
            <a:ext cx="8944709" cy="1590179"/>
          </a:xfrm>
          <a:prstGeom prst="rect">
            <a:avLst/>
          </a:prstGeom>
        </p:spPr>
        <p:txBody>
          <a:bodyPr wrap="square">
            <a:spAutoFit/>
          </a:bodyPr>
          <a:lstStyle/>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Understanding AI's Impact on Industries</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Utilizing AI for Industry-Specific Solutions</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Collaborative AI Efforts</a:t>
            </a:r>
            <a:endParaRPr lang="ko-KR" altLang="ko-KR" sz="2800" b="1" kern="100" dirty="0">
              <a:latin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51924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50983" y="1596411"/>
            <a:ext cx="8944709" cy="1590179"/>
          </a:xfrm>
          <a:prstGeom prst="rect">
            <a:avLst/>
          </a:prstGeom>
        </p:spPr>
        <p:txBody>
          <a:bodyPr wrap="square">
            <a:spAutoFit/>
          </a:bodyPr>
          <a:lstStyle/>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Understanding AI's Role</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Utilizing AI Effectively</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South Korea’s Competitive Edge</a:t>
            </a:r>
            <a:endParaRPr lang="ko-KR" altLang="ko-KR" sz="2800" b="1" kern="100" dirty="0">
              <a:latin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26229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50983" y="1596411"/>
            <a:ext cx="8944709" cy="1056700"/>
          </a:xfrm>
          <a:prstGeom prst="rect">
            <a:avLst/>
          </a:prstGeom>
        </p:spPr>
        <p:txBody>
          <a:bodyPr wrap="square">
            <a:spAutoFit/>
          </a:bodyPr>
          <a:lstStyle/>
          <a:p>
            <a:pPr marL="342900" indent="-342900">
              <a:spcAft>
                <a:spcPts val="800"/>
              </a:spcAft>
              <a:buSzPts val="1000"/>
              <a:buFont typeface="Symbol" panose="05050102010706020507" pitchFamily="18" charset="2"/>
              <a:buChar char=""/>
              <a:tabLst>
                <a:tab pos="457200" algn="l"/>
              </a:tabLst>
            </a:pPr>
            <a:r>
              <a:rPr lang="en-US" altLang="ko-KR" sz="2800" b="1" dirty="0"/>
              <a:t>Understanding AI’s Role in Transportation</a:t>
            </a:r>
          </a:p>
          <a:p>
            <a:pPr marL="342900" indent="-342900">
              <a:spcAft>
                <a:spcPts val="800"/>
              </a:spcAft>
              <a:buSzPts val="1000"/>
              <a:buFont typeface="Symbol" panose="05050102010706020507" pitchFamily="18" charset="2"/>
              <a:buChar char=""/>
              <a:tabLst>
                <a:tab pos="457200" algn="l"/>
              </a:tabLst>
            </a:pPr>
            <a:r>
              <a:rPr lang="en-US" altLang="ko-KR" sz="2800" b="1" dirty="0"/>
              <a:t>Utilizing AI for Mobility</a:t>
            </a:r>
            <a:endParaRPr lang="ko-KR" altLang="ko-KR" sz="2800" b="1" kern="100" dirty="0">
              <a:latin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44697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50983" y="1596411"/>
            <a:ext cx="8944709" cy="1590179"/>
          </a:xfrm>
          <a:prstGeom prst="rect">
            <a:avLst/>
          </a:prstGeom>
        </p:spPr>
        <p:txBody>
          <a:bodyPr wrap="square">
            <a:spAutoFit/>
          </a:bodyPr>
          <a:lstStyle/>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Understanding AI’s Role in </a:t>
            </a:r>
            <a:r>
              <a:rPr lang="en-US" altLang="ko-KR" sz="2800" b="1" kern="100" dirty="0" err="1">
                <a:latin typeface="맑은 고딕" panose="020B0503020000020004" pitchFamily="50" charset="-127"/>
                <a:cs typeface="Times New Roman" panose="02020603050405020304" pitchFamily="18" charset="0"/>
              </a:rPr>
              <a:t>ClimateTech</a:t>
            </a:r>
            <a:endParaRPr lang="en-US" altLang="ko-KR" sz="2800" b="1" kern="100" dirty="0">
              <a:latin typeface="맑은 고딕" panose="020B0503020000020004" pitchFamily="50" charset="-127"/>
              <a:cs typeface="Times New Roman" panose="02020603050405020304" pitchFamily="18" charset="0"/>
            </a:endParaRP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Utilizing AI for Sustainability</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Government Support and Initiatives</a:t>
            </a:r>
            <a:endParaRPr lang="ko-KR" altLang="ko-KR" sz="2800" b="1" kern="100" dirty="0">
              <a:latin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2666206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50983" y="1596411"/>
            <a:ext cx="8944709" cy="1590179"/>
          </a:xfrm>
          <a:prstGeom prst="rect">
            <a:avLst/>
          </a:prstGeom>
        </p:spPr>
        <p:txBody>
          <a:bodyPr wrap="square">
            <a:spAutoFit/>
          </a:bodyPr>
          <a:lstStyle/>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Understanding AI’s Impact Across Industries</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Utilizing AI Responsibly</a:t>
            </a:r>
          </a:p>
          <a:p>
            <a:pPr marL="342900" indent="-342900">
              <a:spcAft>
                <a:spcPts val="800"/>
              </a:spcAft>
              <a:buSzPts val="1000"/>
              <a:buFont typeface="Symbol" panose="05050102010706020507" pitchFamily="18" charset="2"/>
              <a:buChar char=""/>
              <a:tabLst>
                <a:tab pos="457200" algn="l"/>
              </a:tabLst>
            </a:pPr>
            <a:r>
              <a:rPr lang="en-US" altLang="ko-KR" sz="2800" b="1" kern="100" dirty="0">
                <a:latin typeface="맑은 고딕" panose="020B0503020000020004" pitchFamily="50" charset="-127"/>
                <a:cs typeface="Times New Roman" panose="02020603050405020304" pitchFamily="18" charset="0"/>
              </a:rPr>
              <a:t>Balancing Innovation and Regulation</a:t>
            </a:r>
            <a:endParaRPr lang="ko-KR" altLang="ko-KR" sz="2800" b="1" kern="100" dirty="0">
              <a:latin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3015665101"/>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맑은 고딕"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맑은 고딕"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1948</TotalTime>
  <Words>1378</Words>
  <Application>Microsoft Office PowerPoint</Application>
  <PresentationFormat>와이드스크린</PresentationFormat>
  <Paragraphs>52</Paragraphs>
  <Slides>6</Slides>
  <Notes>6</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6</vt:i4>
      </vt:variant>
    </vt:vector>
  </HeadingPairs>
  <TitlesOfParts>
    <vt:vector size="12" baseType="lpstr">
      <vt:lpstr>Libre Baskerville</vt:lpstr>
      <vt:lpstr>맑은 고딕</vt:lpstr>
      <vt:lpstr>Arial</vt:lpstr>
      <vt:lpstr>Symbol</vt:lpstr>
      <vt:lpstr>Times New Roman</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민지 윤</dc:creator>
  <cp:lastModifiedBy>USER</cp:lastModifiedBy>
  <cp:revision>29</cp:revision>
  <dcterms:created xsi:type="dcterms:W3CDTF">2024-09-09T13:50:37Z</dcterms:created>
  <dcterms:modified xsi:type="dcterms:W3CDTF">2024-09-24T08:21:49Z</dcterms:modified>
</cp:coreProperties>
</file>