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17"/>
  </p:notesMasterIdLst>
  <p:sldIdLst>
    <p:sldId id="396" r:id="rId3"/>
    <p:sldId id="262" r:id="rId4"/>
    <p:sldId id="269" r:id="rId5"/>
    <p:sldId id="357" r:id="rId6"/>
    <p:sldId id="359" r:id="rId7"/>
    <p:sldId id="358" r:id="rId8"/>
    <p:sldId id="351" r:id="rId9"/>
    <p:sldId id="317" r:id="rId10"/>
    <p:sldId id="363" r:id="rId11"/>
    <p:sldId id="318" r:id="rId12"/>
    <p:sldId id="292" r:id="rId13"/>
    <p:sldId id="334" r:id="rId14"/>
    <p:sldId id="301" r:id="rId15"/>
    <p:sldId id="308" r:id="rId1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4F35"/>
    <a:srgbClr val="045CBC"/>
    <a:srgbClr val="00B0F0"/>
    <a:srgbClr val="8EC2FC"/>
    <a:srgbClr val="D9D9D9"/>
    <a:srgbClr val="FF8A09"/>
    <a:srgbClr val="18FFFF"/>
    <a:srgbClr val="92D050"/>
    <a:srgbClr val="7F7F7F"/>
    <a:srgbClr val="03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21" autoAdjust="0"/>
    <p:restoredTop sz="96400" autoAdjust="0"/>
  </p:normalViewPr>
  <p:slideViewPr>
    <p:cSldViewPr snapToGrid="0" showGuides="1">
      <p:cViewPr>
        <p:scale>
          <a:sx n="100" d="100"/>
          <a:sy n="100" d="100"/>
        </p:scale>
        <p:origin x="1344" y="4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9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_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tng\Desktop\20.9&#50900;%2021&#45380;%20&#49324;&#50629;&#44228;&#54925;%20&#49688;&#47549;\%23%20&#48177;&#45936;&#51060;&#53552;\Passport_Stats_03-09-2020_0123_GMT.xls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ktng\Desktop\Passport_Stats_19-05-2022_0228_GMT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retail</c:v>
                </c:pt>
              </c:strCache>
            </c:strRef>
          </c:tx>
          <c:spPr>
            <a:pattFill prst="wdUpDiag">
              <a:fgClr>
                <a:sysClr val="window" lastClr="FFFFFF">
                  <a:lumMod val="85000"/>
                </a:sys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  <a:cs typeface="Arial" panose="020B060402020202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numCache>
            </c:numRef>
          </c:cat>
          <c:val>
            <c:numRef>
              <c:f>Sheet1!$B$2:$B$7</c:f>
              <c:numCache>
                <c:formatCode>_(* #,##0_);_(* \(#,##0\);_(* "-"_);_(@_)</c:formatCode>
                <c:ptCount val="6"/>
                <c:pt idx="0">
                  <c:v>55307.395999999993</c:v>
                </c:pt>
                <c:pt idx="1">
                  <c:v>54144.805</c:v>
                </c:pt>
                <c:pt idx="2">
                  <c:v>53556.39</c:v>
                </c:pt>
                <c:pt idx="3">
                  <c:v>52825.224999999999</c:v>
                </c:pt>
                <c:pt idx="4">
                  <c:v>51806.273000000001</c:v>
                </c:pt>
                <c:pt idx="5">
                  <c:v>52087.419000000002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EE-49D1-88CD-314D5B915A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Illicit</c:v>
                </c:pt>
              </c:strCache>
            </c:strRef>
          </c:tx>
          <c:spPr>
            <a:solidFill>
              <a:srgbClr val="045CB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  <a:cs typeface="Arial" panose="020B060402020202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numCache>
            </c:numRef>
          </c:cat>
          <c:val>
            <c:numRef>
              <c:f>Sheet1!$C$2:$C$7</c:f>
              <c:numCache>
                <c:formatCode>_(* #,##0_);_(* \(#,##0\);_(* "-"_);_(@_)</c:formatCode>
                <c:ptCount val="6"/>
                <c:pt idx="0">
                  <c:v>4516.2060000000001</c:v>
                </c:pt>
                <c:pt idx="1">
                  <c:v>4596.3440000000001</c:v>
                </c:pt>
                <c:pt idx="2">
                  <c:v>4736.5600000000004</c:v>
                </c:pt>
                <c:pt idx="3">
                  <c:v>4893.0990000000002</c:v>
                </c:pt>
                <c:pt idx="4">
                  <c:v>4503.9430000000002</c:v>
                </c:pt>
                <c:pt idx="5">
                  <c:v>4386.0509999999995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EE-49D1-88CD-314D5B915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277714784"/>
        <c:axId val="277718704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계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  <a:cs typeface="Arial" panose="020B0604020202020204" pitchFamily="34" charset="0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numCache>
            </c:numRef>
          </c:cat>
          <c:val>
            <c:numRef>
              <c:f>Sheet1!$D$2:$D$7</c:f>
              <c:numCache>
                <c:formatCode>_(* #,##0_);_(* \(#,##0\);_(* "-"_);_(@_)</c:formatCode>
                <c:ptCount val="6"/>
                <c:pt idx="0">
                  <c:v>59823.600999999995</c:v>
                </c:pt>
                <c:pt idx="1">
                  <c:v>58741.149000000005</c:v>
                </c:pt>
                <c:pt idx="2">
                  <c:v>58292.95</c:v>
                </c:pt>
                <c:pt idx="3">
                  <c:v>57718.324999999997</c:v>
                </c:pt>
                <c:pt idx="4">
                  <c:v>56310.215999999993</c:v>
                </c:pt>
                <c:pt idx="5">
                  <c:v>56473.47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EE-49D1-88CD-314D5B915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7714784"/>
        <c:axId val="277718704"/>
      </c:lineChart>
      <c:catAx>
        <c:axId val="27771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defRPr>
            </a:pPr>
            <a:endParaRPr lang="ko-KR"/>
          </a:p>
        </c:txPr>
        <c:crossAx val="277718704"/>
        <c:crosses val="autoZero"/>
        <c:auto val="1"/>
        <c:lblAlgn val="ctr"/>
        <c:lblOffset val="100"/>
        <c:noMultiLvlLbl val="0"/>
      </c:catAx>
      <c:valAx>
        <c:axId val="277718704"/>
        <c:scaling>
          <c:orientation val="minMax"/>
          <c:min val="6000"/>
        </c:scaling>
        <c:delete val="0"/>
        <c:axPos val="l"/>
        <c:numFmt formatCode="_(* #,##0_);_(* \(#,##0\);_(* &quot;-&quot;_);_(@_)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defRPr>
            </a:pPr>
            <a:endParaRPr lang="ko-KR"/>
          </a:p>
        </c:txPr>
        <c:crossAx val="27771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ayout>
        <c:manualLayout>
          <c:xMode val="edge"/>
          <c:yMode val="edge"/>
          <c:x val="0.39031009143715556"/>
          <c:y val="1.4585428652896816E-2"/>
          <c:w val="0.21937979797979798"/>
          <c:h val="0.12435737179487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Arial" panose="020B0604020202020204" pitchFamily="34" charset="0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ea typeface="가는각진제목체" panose="02030600000101010101" pitchFamily="18" charset="-127"/>
          <a:cs typeface="Arial" panose="020B0604020202020204" pitchFamily="34" charset="0"/>
        </a:defRPr>
      </a:pPr>
      <a:endParaRPr lang="ko-K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45CBC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01D-445D-BCB8-D2666EF79AC4}"/>
              </c:ext>
            </c:extLst>
          </c:dPt>
          <c:dPt>
            <c:idx val="1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01D-445D-BCB8-D2666EF79AC4}"/>
              </c:ext>
            </c:extLst>
          </c:dPt>
          <c:dPt>
            <c:idx val="2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01D-445D-BCB8-D2666EF79AC4}"/>
              </c:ext>
            </c:extLst>
          </c:dPt>
          <c:dPt>
            <c:idx val="3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01D-445D-BCB8-D2666EF79AC4}"/>
              </c:ext>
            </c:extLst>
          </c:dPt>
          <c:dPt>
            <c:idx val="4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01D-445D-BCB8-D2666EF79AC4}"/>
              </c:ext>
            </c:extLst>
          </c:dPt>
          <c:dPt>
            <c:idx val="5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01D-445D-BCB8-D2666EF79AC4}"/>
              </c:ext>
            </c:extLst>
          </c:dPt>
          <c:dPt>
            <c:idx val="6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01D-445D-BCB8-D2666EF79AC4}"/>
              </c:ext>
            </c:extLst>
          </c:dPt>
          <c:dPt>
            <c:idx val="7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401D-445D-BCB8-D2666EF79AC4}"/>
              </c:ext>
            </c:extLst>
          </c:dPt>
          <c:dPt>
            <c:idx val="8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401D-445D-BCB8-D2666EF79AC4}"/>
              </c:ext>
            </c:extLst>
          </c:dPt>
          <c:dPt>
            <c:idx val="9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401D-445D-BCB8-D2666EF79AC4}"/>
              </c:ext>
            </c:extLst>
          </c:dPt>
          <c:dPt>
            <c:idx val="10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401D-445D-BCB8-D2666EF79A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  <a:cs typeface="Arial" panose="020B060402020202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Sheet2!$E$37:$O$37</c:f>
              <c:strCache>
                <c:ptCount val="11"/>
                <c:pt idx="0">
                  <c:v>14년</c:v>
                </c:pt>
                <c:pt idx="1">
                  <c:v>15년</c:v>
                </c:pt>
                <c:pt idx="2">
                  <c:v>16년</c:v>
                </c:pt>
                <c:pt idx="3">
                  <c:v>17년</c:v>
                </c:pt>
                <c:pt idx="4">
                  <c:v>18년</c:v>
                </c:pt>
                <c:pt idx="5">
                  <c:v>19년</c:v>
                </c:pt>
                <c:pt idx="6">
                  <c:v>20년</c:v>
                </c:pt>
                <c:pt idx="7">
                  <c:v>21년</c:v>
                </c:pt>
                <c:pt idx="8">
                  <c:v>22년</c:v>
                </c:pt>
                <c:pt idx="9">
                  <c:v>23년</c:v>
                </c:pt>
                <c:pt idx="10">
                  <c:v>24년</c:v>
                </c:pt>
              </c:strCache>
            </c:strRef>
          </c:cat>
          <c:val>
            <c:numRef>
              <c:f>Sheet2!$E$38:$O$38</c:f>
              <c:numCache>
                <c:formatCode>\$#,##0</c:formatCode>
                <c:ptCount val="11"/>
                <c:pt idx="0">
                  <c:v>6.8486000000000002</c:v>
                </c:pt>
                <c:pt idx="1">
                  <c:v>8.5180000000000007</c:v>
                </c:pt>
                <c:pt idx="2">
                  <c:v>11.1214</c:v>
                </c:pt>
                <c:pt idx="3">
                  <c:v>17.158999999999999</c:v>
                </c:pt>
                <c:pt idx="4">
                  <c:v>27.678199999999997</c:v>
                </c:pt>
                <c:pt idx="5">
                  <c:v>35.426499999999997</c:v>
                </c:pt>
                <c:pt idx="6">
                  <c:v>40.139800000000001</c:v>
                </c:pt>
                <c:pt idx="7">
                  <c:v>45.978000000000002</c:v>
                </c:pt>
                <c:pt idx="8">
                  <c:v>51.505400000000002</c:v>
                </c:pt>
                <c:pt idx="9">
                  <c:v>56.994</c:v>
                </c:pt>
                <c:pt idx="10">
                  <c:v>62.298499999999997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401D-445D-BCB8-D2666EF79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87"/>
        <c:axId val="261146384"/>
        <c:axId val="261146768"/>
      </c:barChart>
      <c:catAx>
        <c:axId val="26114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defRPr>
            </a:pPr>
            <a:endParaRPr lang="ko-KR"/>
          </a:p>
        </c:txPr>
        <c:crossAx val="261146768"/>
        <c:crosses val="autoZero"/>
        <c:auto val="1"/>
        <c:lblAlgn val="ctr"/>
        <c:lblOffset val="100"/>
        <c:noMultiLvlLbl val="0"/>
      </c:catAx>
      <c:valAx>
        <c:axId val="261146768"/>
        <c:scaling>
          <c:orientation val="minMax"/>
        </c:scaling>
        <c:delete val="1"/>
        <c:axPos val="l"/>
        <c:numFmt formatCode="\$#,##0" sourceLinked="1"/>
        <c:majorTickMark val="out"/>
        <c:minorTickMark val="none"/>
        <c:tickLblPos val="nextTo"/>
        <c:crossAx val="261146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ko-K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'[Passport_Stats_19-05-2022_0228_GMT.xls]Sheet4'!$M$55</c:f>
              <c:strCache>
                <c:ptCount val="1"/>
                <c:pt idx="0">
                  <c:v>PMI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'[Passport_Stats_19-05-2022_0228_GMT.xls]Sheet4'!$N$54:$R$54</c:f>
              <c:strCache>
                <c:ptCount val="5"/>
                <c:pt idx="0">
                  <c:v>16년</c:v>
                </c:pt>
                <c:pt idx="1">
                  <c:v>17년</c:v>
                </c:pt>
                <c:pt idx="2">
                  <c:v>18년</c:v>
                </c:pt>
                <c:pt idx="3">
                  <c:v>19년</c:v>
                </c:pt>
                <c:pt idx="4">
                  <c:v>20년</c:v>
                </c:pt>
              </c:strCache>
            </c:strRef>
          </c:cat>
          <c:val>
            <c:numRef>
              <c:f>'[Passport_Stats_19-05-2022_0228_GMT.xls]Sheet4'!$N$55:$R$55</c:f>
              <c:numCache>
                <c:formatCode>0.0%</c:formatCode>
                <c:ptCount val="5"/>
                <c:pt idx="0">
                  <c:v>0.28311828490303237</c:v>
                </c:pt>
                <c:pt idx="1">
                  <c:v>0.28309478355931922</c:v>
                </c:pt>
                <c:pt idx="2">
                  <c:v>0.28086501396648511</c:v>
                </c:pt>
                <c:pt idx="3">
                  <c:v>0.27314165833405218</c:v>
                </c:pt>
                <c:pt idx="4">
                  <c:v>0.26107974565677577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BF-264C-B73C-374487DDE6D9}"/>
            </c:ext>
          </c:extLst>
        </c:ser>
        <c:ser>
          <c:idx val="1"/>
          <c:order val="1"/>
          <c:tx>
            <c:strRef>
              <c:f>'[Passport_Stats_19-05-2022_0228_GMT.xls]Sheet4'!$M$56</c:f>
              <c:strCache>
                <c:ptCount val="1"/>
                <c:pt idx="0">
                  <c:v>BAT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'[Passport_Stats_19-05-2022_0228_GMT.xls]Sheet4'!$N$54:$R$54</c:f>
              <c:strCache>
                <c:ptCount val="5"/>
                <c:pt idx="0">
                  <c:v>16년</c:v>
                </c:pt>
                <c:pt idx="1">
                  <c:v>17년</c:v>
                </c:pt>
                <c:pt idx="2">
                  <c:v>18년</c:v>
                </c:pt>
                <c:pt idx="3">
                  <c:v>19년</c:v>
                </c:pt>
                <c:pt idx="4">
                  <c:v>20년</c:v>
                </c:pt>
              </c:strCache>
            </c:strRef>
          </c:cat>
          <c:val>
            <c:numRef>
              <c:f>'[Passport_Stats_19-05-2022_0228_GMT.xls]Sheet4'!$N$56:$R$56</c:f>
              <c:numCache>
                <c:formatCode>0.0%</c:formatCode>
                <c:ptCount val="5"/>
                <c:pt idx="0">
                  <c:v>0.19698763719149145</c:v>
                </c:pt>
                <c:pt idx="1">
                  <c:v>0.22343678104655143</c:v>
                </c:pt>
                <c:pt idx="2">
                  <c:v>0.23048828847944416</c:v>
                </c:pt>
                <c:pt idx="3">
                  <c:v>0.227708739925196</c:v>
                </c:pt>
                <c:pt idx="4">
                  <c:v>0.22674767572834836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BF-264C-B73C-374487DDE6D9}"/>
            </c:ext>
          </c:extLst>
        </c:ser>
        <c:ser>
          <c:idx val="2"/>
          <c:order val="2"/>
          <c:tx>
            <c:strRef>
              <c:f>'[Passport_Stats_19-05-2022_0228_GMT.xls]Sheet4'!$M$57</c:f>
              <c:strCache>
                <c:ptCount val="1"/>
                <c:pt idx="0">
                  <c:v>JTI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'[Passport_Stats_19-05-2022_0228_GMT.xls]Sheet4'!$N$54:$R$54</c:f>
              <c:strCache>
                <c:ptCount val="5"/>
                <c:pt idx="0">
                  <c:v>16년</c:v>
                </c:pt>
                <c:pt idx="1">
                  <c:v>17년</c:v>
                </c:pt>
                <c:pt idx="2">
                  <c:v>18년</c:v>
                </c:pt>
                <c:pt idx="3">
                  <c:v>19년</c:v>
                </c:pt>
                <c:pt idx="4">
                  <c:v>20년</c:v>
                </c:pt>
              </c:strCache>
            </c:strRef>
          </c:cat>
          <c:val>
            <c:numRef>
              <c:f>'[Passport_Stats_19-05-2022_0228_GMT.xls]Sheet4'!$N$57:$R$57</c:f>
              <c:numCache>
                <c:formatCode>0.0%</c:formatCode>
                <c:ptCount val="5"/>
                <c:pt idx="0">
                  <c:v>0.14372285609255286</c:v>
                </c:pt>
                <c:pt idx="1">
                  <c:v>0.1491776396299378</c:v>
                </c:pt>
                <c:pt idx="2">
                  <c:v>0.16140604327690286</c:v>
                </c:pt>
                <c:pt idx="3">
                  <c:v>0.16337462228862784</c:v>
                </c:pt>
                <c:pt idx="4">
                  <c:v>0.16359949666097406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BF-264C-B73C-374487DDE6D9}"/>
            </c:ext>
          </c:extLst>
        </c:ser>
        <c:ser>
          <c:idx val="3"/>
          <c:order val="3"/>
          <c:tx>
            <c:strRef>
              <c:f>'[Passport_Stats_19-05-2022_0228_GMT.xls]Sheet4'!$M$58</c:f>
              <c:strCache>
                <c:ptCount val="1"/>
                <c:pt idx="0">
                  <c:v>IB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'[Passport_Stats_19-05-2022_0228_GMT.xls]Sheet4'!$N$54:$R$54</c:f>
              <c:strCache>
                <c:ptCount val="5"/>
                <c:pt idx="0">
                  <c:v>16년</c:v>
                </c:pt>
                <c:pt idx="1">
                  <c:v>17년</c:v>
                </c:pt>
                <c:pt idx="2">
                  <c:v>18년</c:v>
                </c:pt>
                <c:pt idx="3">
                  <c:v>19년</c:v>
                </c:pt>
                <c:pt idx="4">
                  <c:v>20년</c:v>
                </c:pt>
              </c:strCache>
            </c:strRef>
          </c:cat>
          <c:val>
            <c:numRef>
              <c:f>'[Passport_Stats_19-05-2022_0228_GMT.xls]Sheet4'!$N$58:$R$58</c:f>
              <c:numCache>
                <c:formatCode>0.0%</c:formatCode>
                <c:ptCount val="5"/>
                <c:pt idx="0">
                  <c:v>6.8080809901439485E-2</c:v>
                </c:pt>
                <c:pt idx="1">
                  <c:v>6.7880757746340975E-2</c:v>
                </c:pt>
                <c:pt idx="2">
                  <c:v>6.6370075028766351E-2</c:v>
                </c:pt>
                <c:pt idx="3">
                  <c:v>6.682469339379575E-2</c:v>
                </c:pt>
                <c:pt idx="4">
                  <c:v>6.7854225769867466E-2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BF-264C-B73C-374487DDE6D9}"/>
            </c:ext>
          </c:extLst>
        </c:ser>
        <c:ser>
          <c:idx val="4"/>
          <c:order val="4"/>
          <c:tx>
            <c:strRef>
              <c:f>'[Passport_Stats_19-05-2022_0228_GMT.xls]Sheet4'!$M$59</c:f>
              <c:strCache>
                <c:ptCount val="1"/>
                <c:pt idx="0">
                  <c:v>KT&amp;G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'[Passport_Stats_19-05-2022_0228_GMT.xls]Sheet4'!$N$54:$R$54</c:f>
              <c:strCache>
                <c:ptCount val="5"/>
                <c:pt idx="0">
                  <c:v>16년</c:v>
                </c:pt>
                <c:pt idx="1">
                  <c:v>17년</c:v>
                </c:pt>
                <c:pt idx="2">
                  <c:v>18년</c:v>
                </c:pt>
                <c:pt idx="3">
                  <c:v>19년</c:v>
                </c:pt>
                <c:pt idx="4">
                  <c:v>20년</c:v>
                </c:pt>
              </c:strCache>
            </c:strRef>
          </c:cat>
          <c:val>
            <c:numRef>
              <c:f>'[Passport_Stats_19-05-2022_0228_GMT.xls]Sheet4'!$N$59:$R$59</c:f>
              <c:numCache>
                <c:formatCode>0.0%</c:formatCode>
                <c:ptCount val="5"/>
                <c:pt idx="0">
                  <c:v>2.6724890879231151E-2</c:v>
                </c:pt>
                <c:pt idx="1">
                  <c:v>2.9435051479106494E-2</c:v>
                </c:pt>
                <c:pt idx="2">
                  <c:v>2.7115334905114419E-2</c:v>
                </c:pt>
                <c:pt idx="3">
                  <c:v>2.7796504606102411E-2</c:v>
                </c:pt>
                <c:pt idx="4">
                  <c:v>2.8342484377288996E-2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BF-264C-B73C-374487DDE6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1594560"/>
        <c:axId val="481595808"/>
      </c:barChart>
      <c:catAx>
        <c:axId val="48159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ko-KR"/>
          </a:p>
        </c:txPr>
        <c:crossAx val="481595808"/>
        <c:crosses val="autoZero"/>
        <c:auto val="1"/>
        <c:lblAlgn val="ctr"/>
        <c:lblOffset val="100"/>
        <c:noMultiLvlLbl val="0"/>
      </c:catAx>
      <c:valAx>
        <c:axId val="481595808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48159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ko-K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0.49362</cdr:x>
      <cdr:y>0.10691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4EDC1BB9-6AD5-46FF-9189-B095E35CE68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4615072" cy="536494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7DBDA-DEAA-4EDE-9070-CB7191A9A273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7706F-401A-45DC-976F-697CE71902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787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086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only company that continues the legitimacy of the tobacco / red ginseng business, the Korean representative company with the symbolism as a successful case of privatization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with unlimited potential based on high profitability, financial stability and transparent corporate culture.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a </a:t>
            </a:r>
            <a:r>
              <a:rPr lang="en-US" altLang="ko-KR" sz="1200" b="0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Representative company of Kore with long history.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we are a Company with the highest reliability and transparency.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also we are a Representative company with successful privatization.</a:t>
            </a:r>
          </a:p>
          <a:p>
            <a:r>
              <a:rPr lang="en-US" altLang="ko-KR" sz="1200" b="0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Plus we are a Company with high potential such as globalization and diversification.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dirty="0">
              <a:solidFill>
                <a:srgbClr val="00B0F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dirty="0">
              <a:solidFill>
                <a:srgbClr val="00B0F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dirty="0">
              <a:solidFill>
                <a:srgbClr val="00B0F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0000600000000000000" pitchFamily="2" charset="-127"/>
              <a:cs typeface="Open Sans" panose="020B0606030504020204" pitchFamily="34" charset="0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183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다음으로는 세계적으로 유명한 브랜드 </a:t>
            </a:r>
            <a:r>
              <a:rPr lang="en-US" altLang="ko-KR" dirty="0"/>
              <a:t>"ESSE" </a:t>
            </a:r>
            <a:r>
              <a:rPr lang="ko-KR" altLang="en-US" dirty="0"/>
              <a:t>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Next up is the world famous brand "ESSE".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3488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6985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 dirty="0"/>
              <a:t>다음으로는 담배산업의 특징에 대해서 알아보겠습니다</a:t>
            </a:r>
            <a:r>
              <a:rPr lang="en-US" altLang="ko-KR" dirty="0"/>
              <a:t>. </a:t>
            </a:r>
          </a:p>
          <a:p>
            <a:pPr>
              <a:defRPr/>
            </a:pPr>
            <a:r>
              <a:rPr lang="ko-KR" altLang="en-US" dirty="0"/>
              <a:t>신규 기업이 진출하기 어려운 산업입니다</a:t>
            </a:r>
            <a:r>
              <a:rPr lang="en-US" altLang="ko-KR" dirty="0"/>
              <a:t>. </a:t>
            </a:r>
            <a:r>
              <a:rPr lang="ko-KR" altLang="en-US" dirty="0"/>
              <a:t>큰 자본과 장비가 필요하기 때문입니다</a:t>
            </a:r>
            <a:r>
              <a:rPr lang="en-US" altLang="ko-KR" dirty="0"/>
              <a:t>. </a:t>
            </a:r>
            <a:r>
              <a:rPr lang="ko-KR" altLang="en-US" dirty="0"/>
              <a:t>그래서 담배시장은 자연스럽게 독과점 구조가 형성됩니다</a:t>
            </a:r>
            <a:r>
              <a:rPr lang="en-US" altLang="ko-KR" dirty="0"/>
              <a:t>. 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ko-KR" altLang="en-US" dirty="0"/>
              <a:t>또한</a:t>
            </a:r>
            <a:r>
              <a:rPr lang="en-US" altLang="ko-KR" dirty="0"/>
              <a:t>, </a:t>
            </a:r>
            <a:r>
              <a:rPr lang="ko-KR" altLang="en-US" dirty="0"/>
              <a:t>원료조달부터 개발</a:t>
            </a:r>
            <a:r>
              <a:rPr lang="en-US" altLang="ko-KR" dirty="0"/>
              <a:t>, </a:t>
            </a:r>
            <a:r>
              <a:rPr lang="ko-KR" altLang="en-US" dirty="0"/>
              <a:t>생산</a:t>
            </a:r>
            <a:r>
              <a:rPr lang="en-US" altLang="ko-KR" dirty="0"/>
              <a:t>, </a:t>
            </a:r>
            <a:r>
              <a:rPr lang="ko-KR" altLang="en-US" dirty="0"/>
              <a:t>판매에 이르기까지 전체 단계를 수행하는 형태입니다</a:t>
            </a:r>
            <a:r>
              <a:rPr lang="en-US" altLang="ko-KR" dirty="0"/>
              <a:t>. 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en-US" altLang="ko-KR" dirty="0"/>
              <a:t>Next, let's look at the characteristics of the tobacco industry. </a:t>
            </a:r>
          </a:p>
          <a:p>
            <a:pPr>
              <a:defRPr/>
            </a:pPr>
            <a:r>
              <a:rPr lang="en-US" altLang="ko-KR" dirty="0"/>
              <a:t>It is a difficult industry for new companies to enter. This is because it requires large capital and equipment. Therefore, the tobacco market is naturally monopolized. 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en-US" altLang="ko-KR" dirty="0"/>
              <a:t>In addition, the entire process from raw material procurement to development, production, and sales is carried out. 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endParaRPr lang="ko-KR" altLang="en-US" dirty="0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3999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전세계 인구 중 약 </a:t>
            </a:r>
            <a:r>
              <a:rPr kumimoji="1" lang="en-US" altLang="ko-KR" dirty="0"/>
              <a:t>17%</a:t>
            </a:r>
            <a:r>
              <a:rPr kumimoji="1" lang="ko-KR" altLang="en-US" dirty="0"/>
              <a:t>가 흡연을 하는 것으로 예측되며</a:t>
            </a:r>
            <a:r>
              <a:rPr kumimoji="1" lang="en-US" altLang="ko-KR" dirty="0"/>
              <a:t>, </a:t>
            </a:r>
            <a:r>
              <a:rPr kumimoji="1" lang="ko-KR" altLang="en-US" dirty="0"/>
              <a:t>시장규모는 </a:t>
            </a:r>
            <a:r>
              <a:rPr kumimoji="1" lang="en-US" altLang="ko-KR" dirty="0"/>
              <a:t>9000</a:t>
            </a:r>
            <a:r>
              <a:rPr kumimoji="1" lang="ko-KR" altLang="en-US" dirty="0"/>
              <a:t>억달러입니다</a:t>
            </a:r>
            <a:r>
              <a:rPr kumimoji="1" lang="en-US" altLang="ko-KR" dirty="0"/>
              <a:t>. </a:t>
            </a:r>
          </a:p>
          <a:p>
            <a:r>
              <a:rPr kumimoji="1" lang="ko-KR" altLang="en-US" dirty="0"/>
              <a:t>그래프에서 보시는 것처럼 재래식담배가 </a:t>
            </a:r>
            <a:r>
              <a:rPr kumimoji="1" lang="en-US" altLang="ko-KR" dirty="0"/>
              <a:t>94%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차지하고 있으며</a:t>
            </a:r>
            <a:r>
              <a:rPr kumimoji="1" lang="en-US" altLang="ko-KR" dirty="0"/>
              <a:t>, </a:t>
            </a:r>
            <a:r>
              <a:rPr kumimoji="1" lang="en" altLang="ko-Kore-KR" dirty="0"/>
              <a:t>NGP</a:t>
            </a:r>
            <a:r>
              <a:rPr kumimoji="1" lang="ko-KR" altLang="en-US" dirty="0"/>
              <a:t>가 </a:t>
            </a:r>
            <a:r>
              <a:rPr kumimoji="1" lang="en-US" altLang="ko-KR" dirty="0"/>
              <a:t>6%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차지합니다</a:t>
            </a:r>
            <a:r>
              <a:rPr kumimoji="1" lang="en-US" altLang="ko-KR" dirty="0"/>
              <a:t>. </a:t>
            </a:r>
            <a:r>
              <a:rPr kumimoji="1" lang="ko-KR" altLang="en-US" dirty="0"/>
              <a:t>하지만 </a:t>
            </a:r>
            <a:r>
              <a:rPr kumimoji="1" lang="en" altLang="ko-Kore-KR" dirty="0"/>
              <a:t>NGP</a:t>
            </a:r>
            <a:r>
              <a:rPr kumimoji="1" lang="ko-KR" altLang="en-US" dirty="0"/>
              <a:t>는 앞으로 지속 성장하고 있습니다</a:t>
            </a:r>
            <a:r>
              <a:rPr kumimoji="1" lang="en-US" altLang="ko-KR" dirty="0"/>
              <a:t>. </a:t>
            </a:r>
          </a:p>
          <a:p>
            <a:r>
              <a:rPr kumimoji="1" lang="ko-KR" altLang="en-US" dirty="0"/>
              <a:t>즉</a:t>
            </a:r>
            <a:r>
              <a:rPr kumimoji="1" lang="en-US" altLang="ko-KR" dirty="0"/>
              <a:t>, </a:t>
            </a:r>
            <a:r>
              <a:rPr kumimoji="1" lang="ko-KR" altLang="en-US" dirty="0"/>
              <a:t>아직까지는 재래식담배가 시장의 대부분을 차지하지만 향후에는 </a:t>
            </a:r>
            <a:r>
              <a:rPr kumimoji="1" lang="en" altLang="ko-Kore-KR" dirty="0"/>
              <a:t>NGP</a:t>
            </a:r>
            <a:r>
              <a:rPr kumimoji="1" lang="ko-KR" altLang="en-US" dirty="0"/>
              <a:t>로 시장이 재편될 것입니다</a:t>
            </a:r>
            <a:r>
              <a:rPr kumimoji="1" lang="en-US" altLang="ko-KR" dirty="0"/>
              <a:t>. </a:t>
            </a:r>
          </a:p>
          <a:p>
            <a:r>
              <a:rPr kumimoji="1" lang="ko-KR" altLang="en-US" dirty="0"/>
              <a:t>우리회사는 재래식담배 그리고 </a:t>
            </a:r>
            <a:r>
              <a:rPr kumimoji="1" lang="en" altLang="ko-Kore-KR" dirty="0"/>
              <a:t>NGP </a:t>
            </a:r>
            <a:r>
              <a:rPr kumimoji="1" lang="ko-KR" altLang="en-US" dirty="0"/>
              <a:t>모두 우수한 브랜드와 기술력을 보유하고 있습니다</a:t>
            </a:r>
            <a:r>
              <a:rPr kumimoji="1" lang="en-US" altLang="ko-KR" dirty="0"/>
              <a:t>. </a:t>
            </a:r>
          </a:p>
          <a:p>
            <a:endParaRPr kumimoji="1" lang="en-US" altLang="ko-Kore-KR" dirty="0"/>
          </a:p>
          <a:p>
            <a:r>
              <a:rPr lang="en" altLang="ko-Kore-K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An estimated 17% of the world's population smokes, representing a $900 billion market. </a:t>
            </a:r>
            <a:r>
              <a:rPr lang="en" altLang="ko-Kore-KR" dirty="0"/>
              <a:t/>
            </a:r>
            <a:br>
              <a:rPr lang="en" altLang="ko-Kore-KR" dirty="0"/>
            </a:br>
            <a:r>
              <a:rPr lang="en" altLang="ko-Kore-K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As you can see in the graph, conventional cigarettes make up 94% of the market, while NGPs make up 6%. However, NGPs are set to continue to grow in the future. </a:t>
            </a:r>
            <a:r>
              <a:rPr lang="en" altLang="ko-Kore-KR" dirty="0"/>
              <a:t/>
            </a:r>
            <a:br>
              <a:rPr lang="en" altLang="ko-Kore-KR" dirty="0"/>
            </a:br>
            <a:r>
              <a:rPr lang="en" altLang="ko-Kore-K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In other words, conventional cigarettes still make up the majority of the market, but in the future, the market will shift to NGPs. </a:t>
            </a:r>
            <a:r>
              <a:rPr lang="en" altLang="ko-Kore-KR" dirty="0"/>
              <a:t/>
            </a:r>
            <a:br>
              <a:rPr lang="en" altLang="ko-Kore-KR" dirty="0"/>
            </a:br>
            <a:r>
              <a:rPr lang="en" altLang="ko-Kore-K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We have excellent brands and technology for both conventional cigarettes and NGP. 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5460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전체 담배시장의 규모는 그래프에서 보시는 것처럼 약 </a:t>
            </a:r>
            <a:r>
              <a:rPr kumimoji="1" lang="en-US" altLang="ko-KR" dirty="0"/>
              <a:t>5.6</a:t>
            </a:r>
            <a:r>
              <a:rPr kumimoji="1" lang="ko-KR" altLang="en-US" dirty="0" err="1"/>
              <a:t>조개비</a:t>
            </a:r>
            <a:r>
              <a:rPr kumimoji="1" lang="ko-KR" altLang="en-US" dirty="0"/>
              <a:t> 입니다</a:t>
            </a:r>
            <a:r>
              <a:rPr kumimoji="1" lang="en-US" altLang="ko-KR" dirty="0"/>
              <a:t>. </a:t>
            </a:r>
          </a:p>
          <a:p>
            <a:r>
              <a:rPr kumimoji="1" lang="ko-KR" altLang="en-US" dirty="0"/>
              <a:t>전체적으로 조금씩 규모가 감소하고는 있습니다</a:t>
            </a:r>
            <a:r>
              <a:rPr kumimoji="1" lang="en-US" altLang="ko-KR" dirty="0"/>
              <a:t>. </a:t>
            </a:r>
          </a:p>
          <a:p>
            <a:endParaRPr kumimoji="1" lang="en-US" altLang="en-US" dirty="0"/>
          </a:p>
          <a:p>
            <a:r>
              <a:rPr kumimoji="1" lang="en-US" altLang="en-US" dirty="0"/>
              <a:t>The total size of the cigarette market is about 5.6 trillion cigarettes, as shown in the graph. </a:t>
            </a:r>
          </a:p>
          <a:p>
            <a:r>
              <a:rPr kumimoji="1" lang="en-US" altLang="en-US" dirty="0"/>
              <a:t>Overall, the market is slowly declining. 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6121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하지만 전통적인 담배와는 다르게 </a:t>
            </a:r>
            <a:r>
              <a:rPr lang="en-US" altLang="ko-KR" dirty="0"/>
              <a:t>NGP</a:t>
            </a:r>
            <a:r>
              <a:rPr lang="ko-KR" altLang="en-US" dirty="0"/>
              <a:t>시장은 성장하고 있다고 볼 수 있습니다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우리 회사도 </a:t>
            </a:r>
            <a:r>
              <a:rPr lang="en-US" altLang="ko-KR" dirty="0"/>
              <a:t>NGP</a:t>
            </a:r>
            <a:r>
              <a:rPr lang="ko-KR" altLang="en-US" dirty="0"/>
              <a:t>시장을 선도하기 위해 많은 노력을 하고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en-US" altLang="ko-KR" dirty="0"/>
              <a:t>But unlike traditional cigarettes, the NGP market is growing. </a:t>
            </a:r>
          </a:p>
          <a:p>
            <a:r>
              <a:rPr lang="en-US" altLang="ko-KR" dirty="0"/>
              <a:t>Our company is also making a lot of efforts to lead the NGP market.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4852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잘 </a:t>
            </a:r>
            <a:r>
              <a:rPr lang="ko-KR" altLang="en-US" dirty="0" err="1"/>
              <a:t>아시다시피</a:t>
            </a:r>
            <a:r>
              <a:rPr lang="ko-KR" altLang="en-US" dirty="0"/>
              <a:t> 세계적인 담배회사는 총 네 개가 있다고 볼 수 있습니다</a:t>
            </a:r>
            <a:r>
              <a:rPr lang="en-US" altLang="ko-KR" dirty="0"/>
              <a:t>. </a:t>
            </a:r>
          </a:p>
          <a:p>
            <a:r>
              <a:rPr lang="ko-KR" altLang="en-US" dirty="0" err="1"/>
              <a:t>말보로로</a:t>
            </a:r>
            <a:r>
              <a:rPr lang="ko-KR" altLang="en-US" dirty="0"/>
              <a:t> 대표되는 </a:t>
            </a:r>
            <a:r>
              <a:rPr lang="en-US" altLang="ko-KR" dirty="0"/>
              <a:t>PMI.</a:t>
            </a:r>
          </a:p>
          <a:p>
            <a:r>
              <a:rPr lang="ko-KR" altLang="en-US" dirty="0" err="1"/>
              <a:t>던힐</a:t>
            </a:r>
            <a:r>
              <a:rPr lang="en-US" altLang="ko-KR" dirty="0"/>
              <a:t>, </a:t>
            </a:r>
            <a:r>
              <a:rPr lang="ko-KR" altLang="en-US" dirty="0" err="1"/>
              <a:t>럭키스트라이크로</a:t>
            </a:r>
            <a:r>
              <a:rPr lang="ko-KR" altLang="en-US" dirty="0"/>
              <a:t> 대표되는 </a:t>
            </a:r>
            <a:r>
              <a:rPr lang="en-US" altLang="ko-KR" dirty="0"/>
              <a:t>BAT.</a:t>
            </a:r>
          </a:p>
          <a:p>
            <a:r>
              <a:rPr lang="ko-KR" altLang="en-US" dirty="0" err="1"/>
              <a:t>메비우스로</a:t>
            </a:r>
            <a:r>
              <a:rPr lang="ko-KR" altLang="en-US" dirty="0"/>
              <a:t> 대표되는 </a:t>
            </a:r>
            <a:r>
              <a:rPr lang="en-US" altLang="ko-KR" dirty="0"/>
              <a:t>JTI.</a:t>
            </a:r>
          </a:p>
          <a:p>
            <a:r>
              <a:rPr lang="ko-KR" altLang="en-US" dirty="0" err="1"/>
              <a:t>다비도프로</a:t>
            </a:r>
            <a:r>
              <a:rPr lang="ko-KR" altLang="en-US" dirty="0"/>
              <a:t> 대표되는 </a:t>
            </a:r>
            <a:r>
              <a:rPr lang="en-US" altLang="ko-KR" dirty="0"/>
              <a:t>Imperial Brands</a:t>
            </a:r>
          </a:p>
          <a:p>
            <a:r>
              <a:rPr lang="ko-KR" altLang="en-US" dirty="0"/>
              <a:t>이들이 우리의 목표입니다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en-US" altLang="ko-KR" b="0" dirty="0"/>
              <a:t>As we know, there are four major global tobacco companies. </a:t>
            </a:r>
          </a:p>
          <a:p>
            <a:r>
              <a:rPr lang="en-US" altLang="ko-KR" dirty="0"/>
              <a:t>PMI, represented by Marlboro.</a:t>
            </a:r>
          </a:p>
          <a:p>
            <a:r>
              <a:rPr lang="en-US" altLang="ko-KR" dirty="0"/>
              <a:t>BAT, represented by Dunhill and Lucky Strike.</a:t>
            </a:r>
          </a:p>
          <a:p>
            <a:r>
              <a:rPr lang="en-US" altLang="ko-KR" dirty="0"/>
              <a:t>JTI, represented by MEVIUS.</a:t>
            </a:r>
          </a:p>
          <a:p>
            <a:r>
              <a:rPr lang="en-US" altLang="ko-KR" dirty="0"/>
              <a:t>Imperial Brands, represented by Davidoff.</a:t>
            </a:r>
          </a:p>
          <a:p>
            <a:r>
              <a:rPr lang="en-US" altLang="ko-KR" dirty="0"/>
              <a:t>These are our targets.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6041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KT&amp;G has about 3% of total market in Global cigarette market.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맑은 고딕" panose="020B0503020000020004" pitchFamily="34" charset="-127"/>
                <a:cs typeface="Open Sans" panose="020B0606030504020204" pitchFamily="34" charset="0"/>
              </a:rPr>
              <a:t>I think the future is bright for this company.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맑은 고딕" panose="020B0503020000020004" pitchFamily="34" charset="-127"/>
              <a:cs typeface="Open Sans" panose="020B0606030504020204" pitchFamily="34" charset="0"/>
            </a:endParaRPr>
          </a:p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7110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영상이 언급한 것처럼 우리회사는 역사가 깊은 기업입니다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1883</a:t>
            </a:r>
            <a:r>
              <a:rPr lang="ko-KR" altLang="en-US" dirty="0"/>
              <a:t>년부터 시작된 </a:t>
            </a:r>
            <a:r>
              <a:rPr lang="en-US" altLang="ko-KR" dirty="0"/>
              <a:t>KT&amp;G</a:t>
            </a:r>
            <a:r>
              <a:rPr lang="ko-KR" altLang="en-US" dirty="0"/>
              <a:t>는 많은 위기가 있었지만 그 위기를 항상 </a:t>
            </a:r>
            <a:r>
              <a:rPr lang="ko-KR" altLang="en-US" dirty="0" err="1"/>
              <a:t>이겨내었다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우리는 이러한 강한 정신의 </a:t>
            </a:r>
            <a:r>
              <a:rPr lang="en-US" altLang="ko-KR" dirty="0"/>
              <a:t>DNA</a:t>
            </a:r>
            <a:r>
              <a:rPr lang="ko-KR" altLang="en-US" dirty="0"/>
              <a:t>를 가지고 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en-US" altLang="ko-KR" dirty="0"/>
              <a:t>As mentioned in the video, we are a company with a long history. </a:t>
            </a:r>
          </a:p>
          <a:p>
            <a:r>
              <a:rPr lang="en-US" altLang="ko-KR" dirty="0"/>
              <a:t>Starting in 1883, KT&amp;G has seen many crises, but we have always overcome them. </a:t>
            </a:r>
          </a:p>
          <a:p>
            <a:r>
              <a:rPr lang="en-US" altLang="ko-KR" dirty="0"/>
              <a:t>We have this strong spirit in our DNA.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1542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Korea’s No.1 and global top 5 tobacco company with 135 years of history.</a:t>
            </a:r>
          </a:p>
          <a:p>
            <a:endParaRPr lang="en-US" altLang="ko-KR" dirty="0"/>
          </a:p>
          <a:p>
            <a:r>
              <a:rPr lang="en-US" altLang="ko-KR" dirty="0"/>
              <a:t>KT&amp;G</a:t>
            </a:r>
            <a:r>
              <a:rPr lang="ko-KR" altLang="en-US" dirty="0"/>
              <a:t>는 </a:t>
            </a:r>
            <a:r>
              <a:rPr lang="en-US" altLang="ko-KR" dirty="0"/>
              <a:t>Korea Tomorrow &amp; Global </a:t>
            </a:r>
            <a:r>
              <a:rPr lang="ko-KR" altLang="en-US" dirty="0"/>
              <a:t>이라는 뜻입니다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이 뜻은 </a:t>
            </a:r>
            <a:r>
              <a:rPr lang="en-US" altLang="ko-KR" dirty="0"/>
              <a:t>2002</a:t>
            </a:r>
            <a:r>
              <a:rPr lang="ko-KR" altLang="en-US" dirty="0"/>
              <a:t>년에 새롭게 만든 것입니다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이전에는 </a:t>
            </a:r>
            <a:r>
              <a:rPr lang="en-US" altLang="ko-KR" dirty="0"/>
              <a:t>Korea Tobacco &amp; Ginseng </a:t>
            </a:r>
            <a:r>
              <a:rPr lang="ko-KR" altLang="en-US" dirty="0"/>
              <a:t>이었습니다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위에서 보이는 것처럼 우리는 </a:t>
            </a:r>
            <a:r>
              <a:rPr lang="en-US" altLang="ko-KR" dirty="0"/>
              <a:t>KT&amp;G</a:t>
            </a:r>
            <a:r>
              <a:rPr lang="ko-KR" altLang="en-US" dirty="0"/>
              <a:t>의 역사 중 하나가 될 것입니다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en-US" altLang="ko-KR" dirty="0"/>
              <a:t>KT&amp;G stands for Korea Tomorrow &amp; Global. </a:t>
            </a:r>
          </a:p>
          <a:p>
            <a:r>
              <a:rPr lang="en-US" altLang="ko-KR" dirty="0"/>
              <a:t>It was created in 2002. </a:t>
            </a:r>
          </a:p>
          <a:p>
            <a:r>
              <a:rPr lang="en-US" altLang="ko-KR" dirty="0"/>
              <a:t>Previously, it was Korea Tobacco &amp; Ginseng. </a:t>
            </a:r>
          </a:p>
          <a:p>
            <a:r>
              <a:rPr lang="en-US" altLang="ko-KR" dirty="0"/>
              <a:t>As you can see above, we are going to be a part of KT&amp;G's history.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2411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4561-7D33-4A06-BA6E-B614D4A7443F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2345-206B-4D9B-B36B-F57BD94BDF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505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19944BE6-FBC8-4B7E-A0BA-D78A566C5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" y="4"/>
            <a:ext cx="12191998" cy="6857996"/>
          </a:xfrm>
          <a:prstGeom prst="rect">
            <a:avLst/>
          </a:prstGeom>
          <a:solidFill>
            <a:srgbClr val="131313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KT&amp;G 상상본문 M" pitchFamily="50" charset="-127"/>
              <a:ea typeface="KT&amp;G 상상본문 M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5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4561-7D33-4A06-BA6E-B614D4A7443F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2345-206B-4D9B-B36B-F57BD94BDF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4790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4561-7D33-4A06-BA6E-B614D4A7443F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2345-206B-4D9B-B36B-F57BD94BDF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7379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4561-7D33-4A06-BA6E-B614D4A7443F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2345-206B-4D9B-B36B-F57BD94BDF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4611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4561-7D33-4A06-BA6E-B614D4A7443F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2345-206B-4D9B-B36B-F57BD94BDF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2574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4561-7D33-4A06-BA6E-B614D4A7443F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2345-206B-4D9B-B36B-F57BD94BDF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3242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4561-7D33-4A06-BA6E-B614D4A7443F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2345-206B-4D9B-B36B-F57BD94BDF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4911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55" y="116429"/>
            <a:ext cx="995267" cy="391571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55" y="116429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63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55" y="116429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10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8"/>
          <a:stretch/>
        </p:blipFill>
        <p:spPr>
          <a:xfrm>
            <a:off x="0" y="0"/>
            <a:ext cx="12192000" cy="71120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23" name="그룹 22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24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045C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162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55" y="116429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32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8"/>
          <a:stretch/>
        </p:blipFill>
        <p:spPr>
          <a:xfrm>
            <a:off x="0" y="0"/>
            <a:ext cx="12192000" cy="71120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045C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2595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12192000" cy="609532"/>
          </a:xfrm>
          <a:prstGeom prst="rect">
            <a:avLst/>
          </a:prstGeom>
          <a:solidFill>
            <a:srgbClr val="EB4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EB4F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268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09532"/>
          </a:xfrm>
          <a:prstGeom prst="rect">
            <a:avLst/>
          </a:prstGeom>
          <a:solidFill>
            <a:srgbClr val="EB4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EB4F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53136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8" descr="32">
            <a:extLst>
              <a:ext uri="{FF2B5EF4-FFF2-40B4-BE49-F238E27FC236}">
                <a16:creationId xmlns:a16="http://schemas.microsoft.com/office/drawing/2014/main" id="{A200565A-1B57-4B14-A33D-06BE060F2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12192000" cy="609532"/>
          </a:xfrm>
          <a:prstGeom prst="rect">
            <a:avLst/>
          </a:prstGeom>
          <a:solidFill>
            <a:srgbClr val="EB4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EB4F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5991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8" descr="32">
            <a:extLst>
              <a:ext uri="{FF2B5EF4-FFF2-40B4-BE49-F238E27FC236}">
                <a16:creationId xmlns:a16="http://schemas.microsoft.com/office/drawing/2014/main" id="{A200565A-1B57-4B14-A33D-06BE060F2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12192000" cy="6095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3474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18" name="그룹 17"/>
          <p:cNvGrpSpPr/>
          <p:nvPr userDrawn="1"/>
        </p:nvGrpSpPr>
        <p:grpSpPr>
          <a:xfrm>
            <a:off x="0" y="0"/>
            <a:ext cx="12192000" cy="6248400"/>
            <a:chOff x="0" y="0"/>
            <a:chExt cx="12192000" cy="6248400"/>
          </a:xfrm>
        </p:grpSpPr>
        <p:pic>
          <p:nvPicPr>
            <p:cNvPr id="8" name="그림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248400"/>
            </a:xfrm>
            <a:prstGeom prst="rect">
              <a:avLst/>
            </a:prstGeom>
          </p:spPr>
        </p:pic>
        <p:grpSp>
          <p:nvGrpSpPr>
            <p:cNvPr id="9" name="그룹 8"/>
            <p:cNvGrpSpPr/>
            <p:nvPr userDrawn="1"/>
          </p:nvGrpSpPr>
          <p:grpSpPr>
            <a:xfrm>
              <a:off x="59420" y="29817"/>
              <a:ext cx="547639" cy="545323"/>
              <a:chOff x="95802" y="56436"/>
              <a:chExt cx="814463" cy="663544"/>
            </a:xfrm>
          </p:grpSpPr>
          <p:sp>
            <p:nvSpPr>
              <p:cNvPr id="10" name="AutoShape 23">
                <a:extLst>
                  <a:ext uri="{FF2B5EF4-FFF2-40B4-BE49-F238E27FC236}">
                    <a16:creationId xmlns:a16="http://schemas.microsoft.com/office/drawing/2014/main" id="{6E1468D0-A195-45AB-9630-07651173752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 flipH="1">
                <a:off x="109451" y="57713"/>
                <a:ext cx="793465" cy="662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25">
                <a:extLst>
                  <a:ext uri="{FF2B5EF4-FFF2-40B4-BE49-F238E27FC236}">
                    <a16:creationId xmlns:a16="http://schemas.microsoft.com/office/drawing/2014/main" id="{9576B043-D16B-47F6-9074-0C97EF7F6F1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98959" y="381567"/>
                <a:ext cx="100791" cy="322833"/>
              </a:xfrm>
              <a:custGeom>
                <a:avLst/>
                <a:gdLst>
                  <a:gd name="T0" fmla="*/ 39 w 82"/>
                  <a:gd name="T1" fmla="*/ 0 h 269"/>
                  <a:gd name="T2" fmla="*/ 39 w 82"/>
                  <a:gd name="T3" fmla="*/ 0 h 269"/>
                  <a:gd name="T4" fmla="*/ 0 w 82"/>
                  <a:gd name="T5" fmla="*/ 189 h 269"/>
                  <a:gd name="T6" fmla="*/ 21 w 82"/>
                  <a:gd name="T7" fmla="*/ 264 h 269"/>
                  <a:gd name="T8" fmla="*/ 41 w 82"/>
                  <a:gd name="T9" fmla="*/ 269 h 269"/>
                  <a:gd name="T10" fmla="*/ 82 w 82"/>
                  <a:gd name="T11" fmla="*/ 189 h 269"/>
                  <a:gd name="T12" fmla="*/ 39 w 82"/>
                  <a:gd name="T13" fmla="*/ 0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269">
                    <a:moveTo>
                      <a:pt x="39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7" y="57"/>
                      <a:pt x="0" y="147"/>
                      <a:pt x="0" y="189"/>
                    </a:cubicBezTo>
                    <a:cubicBezTo>
                      <a:pt x="0" y="233"/>
                      <a:pt x="9" y="254"/>
                      <a:pt x="21" y="264"/>
                    </a:cubicBezTo>
                    <a:cubicBezTo>
                      <a:pt x="27" y="268"/>
                      <a:pt x="34" y="269"/>
                      <a:pt x="41" y="269"/>
                    </a:cubicBezTo>
                    <a:cubicBezTo>
                      <a:pt x="64" y="269"/>
                      <a:pt x="82" y="253"/>
                      <a:pt x="82" y="189"/>
                    </a:cubicBezTo>
                    <a:cubicBezTo>
                      <a:pt x="82" y="147"/>
                      <a:pt x="52" y="57"/>
                      <a:pt x="39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26">
                <a:extLst>
                  <a:ext uri="{FF2B5EF4-FFF2-40B4-BE49-F238E27FC236}">
                    <a16:creationId xmlns:a16="http://schemas.microsoft.com/office/drawing/2014/main" id="{BF933540-6740-4010-B1D2-6BB99BE4748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00009" y="56436"/>
                <a:ext cx="102103" cy="324110"/>
              </a:xfrm>
              <a:custGeom>
                <a:avLst/>
                <a:gdLst>
                  <a:gd name="T0" fmla="*/ 41 w 83"/>
                  <a:gd name="T1" fmla="*/ 270 h 270"/>
                  <a:gd name="T2" fmla="*/ 83 w 83"/>
                  <a:gd name="T3" fmla="*/ 81 h 270"/>
                  <a:gd name="T4" fmla="*/ 41 w 83"/>
                  <a:gd name="T5" fmla="*/ 0 h 270"/>
                  <a:gd name="T6" fmla="*/ 0 w 83"/>
                  <a:gd name="T7" fmla="*/ 81 h 270"/>
                  <a:gd name="T8" fmla="*/ 41 w 83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270">
                    <a:moveTo>
                      <a:pt x="41" y="270"/>
                    </a:moveTo>
                    <a:cubicBezTo>
                      <a:pt x="54" y="213"/>
                      <a:pt x="83" y="123"/>
                      <a:pt x="83" y="81"/>
                    </a:cubicBezTo>
                    <a:cubicBezTo>
                      <a:pt x="82" y="17"/>
                      <a:pt x="64" y="0"/>
                      <a:pt x="41" y="0"/>
                    </a:cubicBezTo>
                    <a:cubicBezTo>
                      <a:pt x="18" y="1"/>
                      <a:pt x="0" y="17"/>
                      <a:pt x="0" y="81"/>
                    </a:cubicBezTo>
                    <a:cubicBezTo>
                      <a:pt x="0" y="123"/>
                      <a:pt x="28" y="213"/>
                      <a:pt x="41" y="2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27">
                <a:extLst>
                  <a:ext uri="{FF2B5EF4-FFF2-40B4-BE49-F238E27FC236}">
                    <a16:creationId xmlns:a16="http://schemas.microsoft.com/office/drawing/2014/main" id="{F7EE510E-D968-4C8C-98D9-E5595724AE8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95802" y="451293"/>
                <a:ext cx="226517" cy="268687"/>
              </a:xfrm>
              <a:custGeom>
                <a:avLst/>
                <a:gdLst>
                  <a:gd name="T0" fmla="*/ 0 w 184"/>
                  <a:gd name="T1" fmla="*/ 0 h 224"/>
                  <a:gd name="T2" fmla="*/ 0 w 184"/>
                  <a:gd name="T3" fmla="*/ 0 h 224"/>
                  <a:gd name="T4" fmla="*/ 79 w 184"/>
                  <a:gd name="T5" fmla="*/ 176 h 224"/>
                  <a:gd name="T6" fmla="*/ 141 w 184"/>
                  <a:gd name="T7" fmla="*/ 224 h 224"/>
                  <a:gd name="T8" fmla="*/ 160 w 184"/>
                  <a:gd name="T9" fmla="*/ 217 h 224"/>
                  <a:gd name="T10" fmla="*/ 146 w 184"/>
                  <a:gd name="T11" fmla="*/ 128 h 224"/>
                  <a:gd name="T12" fmla="*/ 0 w 184"/>
                  <a:gd name="T13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" h="22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4" y="53"/>
                      <a:pt x="55" y="142"/>
                      <a:pt x="79" y="176"/>
                    </a:cubicBezTo>
                    <a:cubicBezTo>
                      <a:pt x="105" y="212"/>
                      <a:pt x="125" y="224"/>
                      <a:pt x="141" y="224"/>
                    </a:cubicBezTo>
                    <a:cubicBezTo>
                      <a:pt x="148" y="224"/>
                      <a:pt x="155" y="221"/>
                      <a:pt x="160" y="217"/>
                    </a:cubicBezTo>
                    <a:cubicBezTo>
                      <a:pt x="179" y="204"/>
                      <a:pt x="184" y="179"/>
                      <a:pt x="146" y="128"/>
                    </a:cubicBezTo>
                    <a:cubicBezTo>
                      <a:pt x="121" y="94"/>
                      <a:pt x="44" y="39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28">
                <a:extLst>
                  <a:ext uri="{FF2B5EF4-FFF2-40B4-BE49-F238E27FC236}">
                    <a16:creationId xmlns:a16="http://schemas.microsoft.com/office/drawing/2014/main" id="{BE5BF280-C9CA-4493-A241-CEA5A80B65B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22319" y="172901"/>
                <a:ext cx="223892" cy="278392"/>
              </a:xfrm>
              <a:custGeom>
                <a:avLst/>
                <a:gdLst>
                  <a:gd name="T0" fmla="*/ 182 w 182"/>
                  <a:gd name="T1" fmla="*/ 232 h 232"/>
                  <a:gd name="T2" fmla="*/ 104 w 182"/>
                  <a:gd name="T3" fmla="*/ 54 h 232"/>
                  <a:gd name="T4" fmla="*/ 23 w 182"/>
                  <a:gd name="T5" fmla="*/ 13 h 232"/>
                  <a:gd name="T6" fmla="*/ 38 w 182"/>
                  <a:gd name="T7" fmla="*/ 103 h 232"/>
                  <a:gd name="T8" fmla="*/ 182 w 18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232">
                    <a:moveTo>
                      <a:pt x="182" y="232"/>
                    </a:moveTo>
                    <a:cubicBezTo>
                      <a:pt x="158" y="178"/>
                      <a:pt x="129" y="88"/>
                      <a:pt x="104" y="54"/>
                    </a:cubicBezTo>
                    <a:cubicBezTo>
                      <a:pt x="66" y="3"/>
                      <a:pt x="41" y="0"/>
                      <a:pt x="23" y="13"/>
                    </a:cubicBezTo>
                    <a:cubicBezTo>
                      <a:pt x="5" y="27"/>
                      <a:pt x="0" y="51"/>
                      <a:pt x="38" y="103"/>
                    </a:cubicBezTo>
                    <a:cubicBezTo>
                      <a:pt x="62" y="137"/>
                      <a:pt x="138" y="193"/>
                      <a:pt x="182" y="2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5" name="Freeform 29">
                <a:extLst>
                  <a:ext uri="{FF2B5EF4-FFF2-40B4-BE49-F238E27FC236}">
                    <a16:creationId xmlns:a16="http://schemas.microsoft.com/office/drawing/2014/main" id="{7A9DFD7E-7D74-497D-9347-45FB27B6F73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64053" y="329975"/>
                <a:ext cx="253552" cy="194364"/>
              </a:xfrm>
              <a:custGeom>
                <a:avLst/>
                <a:gdLst>
                  <a:gd name="T0" fmla="*/ 0 w 206"/>
                  <a:gd name="T1" fmla="*/ 0 h 162"/>
                  <a:gd name="T2" fmla="*/ 0 w 206"/>
                  <a:gd name="T3" fmla="*/ 0 h 162"/>
                  <a:gd name="T4" fmla="*/ 136 w 206"/>
                  <a:gd name="T5" fmla="*/ 138 h 162"/>
                  <a:gd name="T6" fmla="*/ 187 w 206"/>
                  <a:gd name="T7" fmla="*/ 162 h 162"/>
                  <a:gd name="T8" fmla="*/ 206 w 206"/>
                  <a:gd name="T9" fmla="*/ 87 h 162"/>
                  <a:gd name="T10" fmla="*/ 181 w 206"/>
                  <a:gd name="T11" fmla="*/ 69 h 162"/>
                  <a:gd name="T12" fmla="*/ 0 w 206"/>
                  <a:gd name="T13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6" h="16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1" y="42"/>
                      <a:pt x="101" y="115"/>
                      <a:pt x="136" y="138"/>
                    </a:cubicBezTo>
                    <a:cubicBezTo>
                      <a:pt x="157" y="152"/>
                      <a:pt x="174" y="159"/>
                      <a:pt x="187" y="162"/>
                    </a:cubicBezTo>
                    <a:cubicBezTo>
                      <a:pt x="193" y="138"/>
                      <a:pt x="200" y="111"/>
                      <a:pt x="206" y="87"/>
                    </a:cubicBezTo>
                    <a:cubicBezTo>
                      <a:pt x="199" y="81"/>
                      <a:pt x="191" y="75"/>
                      <a:pt x="181" y="69"/>
                    </a:cubicBezTo>
                    <a:cubicBezTo>
                      <a:pt x="146" y="46"/>
                      <a:pt x="54" y="21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" name="Freeform 30">
                <a:extLst>
                  <a:ext uri="{FF2B5EF4-FFF2-40B4-BE49-F238E27FC236}">
                    <a16:creationId xmlns:a16="http://schemas.microsoft.com/office/drawing/2014/main" id="{A0E407B1-02EA-4FD9-90CA-FCDB87242CD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27306" y="434436"/>
                <a:ext cx="60107" cy="91180"/>
              </a:xfrm>
              <a:custGeom>
                <a:avLst/>
                <a:gdLst>
                  <a:gd name="T0" fmla="*/ 19 w 49"/>
                  <a:gd name="T1" fmla="*/ 0 h 76"/>
                  <a:gd name="T2" fmla="*/ 0 w 49"/>
                  <a:gd name="T3" fmla="*/ 75 h 76"/>
                  <a:gd name="T4" fmla="*/ 11 w 49"/>
                  <a:gd name="T5" fmla="*/ 76 h 76"/>
                  <a:gd name="T6" fmla="*/ 23 w 49"/>
                  <a:gd name="T7" fmla="*/ 74 h 76"/>
                  <a:gd name="T8" fmla="*/ 39 w 49"/>
                  <a:gd name="T9" fmla="*/ 61 h 76"/>
                  <a:gd name="T10" fmla="*/ 19 w 49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76">
                    <a:moveTo>
                      <a:pt x="19" y="0"/>
                    </a:moveTo>
                    <a:cubicBezTo>
                      <a:pt x="13" y="24"/>
                      <a:pt x="6" y="51"/>
                      <a:pt x="0" y="75"/>
                    </a:cubicBezTo>
                    <a:cubicBezTo>
                      <a:pt x="4" y="76"/>
                      <a:pt x="8" y="76"/>
                      <a:pt x="11" y="76"/>
                    </a:cubicBezTo>
                    <a:cubicBezTo>
                      <a:pt x="15" y="76"/>
                      <a:pt x="19" y="75"/>
                      <a:pt x="23" y="74"/>
                    </a:cubicBezTo>
                    <a:cubicBezTo>
                      <a:pt x="30" y="71"/>
                      <a:pt x="35" y="67"/>
                      <a:pt x="39" y="61"/>
                    </a:cubicBezTo>
                    <a:cubicBezTo>
                      <a:pt x="49" y="45"/>
                      <a:pt x="48" y="26"/>
                      <a:pt x="19" y="0"/>
                    </a:cubicBezTo>
                  </a:path>
                </a:pathLst>
              </a:custGeom>
              <a:solidFill>
                <a:srgbClr val="045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31">
                <a:extLst>
                  <a:ext uri="{FF2B5EF4-FFF2-40B4-BE49-F238E27FC236}">
                    <a16:creationId xmlns:a16="http://schemas.microsoft.com/office/drawing/2014/main" id="{9EAC46B3-4E41-44E4-8A15-0B9A4C5848A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18654" y="133313"/>
                <a:ext cx="291611" cy="196662"/>
              </a:xfrm>
              <a:custGeom>
                <a:avLst/>
                <a:gdLst>
                  <a:gd name="T0" fmla="*/ 41 w 237"/>
                  <a:gd name="T1" fmla="*/ 0 h 164"/>
                  <a:gd name="T2" fmla="*/ 13 w 237"/>
                  <a:gd name="T3" fmla="*/ 15 h 164"/>
                  <a:gd name="T4" fmla="*/ 57 w 237"/>
                  <a:gd name="T5" fmla="*/ 94 h 164"/>
                  <a:gd name="T6" fmla="*/ 237 w 237"/>
                  <a:gd name="T7" fmla="*/ 164 h 164"/>
                  <a:gd name="T8" fmla="*/ 237 w 237"/>
                  <a:gd name="T9" fmla="*/ 164 h 164"/>
                  <a:gd name="T10" fmla="*/ 103 w 237"/>
                  <a:gd name="T11" fmla="*/ 25 h 164"/>
                  <a:gd name="T12" fmla="*/ 41 w 237"/>
                  <a:gd name="T13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7" h="164">
                    <a:moveTo>
                      <a:pt x="41" y="0"/>
                    </a:moveTo>
                    <a:cubicBezTo>
                      <a:pt x="27" y="0"/>
                      <a:pt x="19" y="6"/>
                      <a:pt x="13" y="15"/>
                    </a:cubicBezTo>
                    <a:cubicBezTo>
                      <a:pt x="0" y="34"/>
                      <a:pt x="4" y="59"/>
                      <a:pt x="57" y="94"/>
                    </a:cubicBezTo>
                    <a:cubicBezTo>
                      <a:pt x="92" y="117"/>
                      <a:pt x="183" y="143"/>
                      <a:pt x="237" y="164"/>
                    </a:cubicBezTo>
                    <a:cubicBezTo>
                      <a:pt x="237" y="164"/>
                      <a:pt x="237" y="164"/>
                      <a:pt x="237" y="164"/>
                    </a:cubicBezTo>
                    <a:cubicBezTo>
                      <a:pt x="197" y="122"/>
                      <a:pt x="138" y="48"/>
                      <a:pt x="103" y="25"/>
                    </a:cubicBezTo>
                    <a:cubicBezTo>
                      <a:pt x="75" y="7"/>
                      <a:pt x="55" y="0"/>
                      <a:pt x="41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0727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942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4040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3113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276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55" y="116429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997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916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1984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/>
              <a:t>첫째 목차</a:t>
            </a:r>
          </a:p>
          <a:p>
            <a:pPr lvl="0"/>
            <a:r>
              <a:rPr lang="ko-KR" altLang="en-US"/>
              <a:t>둘째 목차</a:t>
            </a:r>
          </a:p>
          <a:p>
            <a:pPr lvl="0"/>
            <a:r>
              <a:rPr lang="ko-KR" altLang="en-US"/>
              <a:t>셋째 목차</a:t>
            </a:r>
          </a:p>
          <a:p>
            <a:pPr lvl="0"/>
            <a:r>
              <a:rPr lang="ko-KR" altLang="en-US"/>
              <a:t>넷째 목차</a:t>
            </a:r>
          </a:p>
          <a:p>
            <a:pPr lvl="0"/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359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576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95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70"/>
          <a:stretch/>
        </p:blipFill>
        <p:spPr>
          <a:xfrm>
            <a:off x="0" y="0"/>
            <a:ext cx="12192000" cy="8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13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003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1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011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0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8"/>
          <a:stretch/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0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8" descr="32">
            <a:extLst>
              <a:ext uri="{FF2B5EF4-FFF2-40B4-BE49-F238E27FC236}">
                <a16:creationId xmlns:a16="http://schemas.microsoft.com/office/drawing/2014/main" id="{A200565A-1B57-4B14-A33D-06BE060F2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8"/>
          <a:stretch/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59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8"/>
          <a:stretch/>
        </p:blipFill>
        <p:spPr>
          <a:xfrm>
            <a:off x="0" y="0"/>
            <a:ext cx="12192000" cy="711200"/>
          </a:xfrm>
          <a:prstGeom prst="rect">
            <a:avLst/>
          </a:prstGeom>
        </p:spPr>
      </p:pic>
      <p:pic>
        <p:nvPicPr>
          <p:cNvPr id="7" name="그래픽 11">
            <a:extLst>
              <a:ext uri="{FF2B5EF4-FFF2-40B4-BE49-F238E27FC236}">
                <a16:creationId xmlns:a16="http://schemas.microsoft.com/office/drawing/2014/main" id="{094534B6-6F7D-45D2-96A9-B73869E31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41622" r="24372"/>
          <a:stretch/>
        </p:blipFill>
        <p:spPr>
          <a:xfrm rot="10800000">
            <a:off x="-2" y="4571409"/>
            <a:ext cx="2945788" cy="22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7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8400"/>
          </a:xfrm>
          <a:prstGeom prst="rect">
            <a:avLst/>
          </a:prstGeom>
        </p:spPr>
      </p:pic>
      <p:grpSp>
        <p:nvGrpSpPr>
          <p:cNvPr id="4" name="그룹 3"/>
          <p:cNvGrpSpPr/>
          <p:nvPr userDrawn="1"/>
        </p:nvGrpSpPr>
        <p:grpSpPr>
          <a:xfrm>
            <a:off x="3588207" y="3022960"/>
            <a:ext cx="4482186" cy="3831964"/>
            <a:chOff x="3784601" y="2905883"/>
            <a:chExt cx="4622798" cy="3952179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601" y="4073160"/>
              <a:ext cx="4622798" cy="2784902"/>
            </a:xfrm>
            <a:prstGeom prst="rect">
              <a:avLst/>
            </a:prstGeom>
          </p:spPr>
        </p:pic>
        <p:pic>
          <p:nvPicPr>
            <p:cNvPr id="7" name="Picture 10" descr="Sig_01.png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5715348" y="2905883"/>
              <a:ext cx="1311437" cy="541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75615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그래픽 26">
            <a:extLst>
              <a:ext uri="{FF2B5EF4-FFF2-40B4-BE49-F238E27FC236}">
                <a16:creationId xmlns:a16="http://schemas.microsoft.com/office/drawing/2014/main" id="{3598869E-56BB-4821-BEAD-F31EDFF359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1461" y="-7178"/>
            <a:ext cx="9137073" cy="686517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76" y="6339918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06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14561-7D33-4A06-BA6E-B614D4A7443F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32345-206B-4D9B-B36B-F57BD94BDF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806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65" r:id="rId6"/>
    <p:sldLayoutId id="2147483664" r:id="rId7"/>
    <p:sldLayoutId id="2147483660" r:id="rId8"/>
    <p:sldLayoutId id="2147483653" r:id="rId9"/>
    <p:sldLayoutId id="214748366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427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93" r:id="rId19"/>
    <p:sldLayoutId id="2147483692" r:id="rId20"/>
    <p:sldLayoutId id="2147483691" r:id="rId21"/>
    <p:sldLayoutId id="2147483690" r:id="rId22"/>
    <p:sldLayoutId id="2147483689" r:id="rId23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21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217.svg"/><Relationship Id="rId4" Type="http://schemas.openxmlformats.org/officeDocument/2006/relationships/image" Target="../media/image213.svg"/><Relationship Id="rId9" Type="http://schemas.openxmlformats.org/officeDocument/2006/relationships/image" Target="../media/image46.png"/><Relationship Id="rId14" Type="http://schemas.openxmlformats.org/officeDocument/2006/relationships/image" Target="../media/image2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2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1">
            <a:extLst>
              <a:ext uri="{FF2B5EF4-FFF2-40B4-BE49-F238E27FC236}">
                <a16:creationId xmlns:a16="http://schemas.microsoft.com/office/drawing/2014/main" id="{EF8053F6-1EC0-491E-BD3D-D215EC378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018" y="186563"/>
            <a:ext cx="331828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Cross culture </a:t>
            </a:r>
          </a:p>
        </p:txBody>
      </p:sp>
      <p:pic>
        <p:nvPicPr>
          <p:cNvPr id="2050" name="Picture 2" descr="Iceberg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8" y="1725066"/>
            <a:ext cx="5962650" cy="416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73148" y="1079869"/>
            <a:ext cx="2548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▣ </a:t>
            </a:r>
            <a:r>
              <a:rPr lang="en-US" altLang="ko-KR" sz="2000" b="1" dirty="0"/>
              <a:t>The Cultural Iceberg</a:t>
            </a:r>
            <a:endParaRPr lang="ko-KR" altLang="en-US" sz="2000" dirty="0"/>
          </a:p>
        </p:txBody>
      </p:sp>
      <p:sp>
        <p:nvSpPr>
          <p:cNvPr id="7" name="사각형: 둥근 모서리 88">
            <a:extLst>
              <a:ext uri="{FF2B5EF4-FFF2-40B4-BE49-F238E27FC236}">
                <a16:creationId xmlns:a16="http://schemas.microsoft.com/office/drawing/2014/main" id="{EA5D6105-4BD4-409C-9FEB-B1CDB898F5FC}"/>
              </a:ext>
            </a:extLst>
          </p:cNvPr>
          <p:cNvSpPr/>
          <p:nvPr/>
        </p:nvSpPr>
        <p:spPr>
          <a:xfrm>
            <a:off x="6338297" y="2243923"/>
            <a:ext cx="5274583" cy="1116501"/>
          </a:xfrm>
          <a:prstGeom prst="roundRect">
            <a:avLst>
              <a:gd name="adj" fmla="val 6712"/>
            </a:avLst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ko-KR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Language, Food, Clothing, Literature, Greetings, Holidays and festivals, Folklore </a:t>
            </a:r>
            <a:r>
              <a:rPr lang="en-US" altLang="ko-KR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etc</a:t>
            </a:r>
            <a:endParaRPr lang="en-US" altLang="ko-KR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reeform 21"/>
          <p:cNvSpPr>
            <a:spLocks/>
          </p:cNvSpPr>
          <p:nvPr/>
        </p:nvSpPr>
        <p:spPr bwMode="auto">
          <a:xfrm>
            <a:off x="6338297" y="1725066"/>
            <a:ext cx="2296981" cy="518857"/>
          </a:xfrm>
          <a:custGeom>
            <a:avLst/>
            <a:gdLst>
              <a:gd name="T0" fmla="*/ 0 w 1213"/>
              <a:gd name="T1" fmla="*/ 267 h 267"/>
              <a:gd name="T2" fmla="*/ 0 w 1213"/>
              <a:gd name="T3" fmla="*/ 0 h 267"/>
              <a:gd name="T4" fmla="*/ 1118 w 1213"/>
              <a:gd name="T5" fmla="*/ 0 h 267"/>
              <a:gd name="T6" fmla="*/ 1213 w 1213"/>
              <a:gd name="T7" fmla="*/ 134 h 267"/>
              <a:gd name="T8" fmla="*/ 1118 w 1213"/>
              <a:gd name="T9" fmla="*/ 267 h 267"/>
              <a:gd name="T10" fmla="*/ 0 w 1213"/>
              <a:gd name="T11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13" h="267">
                <a:moveTo>
                  <a:pt x="0" y="267"/>
                </a:moveTo>
                <a:lnTo>
                  <a:pt x="0" y="0"/>
                </a:lnTo>
                <a:lnTo>
                  <a:pt x="1118" y="0"/>
                </a:lnTo>
                <a:lnTo>
                  <a:pt x="1213" y="134"/>
                </a:lnTo>
                <a:lnTo>
                  <a:pt x="1118" y="267"/>
                </a:lnTo>
                <a:lnTo>
                  <a:pt x="0" y="267"/>
                </a:lnTo>
                <a:close/>
              </a:path>
            </a:pathLst>
          </a:custGeom>
          <a:solidFill>
            <a:srgbClr val="045C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Easy to See</a:t>
            </a:r>
          </a:p>
        </p:txBody>
      </p:sp>
      <p:sp>
        <p:nvSpPr>
          <p:cNvPr id="9" name="사각형: 둥근 모서리 88">
            <a:extLst>
              <a:ext uri="{FF2B5EF4-FFF2-40B4-BE49-F238E27FC236}">
                <a16:creationId xmlns:a16="http://schemas.microsoft.com/office/drawing/2014/main" id="{EA5D6105-4BD4-409C-9FEB-B1CDB898F5FC}"/>
              </a:ext>
            </a:extLst>
          </p:cNvPr>
          <p:cNvSpPr/>
          <p:nvPr/>
        </p:nvSpPr>
        <p:spPr>
          <a:xfrm>
            <a:off x="6338297" y="4388853"/>
            <a:ext cx="5274583" cy="1498141"/>
          </a:xfrm>
          <a:prstGeom prst="roundRect">
            <a:avLst>
              <a:gd name="adj" fmla="val 6712"/>
            </a:avLst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ko-KR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Beliefs, Manners, Family roles, Serf-concept, Work ethic, Core values, Interpretations, Humor, Gender roles, Body languages, Gestures, Beauty ideals, Aesthetics, Attitude to education, Thought patterns </a:t>
            </a:r>
            <a:r>
              <a:rPr lang="en-US" altLang="ko-KR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etc</a:t>
            </a:r>
            <a:endParaRPr lang="en-US" altLang="ko-KR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reeform 21"/>
          <p:cNvSpPr>
            <a:spLocks/>
          </p:cNvSpPr>
          <p:nvPr/>
        </p:nvSpPr>
        <p:spPr bwMode="auto">
          <a:xfrm>
            <a:off x="6338297" y="3721944"/>
            <a:ext cx="2913858" cy="518857"/>
          </a:xfrm>
          <a:custGeom>
            <a:avLst/>
            <a:gdLst>
              <a:gd name="T0" fmla="*/ 0 w 1213"/>
              <a:gd name="T1" fmla="*/ 267 h 267"/>
              <a:gd name="T2" fmla="*/ 0 w 1213"/>
              <a:gd name="T3" fmla="*/ 0 h 267"/>
              <a:gd name="T4" fmla="*/ 1118 w 1213"/>
              <a:gd name="T5" fmla="*/ 0 h 267"/>
              <a:gd name="T6" fmla="*/ 1213 w 1213"/>
              <a:gd name="T7" fmla="*/ 134 h 267"/>
              <a:gd name="T8" fmla="*/ 1118 w 1213"/>
              <a:gd name="T9" fmla="*/ 267 h 267"/>
              <a:gd name="T10" fmla="*/ 0 w 1213"/>
              <a:gd name="T11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13" h="267">
                <a:moveTo>
                  <a:pt x="0" y="267"/>
                </a:moveTo>
                <a:lnTo>
                  <a:pt x="0" y="0"/>
                </a:lnTo>
                <a:lnTo>
                  <a:pt x="1118" y="0"/>
                </a:lnTo>
                <a:lnTo>
                  <a:pt x="1213" y="134"/>
                </a:lnTo>
                <a:lnTo>
                  <a:pt x="1118" y="267"/>
                </a:lnTo>
                <a:lnTo>
                  <a:pt x="0" y="26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Not Easy to See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2" name="직사각형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7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55215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592578" y="186563"/>
            <a:ext cx="294151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Identity of KT&amp;G</a:t>
            </a:r>
            <a:endParaRPr lang="ko-KR" altLang="en-US" sz="2800" b="1" dirty="0">
              <a:solidFill>
                <a:schemeClr val="bg1"/>
              </a:solidFill>
              <a:latin typeface="Open Sans" panose="020B0606030504020204" pitchFamily="34" charset="0"/>
              <a:ea typeface="KoPub돋움체 Bold" panose="00000800000000000000" pitchFamily="2" charset="-127"/>
              <a:cs typeface="Open Sans" panose="020B0606030504020204" pitchFamily="34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23661" y="101149"/>
            <a:ext cx="3366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r>
              <a:rPr lang="en-US" altLang="ko-KR" sz="4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ko-KR" altLang="en-US" sz="4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G마켓 산스 Bold" panose="02000000000000000000" pitchFamily="50" charset="-127"/>
              <a:cs typeface="Open Sans" panose="020B0606030504020204" pitchFamily="34" charset="0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736977" y="720712"/>
            <a:ext cx="10718046" cy="714923"/>
            <a:chOff x="736977" y="720712"/>
            <a:chExt cx="10718046" cy="714923"/>
          </a:xfrm>
        </p:grpSpPr>
        <p:grpSp>
          <p:nvGrpSpPr>
            <p:cNvPr id="14" name="그룹 13"/>
            <p:cNvGrpSpPr/>
            <p:nvPr/>
          </p:nvGrpSpPr>
          <p:grpSpPr>
            <a:xfrm>
              <a:off x="736977" y="1158636"/>
              <a:ext cx="9636920" cy="276999"/>
              <a:chOff x="736977" y="1283953"/>
              <a:chExt cx="9636920" cy="27699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0DBAA28-680A-41F9-9D55-E157B2297396}"/>
                  </a:ext>
                </a:extLst>
              </p:cNvPr>
              <p:cNvSpPr txBox="1"/>
              <p:nvPr/>
            </p:nvSpPr>
            <p:spPr>
              <a:xfrm>
                <a:off x="1035889" y="1283953"/>
                <a:ext cx="93380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Company with unlimited potential based on high profitability, financial stability and transparent corporate culture</a:t>
                </a:r>
              </a:p>
            </p:txBody>
          </p:sp>
          <p:grpSp>
            <p:nvGrpSpPr>
              <p:cNvPr id="71" name="그룹 70"/>
              <p:cNvGrpSpPr/>
              <p:nvPr/>
            </p:nvGrpSpPr>
            <p:grpSpPr>
              <a:xfrm>
                <a:off x="736977" y="1335781"/>
                <a:ext cx="172839" cy="173341"/>
                <a:chOff x="3944940" y="2760858"/>
                <a:chExt cx="412748" cy="413948"/>
              </a:xfrm>
            </p:grpSpPr>
            <p:sp>
              <p:nvSpPr>
                <p:cNvPr id="72" name="Freeform 90"/>
                <p:cNvSpPr>
                  <a:spLocks/>
                </p:cNvSpPr>
                <p:nvPr/>
              </p:nvSpPr>
              <p:spPr bwMode="auto">
                <a:xfrm>
                  <a:off x="3944940" y="2760858"/>
                  <a:ext cx="412748" cy="413948"/>
                </a:xfrm>
                <a:custGeom>
                  <a:avLst/>
                  <a:gdLst>
                    <a:gd name="T0" fmla="*/ 192 w 192"/>
                    <a:gd name="T1" fmla="*/ 189 h 192"/>
                    <a:gd name="T2" fmla="*/ 188 w 192"/>
                    <a:gd name="T3" fmla="*/ 192 h 192"/>
                    <a:gd name="T4" fmla="*/ 3 w 192"/>
                    <a:gd name="T5" fmla="*/ 192 h 192"/>
                    <a:gd name="T6" fmla="*/ 0 w 192"/>
                    <a:gd name="T7" fmla="*/ 189 h 192"/>
                    <a:gd name="T8" fmla="*/ 0 w 192"/>
                    <a:gd name="T9" fmla="*/ 4 h 192"/>
                    <a:gd name="T10" fmla="*/ 3 w 192"/>
                    <a:gd name="T11" fmla="*/ 0 h 192"/>
                    <a:gd name="T12" fmla="*/ 188 w 192"/>
                    <a:gd name="T13" fmla="*/ 0 h 192"/>
                    <a:gd name="T14" fmla="*/ 192 w 192"/>
                    <a:gd name="T15" fmla="*/ 4 h 192"/>
                    <a:gd name="T16" fmla="*/ 192 w 192"/>
                    <a:gd name="T17" fmla="*/ 189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92" y="189"/>
                      </a:moveTo>
                      <a:cubicBezTo>
                        <a:pt x="192" y="191"/>
                        <a:pt x="190" y="192"/>
                        <a:pt x="188" y="192"/>
                      </a:cubicBezTo>
                      <a:cubicBezTo>
                        <a:pt x="3" y="192"/>
                        <a:pt x="3" y="192"/>
                        <a:pt x="3" y="192"/>
                      </a:cubicBezTo>
                      <a:cubicBezTo>
                        <a:pt x="1" y="192"/>
                        <a:pt x="0" y="191"/>
                        <a:pt x="0" y="189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90" y="0"/>
                        <a:pt x="192" y="2"/>
                        <a:pt x="192" y="4"/>
                      </a:cubicBezTo>
                      <a:lnTo>
                        <a:pt x="192" y="189"/>
                      </a:lnTo>
                      <a:close/>
                    </a:path>
                  </a:pathLst>
                </a:custGeom>
                <a:noFill/>
                <a:ln w="23813" cap="flat">
                  <a:solidFill>
                    <a:srgbClr val="FF8A0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73" name="그룹 72"/>
                <p:cNvGrpSpPr/>
                <p:nvPr/>
              </p:nvGrpSpPr>
              <p:grpSpPr>
                <a:xfrm>
                  <a:off x="4023856" y="2869407"/>
                  <a:ext cx="253268" cy="196850"/>
                  <a:chOff x="4009967" y="2895601"/>
                  <a:chExt cx="253268" cy="196850"/>
                </a:xfrm>
              </p:grpSpPr>
              <p:sp>
                <p:nvSpPr>
                  <p:cNvPr id="74" name="Line 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67972" y="2895601"/>
                    <a:ext cx="195263" cy="196850"/>
                  </a:xfrm>
                  <a:prstGeom prst="line">
                    <a:avLst/>
                  </a:prstGeom>
                  <a:noFill/>
                  <a:ln w="31750" cap="flat">
                    <a:solidFill>
                      <a:srgbClr val="FF8A0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75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009967" y="2984301"/>
                    <a:ext cx="71439" cy="71436"/>
                  </a:xfrm>
                  <a:prstGeom prst="line">
                    <a:avLst/>
                  </a:prstGeom>
                  <a:noFill/>
                  <a:ln w="31750" cap="flat">
                    <a:solidFill>
                      <a:srgbClr val="FF8A0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15" name="그룹 14"/>
            <p:cNvGrpSpPr/>
            <p:nvPr/>
          </p:nvGrpSpPr>
          <p:grpSpPr>
            <a:xfrm>
              <a:off x="736978" y="720712"/>
              <a:ext cx="10718045" cy="461665"/>
              <a:chOff x="736978" y="720712"/>
              <a:chExt cx="10718045" cy="461665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C640658-E8AE-4178-929D-9C23447E1B92}"/>
                  </a:ext>
                </a:extLst>
              </p:cNvPr>
              <p:cNvSpPr txBox="1"/>
              <p:nvPr/>
            </p:nvSpPr>
            <p:spPr>
              <a:xfrm>
                <a:off x="1035888" y="720712"/>
                <a:ext cx="104191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 only company that continues the legitimacy of the tobacco / red ginseng business, the Korean representative company with the symbolism as a successful case of privatization</a:t>
                </a:r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Medium" panose="00000600000000000000" pitchFamily="2" charset="-127"/>
                  <a:cs typeface="Open Sans" panose="020B0606030504020204" pitchFamily="34" charset="0"/>
                </a:endParaRPr>
              </a:p>
            </p:txBody>
          </p:sp>
          <p:grpSp>
            <p:nvGrpSpPr>
              <p:cNvPr id="77" name="그룹 76"/>
              <p:cNvGrpSpPr/>
              <p:nvPr/>
            </p:nvGrpSpPr>
            <p:grpSpPr>
              <a:xfrm>
                <a:off x="736978" y="778203"/>
                <a:ext cx="172839" cy="173341"/>
                <a:chOff x="3944940" y="2760858"/>
                <a:chExt cx="412748" cy="413948"/>
              </a:xfrm>
            </p:grpSpPr>
            <p:sp>
              <p:nvSpPr>
                <p:cNvPr id="78" name="Freeform 90"/>
                <p:cNvSpPr>
                  <a:spLocks/>
                </p:cNvSpPr>
                <p:nvPr/>
              </p:nvSpPr>
              <p:spPr bwMode="auto">
                <a:xfrm>
                  <a:off x="3944940" y="2760858"/>
                  <a:ext cx="412748" cy="413948"/>
                </a:xfrm>
                <a:custGeom>
                  <a:avLst/>
                  <a:gdLst>
                    <a:gd name="T0" fmla="*/ 192 w 192"/>
                    <a:gd name="T1" fmla="*/ 189 h 192"/>
                    <a:gd name="T2" fmla="*/ 188 w 192"/>
                    <a:gd name="T3" fmla="*/ 192 h 192"/>
                    <a:gd name="T4" fmla="*/ 3 w 192"/>
                    <a:gd name="T5" fmla="*/ 192 h 192"/>
                    <a:gd name="T6" fmla="*/ 0 w 192"/>
                    <a:gd name="T7" fmla="*/ 189 h 192"/>
                    <a:gd name="T8" fmla="*/ 0 w 192"/>
                    <a:gd name="T9" fmla="*/ 4 h 192"/>
                    <a:gd name="T10" fmla="*/ 3 w 192"/>
                    <a:gd name="T11" fmla="*/ 0 h 192"/>
                    <a:gd name="T12" fmla="*/ 188 w 192"/>
                    <a:gd name="T13" fmla="*/ 0 h 192"/>
                    <a:gd name="T14" fmla="*/ 192 w 192"/>
                    <a:gd name="T15" fmla="*/ 4 h 192"/>
                    <a:gd name="T16" fmla="*/ 192 w 192"/>
                    <a:gd name="T17" fmla="*/ 189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92" y="189"/>
                      </a:moveTo>
                      <a:cubicBezTo>
                        <a:pt x="192" y="191"/>
                        <a:pt x="190" y="192"/>
                        <a:pt x="188" y="192"/>
                      </a:cubicBezTo>
                      <a:cubicBezTo>
                        <a:pt x="3" y="192"/>
                        <a:pt x="3" y="192"/>
                        <a:pt x="3" y="192"/>
                      </a:cubicBezTo>
                      <a:cubicBezTo>
                        <a:pt x="1" y="192"/>
                        <a:pt x="0" y="191"/>
                        <a:pt x="0" y="189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90" y="0"/>
                        <a:pt x="192" y="2"/>
                        <a:pt x="192" y="4"/>
                      </a:cubicBezTo>
                      <a:lnTo>
                        <a:pt x="192" y="189"/>
                      </a:lnTo>
                      <a:close/>
                    </a:path>
                  </a:pathLst>
                </a:custGeom>
                <a:noFill/>
                <a:ln w="23813" cap="flat">
                  <a:solidFill>
                    <a:srgbClr val="FF8A0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79" name="그룹 78"/>
                <p:cNvGrpSpPr/>
                <p:nvPr/>
              </p:nvGrpSpPr>
              <p:grpSpPr>
                <a:xfrm>
                  <a:off x="4023856" y="2869407"/>
                  <a:ext cx="253268" cy="196850"/>
                  <a:chOff x="4009967" y="2895601"/>
                  <a:chExt cx="253268" cy="196850"/>
                </a:xfrm>
              </p:grpSpPr>
              <p:sp>
                <p:nvSpPr>
                  <p:cNvPr id="81" name="Line 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67972" y="2895601"/>
                    <a:ext cx="195263" cy="196850"/>
                  </a:xfrm>
                  <a:prstGeom prst="line">
                    <a:avLst/>
                  </a:prstGeom>
                  <a:noFill/>
                  <a:ln w="31750" cap="flat">
                    <a:solidFill>
                      <a:srgbClr val="FF8A0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82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009967" y="2984301"/>
                    <a:ext cx="71439" cy="71436"/>
                  </a:xfrm>
                  <a:prstGeom prst="line">
                    <a:avLst/>
                  </a:prstGeom>
                  <a:noFill/>
                  <a:ln w="31750" cap="flat">
                    <a:solidFill>
                      <a:srgbClr val="FF8A0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63" name="그룹 62"/>
          <p:cNvGrpSpPr/>
          <p:nvPr/>
        </p:nvGrpSpPr>
        <p:grpSpPr>
          <a:xfrm>
            <a:off x="532819" y="1666685"/>
            <a:ext cx="11209699" cy="4629267"/>
            <a:chOff x="589969" y="1666685"/>
            <a:chExt cx="11209699" cy="4629267"/>
          </a:xfrm>
        </p:grpSpPr>
        <p:grpSp>
          <p:nvGrpSpPr>
            <p:cNvPr id="57" name="그룹 56"/>
            <p:cNvGrpSpPr/>
            <p:nvPr/>
          </p:nvGrpSpPr>
          <p:grpSpPr>
            <a:xfrm>
              <a:off x="589969" y="1735823"/>
              <a:ext cx="5187757" cy="1446523"/>
              <a:chOff x="536472" y="1735823"/>
              <a:chExt cx="5187757" cy="1446523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93DB2AB-5A11-4E58-86FC-C6C315B42B6B}"/>
                  </a:ext>
                </a:extLst>
              </p:cNvPr>
              <p:cNvSpPr txBox="1"/>
              <p:nvPr/>
            </p:nvSpPr>
            <p:spPr>
              <a:xfrm>
                <a:off x="1082624" y="2351349"/>
                <a:ext cx="464160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More than 100 years of tobacco / red ginseng business</a:t>
                </a:r>
              </a:p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Maintain domestic brand recognition</a:t>
                </a:r>
              </a:p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Public Goods with DNA of Korea</a:t>
                </a:r>
              </a:p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Exports to more than 40 countries</a:t>
                </a:r>
              </a:p>
            </p:txBody>
          </p:sp>
          <p:grpSp>
            <p:nvGrpSpPr>
              <p:cNvPr id="51" name="그룹 50"/>
              <p:cNvGrpSpPr/>
              <p:nvPr/>
            </p:nvGrpSpPr>
            <p:grpSpPr>
              <a:xfrm>
                <a:off x="536472" y="1735823"/>
                <a:ext cx="4038552" cy="707886"/>
                <a:chOff x="536472" y="1735823"/>
                <a:chExt cx="4038552" cy="707886"/>
              </a:xfrm>
            </p:grpSpPr>
            <p:sp>
              <p:nvSpPr>
                <p:cNvPr id="85" name="Text Box 21">
                  <a:extLst>
                    <a:ext uri="{FF2B5EF4-FFF2-40B4-BE49-F238E27FC236}">
                      <a16:creationId xmlns:a16="http://schemas.microsoft.com/office/drawing/2014/main" id="{D54E164F-4865-48F7-8A20-2A3A7970FBC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28941" y="1795920"/>
                  <a:ext cx="3446083" cy="4924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 extrusionH="6350">
                    <a:bevelT w="0"/>
                  </a:sp3d>
                </a:bodyPr>
                <a:lstStyle>
                  <a:defPPr>
                    <a:defRPr lang="ko-KR"/>
                  </a:defPPr>
                  <a:lvl1pPr latinLnBrk="0">
                    <a:buClr>
                      <a:srgbClr val="000000"/>
                    </a:buClr>
                    <a:buSzPct val="80000"/>
                    <a:defRPr kumimoji="0" sz="2400">
                      <a:solidFill>
                        <a:prstClr val="black"/>
                      </a:solidFill>
                      <a:latin typeface="나눔고딕 ExtraBold" pitchFamily="50" charset="-127"/>
                      <a:ea typeface="Rix모던고딕 EB" pitchFamily="18" charset="-127"/>
                    </a:defRPr>
                  </a:lvl1pPr>
                </a:lstStyle>
                <a:p>
                  <a:r>
                    <a:rPr lang="en-US" altLang="ko-KR" sz="1600" b="1" dirty="0">
                      <a:solidFill>
                        <a:srgbClr val="00B0F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Representative company of Kore with long history</a:t>
                  </a:r>
                </a:p>
              </p:txBody>
            </p:sp>
            <p:sp>
              <p:nvSpPr>
                <p:cNvPr id="9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36472" y="1735823"/>
                  <a:ext cx="336631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 extrusionH="6350">
                    <a:bevelT w="0"/>
                  </a:sp3d>
                </a:bodyPr>
                <a:lstStyle>
                  <a:defPPr>
                    <a:defRPr lang="ko-KR"/>
                  </a:defPPr>
                  <a:lvl1pPr latinLnBrk="0">
                    <a:buClr>
                      <a:srgbClr val="000000"/>
                    </a:buClr>
                    <a:buSzPct val="80000"/>
                    <a:defRPr kumimoji="0" sz="2400">
                      <a:solidFill>
                        <a:prstClr val="black"/>
                      </a:solidFill>
                      <a:latin typeface="나눔고딕 ExtraBold" pitchFamily="50" charset="-127"/>
                      <a:ea typeface="Rix모던고딕 EB" pitchFamily="18" charset="-127"/>
                    </a:defRPr>
                  </a:lvl1pPr>
                </a:lstStyle>
                <a:p>
                  <a:pPr algn="r"/>
                  <a:r>
                    <a:rPr lang="en-US" altLang="ko-KR" sz="4600" dirty="0">
                      <a:solidFill>
                        <a:srgbClr val="045CBC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1</a:t>
                  </a:r>
                  <a:endParaRPr lang="ko-KR" altLang="en-US" sz="4600" dirty="0">
                    <a:solidFill>
                      <a:srgbClr val="045CBC"/>
                    </a:solidFill>
                    <a:latin typeface="Open Sans" panose="020B0606030504020204" pitchFamily="34" charset="0"/>
                    <a:ea typeface="G마켓 산스 Bold" panose="02000000000000000000" pitchFamily="50" charset="-127"/>
                    <a:cs typeface="Open Sans" panose="020B0606030504020204" pitchFamily="34" charset="0"/>
                  </a:endParaRPr>
                </a:p>
              </p:txBody>
            </p:sp>
          </p:grpSp>
        </p:grpSp>
        <p:grpSp>
          <p:nvGrpSpPr>
            <p:cNvPr id="59" name="그룹 58"/>
            <p:cNvGrpSpPr/>
            <p:nvPr/>
          </p:nvGrpSpPr>
          <p:grpSpPr>
            <a:xfrm>
              <a:off x="7284721" y="1666685"/>
              <a:ext cx="4514947" cy="2225776"/>
              <a:chOff x="7459568" y="1666685"/>
              <a:chExt cx="4514947" cy="2225776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76BEA40-413C-4808-BF35-8B5D48B1B8FE}"/>
                  </a:ext>
                </a:extLst>
              </p:cNvPr>
              <p:cNvSpPr txBox="1"/>
              <p:nvPr/>
            </p:nvSpPr>
            <p:spPr>
              <a:xfrm>
                <a:off x="7964881" y="2322801"/>
                <a:ext cx="400963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Owned and distributed privatized Company with POSCO and KT</a:t>
                </a:r>
              </a:p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 most successful cases of monopoly  abolition and privatization</a:t>
                </a:r>
              </a:p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Improved productivity and profitability after privatization</a:t>
                </a:r>
              </a:p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Excellence at home and abroad with exemplary management</a:t>
                </a:r>
              </a:p>
            </p:txBody>
          </p:sp>
          <p:grpSp>
            <p:nvGrpSpPr>
              <p:cNvPr id="55" name="그룹 54"/>
              <p:cNvGrpSpPr/>
              <p:nvPr/>
            </p:nvGrpSpPr>
            <p:grpSpPr>
              <a:xfrm>
                <a:off x="7459568" y="1666685"/>
                <a:ext cx="4132675" cy="707886"/>
                <a:chOff x="7459568" y="1666685"/>
                <a:chExt cx="4132675" cy="707886"/>
              </a:xfrm>
            </p:grpSpPr>
            <p:sp>
              <p:nvSpPr>
                <p:cNvPr id="90" name="Text Box 21">
                  <a:extLst>
                    <a:ext uri="{FF2B5EF4-FFF2-40B4-BE49-F238E27FC236}">
                      <a16:creationId xmlns:a16="http://schemas.microsoft.com/office/drawing/2014/main" id="{35B5862A-409D-408E-B9E2-4B6D8ADCB44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011198" y="1726782"/>
                  <a:ext cx="3581045" cy="4924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 extrusionH="6350">
                    <a:bevelT w="0"/>
                  </a:sp3d>
                </a:bodyPr>
                <a:lstStyle>
                  <a:defPPr>
                    <a:defRPr lang="ko-KR"/>
                  </a:defPPr>
                  <a:lvl1pPr latinLnBrk="0">
                    <a:buClr>
                      <a:srgbClr val="000000"/>
                    </a:buClr>
                    <a:buSzPct val="80000"/>
                    <a:defRPr kumimoji="0" sz="2400">
                      <a:solidFill>
                        <a:prstClr val="black"/>
                      </a:solidFill>
                      <a:latin typeface="나눔고딕 ExtraBold" pitchFamily="50" charset="-127"/>
                      <a:ea typeface="Rix모던고딕 EB" pitchFamily="18" charset="-127"/>
                    </a:defRPr>
                  </a:lvl1pPr>
                </a:lstStyle>
                <a:p>
                  <a:r>
                    <a:rPr lang="en-US" altLang="ko-KR" sz="1600" b="1" dirty="0">
                      <a:solidFill>
                        <a:srgbClr val="00B0F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Representative company with successful privatization</a:t>
                  </a:r>
                </a:p>
              </p:txBody>
            </p:sp>
            <p:sp>
              <p:nvSpPr>
                <p:cNvPr id="101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7459568" y="1666685"/>
                  <a:ext cx="336631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 extrusionH="6350">
                    <a:bevelT w="0"/>
                  </a:sp3d>
                </a:bodyPr>
                <a:lstStyle>
                  <a:defPPr>
                    <a:defRPr lang="ko-KR"/>
                  </a:defPPr>
                  <a:lvl1pPr latinLnBrk="0">
                    <a:buClr>
                      <a:srgbClr val="000000"/>
                    </a:buClr>
                    <a:buSzPct val="80000"/>
                    <a:defRPr kumimoji="0" sz="2400">
                      <a:solidFill>
                        <a:prstClr val="black"/>
                      </a:solidFill>
                      <a:latin typeface="나눔고딕 ExtraBold" pitchFamily="50" charset="-127"/>
                      <a:ea typeface="Rix모던고딕 EB" pitchFamily="18" charset="-127"/>
                    </a:defRPr>
                  </a:lvl1pPr>
                </a:lstStyle>
                <a:p>
                  <a:pPr algn="r"/>
                  <a:r>
                    <a:rPr lang="en-US" altLang="ko-KR" sz="4600" dirty="0">
                      <a:solidFill>
                        <a:srgbClr val="045CBC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3</a:t>
                  </a:r>
                  <a:endParaRPr lang="ko-KR" altLang="en-US" sz="4600" dirty="0">
                    <a:solidFill>
                      <a:srgbClr val="045CBC"/>
                    </a:solidFill>
                    <a:latin typeface="Open Sans" panose="020B0606030504020204" pitchFamily="34" charset="0"/>
                    <a:ea typeface="G마켓 산스 Bold" panose="02000000000000000000" pitchFamily="50" charset="-127"/>
                    <a:cs typeface="Open Sans" panose="020B0606030504020204" pitchFamily="34" charset="0"/>
                  </a:endParaRPr>
                </a:p>
              </p:txBody>
            </p:sp>
          </p:grpSp>
        </p:grpSp>
        <p:grpSp>
          <p:nvGrpSpPr>
            <p:cNvPr id="60" name="그룹 59"/>
            <p:cNvGrpSpPr/>
            <p:nvPr/>
          </p:nvGrpSpPr>
          <p:grpSpPr>
            <a:xfrm>
              <a:off x="7292736" y="4070176"/>
              <a:ext cx="4447216" cy="2225776"/>
              <a:chOff x="7467583" y="4070176"/>
              <a:chExt cx="4447216" cy="2225776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A0D1E21-4B94-4F4F-B6AE-426CCC5AF79F}"/>
                  </a:ext>
                </a:extLst>
              </p:cNvPr>
              <p:cNvSpPr txBox="1"/>
              <p:nvPr/>
            </p:nvSpPr>
            <p:spPr>
              <a:xfrm>
                <a:off x="7964880" y="4726292"/>
                <a:ext cx="394991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Investment capability based on abundant liquidity and financial stability</a:t>
                </a:r>
              </a:p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Tobacco and red ginseng export and establishment of local base</a:t>
                </a:r>
              </a:p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Steady investment in health related fields such as bio-pharmaceuticals</a:t>
                </a:r>
              </a:p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Promotion of real estate development / leasing and financial investment</a:t>
                </a:r>
              </a:p>
            </p:txBody>
          </p:sp>
          <p:grpSp>
            <p:nvGrpSpPr>
              <p:cNvPr id="56" name="그룹 55"/>
              <p:cNvGrpSpPr/>
              <p:nvPr/>
            </p:nvGrpSpPr>
            <p:grpSpPr>
              <a:xfrm>
                <a:off x="7467583" y="4070176"/>
                <a:ext cx="4420619" cy="707886"/>
                <a:chOff x="7467583" y="4070176"/>
                <a:chExt cx="4420619" cy="707886"/>
              </a:xfrm>
            </p:grpSpPr>
            <p:sp>
              <p:nvSpPr>
                <p:cNvPr id="92" name="Text Box 21">
                  <a:extLst>
                    <a:ext uri="{FF2B5EF4-FFF2-40B4-BE49-F238E27FC236}">
                      <a16:creationId xmlns:a16="http://schemas.microsoft.com/office/drawing/2014/main" id="{5A63EE05-D5AB-44A1-BE9D-AF203E71183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011198" y="4130274"/>
                  <a:ext cx="3877004" cy="4924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 extrusionH="6350">
                    <a:bevelT w="0"/>
                  </a:sp3d>
                </a:bodyPr>
                <a:lstStyle>
                  <a:defPPr>
                    <a:defRPr lang="ko-KR"/>
                  </a:defPPr>
                  <a:lvl1pPr latinLnBrk="0">
                    <a:buClr>
                      <a:srgbClr val="000000"/>
                    </a:buClr>
                    <a:buSzPct val="80000"/>
                    <a:defRPr kumimoji="0" sz="2400">
                      <a:solidFill>
                        <a:prstClr val="black"/>
                      </a:solidFill>
                      <a:latin typeface="나눔고딕 ExtraBold" pitchFamily="50" charset="-127"/>
                      <a:ea typeface="Rix모던고딕 EB" pitchFamily="18" charset="-127"/>
                    </a:defRPr>
                  </a:lvl1pPr>
                </a:lstStyle>
                <a:p>
                  <a:r>
                    <a:rPr lang="en-US" altLang="ko-KR" sz="1600" b="1" dirty="0">
                      <a:solidFill>
                        <a:srgbClr val="00B0F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Company with high potential such as </a:t>
                  </a:r>
                </a:p>
                <a:p>
                  <a:r>
                    <a:rPr lang="en-US" altLang="ko-KR" sz="1600" b="1" dirty="0">
                      <a:solidFill>
                        <a:srgbClr val="00B0F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globalization and diversification</a:t>
                  </a:r>
                </a:p>
              </p:txBody>
            </p:sp>
            <p:sp>
              <p:nvSpPr>
                <p:cNvPr id="10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7467583" y="4070176"/>
                  <a:ext cx="336631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 extrusionH="6350">
                    <a:bevelT w="0"/>
                  </a:sp3d>
                </a:bodyPr>
                <a:lstStyle>
                  <a:defPPr>
                    <a:defRPr lang="ko-KR"/>
                  </a:defPPr>
                  <a:lvl1pPr latinLnBrk="0">
                    <a:buClr>
                      <a:srgbClr val="000000"/>
                    </a:buClr>
                    <a:buSzPct val="80000"/>
                    <a:defRPr kumimoji="0" sz="2400">
                      <a:solidFill>
                        <a:prstClr val="black"/>
                      </a:solidFill>
                      <a:latin typeface="나눔고딕 ExtraBold" pitchFamily="50" charset="-127"/>
                      <a:ea typeface="Rix모던고딕 EB" pitchFamily="18" charset="-127"/>
                    </a:defRPr>
                  </a:lvl1pPr>
                </a:lstStyle>
                <a:p>
                  <a:pPr algn="r"/>
                  <a:r>
                    <a:rPr lang="en-US" altLang="ko-KR" sz="4600" dirty="0">
                      <a:solidFill>
                        <a:srgbClr val="045CBC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4</a:t>
                  </a:r>
                  <a:endParaRPr lang="ko-KR" altLang="en-US" sz="4600" dirty="0">
                    <a:solidFill>
                      <a:srgbClr val="045CBC"/>
                    </a:solidFill>
                    <a:latin typeface="Open Sans" panose="020B0606030504020204" pitchFamily="34" charset="0"/>
                    <a:ea typeface="G마켓 산스 Bold" panose="02000000000000000000" pitchFamily="50" charset="-127"/>
                    <a:cs typeface="Open Sans" panose="020B0606030504020204" pitchFamily="34" charset="0"/>
                  </a:endParaRPr>
                </a:p>
              </p:txBody>
            </p:sp>
          </p:grpSp>
        </p:grpSp>
        <p:grpSp>
          <p:nvGrpSpPr>
            <p:cNvPr id="58" name="그룹 57"/>
            <p:cNvGrpSpPr/>
            <p:nvPr/>
          </p:nvGrpSpPr>
          <p:grpSpPr>
            <a:xfrm>
              <a:off x="592945" y="4070176"/>
              <a:ext cx="4772184" cy="1856131"/>
              <a:chOff x="539448" y="4070176"/>
              <a:chExt cx="4772184" cy="1856131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02A88643-9AB2-4885-812B-4C55921A568F}"/>
                  </a:ext>
                </a:extLst>
              </p:cNvPr>
              <p:cNvSpPr txBox="1"/>
              <p:nvPr/>
            </p:nvSpPr>
            <p:spPr>
              <a:xfrm>
                <a:off x="1035887" y="4725978"/>
                <a:ext cx="427574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Over 30% of operating profit margin</a:t>
                </a:r>
              </a:p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Maintain good cash flow</a:t>
                </a:r>
              </a:p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Complete separation of ownership ↔ dominance, simple investment structure, etc.</a:t>
                </a:r>
              </a:p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Corporate culture that emphasizes  </a:t>
                </a:r>
              </a:p>
              <a:p>
                <a:pPr marL="171450" indent="-171450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ethics and transparency</a:t>
                </a:r>
              </a:p>
            </p:txBody>
          </p:sp>
          <p:grpSp>
            <p:nvGrpSpPr>
              <p:cNvPr id="52" name="그룹 51"/>
              <p:cNvGrpSpPr/>
              <p:nvPr/>
            </p:nvGrpSpPr>
            <p:grpSpPr>
              <a:xfrm>
                <a:off x="539448" y="4070176"/>
                <a:ext cx="4682976" cy="707886"/>
                <a:chOff x="539448" y="4070176"/>
                <a:chExt cx="4682976" cy="707886"/>
              </a:xfrm>
            </p:grpSpPr>
            <p:sp>
              <p:nvSpPr>
                <p:cNvPr id="100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39448" y="4070176"/>
                  <a:ext cx="336631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 extrusionH="6350">
                    <a:bevelT w="0"/>
                  </a:sp3d>
                </a:bodyPr>
                <a:lstStyle>
                  <a:defPPr>
                    <a:defRPr lang="ko-KR"/>
                  </a:defPPr>
                  <a:lvl1pPr latinLnBrk="0">
                    <a:buClr>
                      <a:srgbClr val="000000"/>
                    </a:buClr>
                    <a:buSzPct val="80000"/>
                    <a:defRPr kumimoji="0" sz="2400">
                      <a:solidFill>
                        <a:prstClr val="black"/>
                      </a:solidFill>
                      <a:latin typeface="나눔고딕 ExtraBold" pitchFamily="50" charset="-127"/>
                      <a:ea typeface="Rix모던고딕 EB" pitchFamily="18" charset="-127"/>
                    </a:defRPr>
                  </a:lvl1pPr>
                </a:lstStyle>
                <a:p>
                  <a:pPr algn="r"/>
                  <a:r>
                    <a:rPr lang="en-US" altLang="ko-KR" sz="4600" dirty="0">
                      <a:solidFill>
                        <a:srgbClr val="045CBC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2</a:t>
                  </a:r>
                  <a:endParaRPr lang="ko-KR" altLang="en-US" sz="4600" dirty="0">
                    <a:solidFill>
                      <a:srgbClr val="045CBC"/>
                    </a:solidFill>
                    <a:latin typeface="Open Sans" panose="020B0606030504020204" pitchFamily="34" charset="0"/>
                    <a:ea typeface="G마켓 산스 Bold" panose="02000000000000000000" pitchFamily="50" charset="-127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20" name="Text Box 21">
                  <a:extLst>
                    <a:ext uri="{FF2B5EF4-FFF2-40B4-BE49-F238E27FC236}">
                      <a16:creationId xmlns:a16="http://schemas.microsoft.com/office/drawing/2014/main" id="{7ED8724F-C060-4656-BFDC-F9F38A75507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28941" y="4130273"/>
                  <a:ext cx="4093483" cy="4924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 extrusionH="6350">
                    <a:bevelT w="0"/>
                  </a:sp3d>
                </a:bodyPr>
                <a:lstStyle>
                  <a:defPPr>
                    <a:defRPr lang="ko-KR"/>
                  </a:defPPr>
                  <a:lvl1pPr latinLnBrk="0">
                    <a:buClr>
                      <a:srgbClr val="000000"/>
                    </a:buClr>
                    <a:buSzPct val="80000"/>
                    <a:defRPr kumimoji="0" sz="2400">
                      <a:solidFill>
                        <a:prstClr val="black"/>
                      </a:solidFill>
                      <a:latin typeface="나눔고딕 ExtraBold" pitchFamily="50" charset="-127"/>
                      <a:ea typeface="Rix모던고딕 EB" pitchFamily="18" charset="-127"/>
                    </a:defRPr>
                  </a:lvl1pPr>
                </a:lstStyle>
                <a:p>
                  <a:r>
                    <a:rPr lang="en-US" altLang="ko-KR" sz="1600" b="1" dirty="0">
                      <a:solidFill>
                        <a:srgbClr val="00B0F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Company with the highest reliability and transparency</a:t>
                  </a:r>
                </a:p>
              </p:txBody>
            </p:sp>
          </p:grpSp>
        </p:grpSp>
      </p:grpSp>
      <p:grpSp>
        <p:nvGrpSpPr>
          <p:cNvPr id="40" name="그룹 39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41" name="직사각형 4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49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81919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13">
            <a:extLst>
              <a:ext uri="{FF2B5EF4-FFF2-40B4-BE49-F238E27FC236}">
                <a16:creationId xmlns:a16="http://schemas.microsoft.com/office/drawing/2014/main" id="{77986A15-6F9F-4F92-A745-79A3F7084E62}"/>
              </a:ext>
            </a:extLst>
          </p:cNvPr>
          <p:cNvSpPr/>
          <p:nvPr/>
        </p:nvSpPr>
        <p:spPr>
          <a:xfrm>
            <a:off x="766636" y="904285"/>
            <a:ext cx="5799264" cy="5603428"/>
          </a:xfrm>
          <a:prstGeom prst="roundRect">
            <a:avLst>
              <a:gd name="adj" fmla="val 4608"/>
            </a:avLst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맑은 고딕" panose="020B0503020000020004" pitchFamily="50" charset="-127"/>
              <a:cs typeface="Open Sans" panose="020B0606030504020204" pitchFamily="34" charset="0"/>
            </a:endParaRPr>
          </a:p>
        </p:txBody>
      </p:sp>
      <p:grpSp>
        <p:nvGrpSpPr>
          <p:cNvPr id="38" name="그룹 37"/>
          <p:cNvGrpSpPr/>
          <p:nvPr/>
        </p:nvGrpSpPr>
        <p:grpSpPr>
          <a:xfrm>
            <a:off x="7247466" y="1186203"/>
            <a:ext cx="4284134" cy="5021879"/>
            <a:chOff x="7247466" y="1186203"/>
            <a:chExt cx="4284134" cy="502187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2394E7-E8AF-4612-9109-A87688BFBDFF}"/>
                </a:ext>
              </a:extLst>
            </p:cNvPr>
            <p:cNvSpPr txBox="1"/>
            <p:nvPr/>
          </p:nvSpPr>
          <p:spPr>
            <a:xfrm>
              <a:off x="7247466" y="5746417"/>
              <a:ext cx="42841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※ Warning picture omitted as it is AD to show brand image 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KoPub돋움체 Medium" panose="02020603020101020101" pitchFamily="18" charset="-127"/>
                <a:cs typeface="Open Sans" panose="020B0606030504020204" pitchFamily="34" charset="0"/>
              </a:endParaRPr>
            </a:p>
          </p:txBody>
        </p: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A06ED876-0F6B-4D72-B693-7B0DA43F9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397" y="1186203"/>
              <a:ext cx="3817603" cy="4522230"/>
            </a:xfrm>
            <a:prstGeom prst="rect">
              <a:avLst/>
            </a:prstGeom>
          </p:spPr>
        </p:pic>
      </p:grp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123661" y="101149"/>
            <a:ext cx="3366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ko-KR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592578" y="186563"/>
            <a:ext cx="89103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 Class No.1 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Superslim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Cigarette Brand ‘ESSE’ 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KoPub돋움체 Bold" panose="00000800000000000000" pitchFamily="2" charset="-127"/>
              <a:cs typeface="Open Sans" panose="020B0606030504020204" pitchFamily="34" charset="0"/>
            </a:endParaRPr>
          </a:p>
        </p:txBody>
      </p:sp>
      <p:grpSp>
        <p:nvGrpSpPr>
          <p:cNvPr id="40" name="그룹 39"/>
          <p:cNvGrpSpPr/>
          <p:nvPr/>
        </p:nvGrpSpPr>
        <p:grpSpPr>
          <a:xfrm>
            <a:off x="925542" y="1186203"/>
            <a:ext cx="5918436" cy="3672584"/>
            <a:chOff x="925542" y="1018270"/>
            <a:chExt cx="5918436" cy="3672584"/>
          </a:xfrm>
        </p:grpSpPr>
        <p:grpSp>
          <p:nvGrpSpPr>
            <p:cNvPr id="39" name="그룹 38"/>
            <p:cNvGrpSpPr/>
            <p:nvPr/>
          </p:nvGrpSpPr>
          <p:grpSpPr>
            <a:xfrm>
              <a:off x="1044715" y="1750913"/>
              <a:ext cx="5799263" cy="2939941"/>
              <a:chOff x="1044715" y="2024565"/>
              <a:chExt cx="5799263" cy="293994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B77650-1ECA-44CA-9192-351E3FC2D1AA}"/>
                  </a:ext>
                </a:extLst>
              </p:cNvPr>
              <p:cNvSpPr txBox="1"/>
              <p:nvPr/>
            </p:nvSpPr>
            <p:spPr>
              <a:xfrm>
                <a:off x="1044716" y="2024565"/>
                <a:ext cx="30446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marR="0" lvl="0" indent="-17145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1st tobacco brand power in Korea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5BFB85-6F2C-427E-887B-86618CC95EF9}"/>
                  </a:ext>
                </a:extLst>
              </p:cNvPr>
              <p:cNvSpPr txBox="1"/>
              <p:nvPr/>
            </p:nvSpPr>
            <p:spPr>
              <a:xfrm>
                <a:off x="1044715" y="2299462"/>
                <a:ext cx="41182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marR="0" lvl="0" indent="-17145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1st tobacco market brand power in Korea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44DC31-2A21-448F-903F-3144DB6462BF}"/>
                  </a:ext>
                </a:extLst>
              </p:cNvPr>
              <p:cNvSpPr txBox="1"/>
              <p:nvPr/>
            </p:nvSpPr>
            <p:spPr>
              <a:xfrm>
                <a:off x="1044715" y="2574359"/>
                <a:ext cx="57992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marR="0" lvl="0" indent="-17145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(K-BPI for 10 consecutive years, 1st in NBCI for 8 consecutive years) : Domestic tobacco </a:t>
                </a:r>
                <a:r>
                  <a:rPr kumimoji="0" lang="en-US" altLang="ko-KR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mark`et</a:t>
                </a: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27%, domestic super slim tobacco market 80%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719700-0A78-4004-9D27-9C0D6E5D7667}"/>
                  </a:ext>
                </a:extLst>
              </p:cNvPr>
              <p:cNvSpPr txBox="1"/>
              <p:nvPr/>
            </p:nvSpPr>
            <p:spPr>
              <a:xfrm>
                <a:off x="1044716" y="3033922"/>
                <a:ext cx="40352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marR="0" lvl="0" indent="-17145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'World Class No.1' super slim tobacco brand 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6C12FA-1283-4977-9737-B1B213E15620}"/>
                  </a:ext>
                </a:extLst>
              </p:cNvPr>
              <p:cNvSpPr txBox="1"/>
              <p:nvPr/>
            </p:nvSpPr>
            <p:spPr>
              <a:xfrm>
                <a:off x="1044716" y="3308819"/>
                <a:ext cx="53370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marR="0" lvl="0" indent="-17145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Exports to more than 50 countries including France and Italy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CBAE66-FE34-4975-89F8-DE145DCB9E6A}"/>
                  </a:ext>
                </a:extLst>
              </p:cNvPr>
              <p:cNvSpPr txBox="1"/>
              <p:nvPr/>
            </p:nvSpPr>
            <p:spPr>
              <a:xfrm>
                <a:off x="1044716" y="3583716"/>
                <a:ext cx="53370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marR="0" lvl="0" indent="-17145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4F35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Top in the world for Super slim Tobacco Category (1 out of 3 super slim tobacco  ' selection)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B4F35"/>
                  </a:solidFill>
                  <a:effectLst/>
                  <a:uLnTx/>
                  <a:uFillTx/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970796-7260-465C-BEEC-F40837868314}"/>
                  </a:ext>
                </a:extLst>
              </p:cNvPr>
              <p:cNvSpPr txBox="1"/>
              <p:nvPr/>
            </p:nvSpPr>
            <p:spPr>
              <a:xfrm>
                <a:off x="1044716" y="4318175"/>
                <a:ext cx="53370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marR="0" lvl="0" indent="-17145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A Niche brand that aims at professionals in their 20s and 30s → Nicely designed for smokers in their 40s who weigh decent taste and emotion 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15BB15-74C3-47E0-B491-2F07E5D03E64}"/>
                  </a:ext>
                </a:extLst>
              </p:cNvPr>
              <p:cNvSpPr txBox="1"/>
              <p:nvPr/>
            </p:nvSpPr>
            <p:spPr>
              <a:xfrm>
                <a:off x="1044716" y="4043279"/>
                <a:ext cx="31487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marR="0" lvl="0" indent="-17145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4"/>
                  </a:buBlip>
                  <a:tabLst/>
                  <a:defRPr/>
                </a:pPr>
                <a:r>
                  <a:rPr kumimoji="0" lang="pt-BR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ESSE (ESSE) on November 1, 1996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35" name="AutoShape 6"/>
            <p:cNvSpPr>
              <a:spLocks noChangeArrowheads="1"/>
            </p:cNvSpPr>
            <p:nvPr/>
          </p:nvSpPr>
          <p:spPr bwMode="gray">
            <a:xfrm>
              <a:off x="925542" y="1018270"/>
              <a:ext cx="2173258" cy="536230"/>
            </a:xfrm>
            <a:prstGeom prst="roundRect">
              <a:avLst>
                <a:gd name="adj" fmla="val 50000"/>
              </a:avLst>
            </a:prstGeom>
            <a:solidFill>
              <a:srgbClr val="FF8A09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Brand overview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KoPub돋움체 Bold" panose="02020603020101020101" pitchFamily="18" charset="-127"/>
                <a:cs typeface="Open Sans" panose="020B0606030504020204" pitchFamily="34" charset="0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925542" y="4991734"/>
            <a:ext cx="4498446" cy="1255863"/>
            <a:chOff x="925542" y="5081938"/>
            <a:chExt cx="4498446" cy="12558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698F78-CE5F-46C5-9BC2-42B8CFD06D9E}"/>
                </a:ext>
              </a:extLst>
            </p:cNvPr>
            <p:cNvSpPr txBox="1"/>
            <p:nvPr/>
          </p:nvSpPr>
          <p:spPr>
            <a:xfrm>
              <a:off x="1010879" y="5814581"/>
              <a:ext cx="4413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kumimoji="0" lang="pt-BR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ESSE PRIME, ESSE SOO, ESSE CHANGE 1mg, ESSE CHANGE LIN and ESSE SPECIAL GOLD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KoPub돋움체 Medium" panose="00000600000000000000" pitchFamily="2" charset="-127"/>
                <a:cs typeface="Open Sans" panose="020B0606030504020204" pitchFamily="34" charset="0"/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gray">
            <a:xfrm>
              <a:off x="925542" y="5081938"/>
              <a:ext cx="2795558" cy="536230"/>
            </a:xfrm>
            <a:prstGeom prst="roundRect">
              <a:avLst>
                <a:gd name="adj" fmla="val 50000"/>
              </a:avLst>
            </a:prstGeom>
            <a:solidFill>
              <a:srgbClr val="FF8A09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Representative product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KoPub돋움체 Bold" panose="02020603020101020101" pitchFamily="18" charset="-127"/>
                <a:cs typeface="Open Sans" panose="020B0606030504020204" pitchFamily="34" charset="0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23" name="직사각형 2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66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08390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1" y="1120591"/>
            <a:ext cx="10882303" cy="5480779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6770B32-6869-4BA6-8E5B-A8B197E2E094}"/>
              </a:ext>
            </a:extLst>
          </p:cNvPr>
          <p:cNvSpPr/>
          <p:nvPr/>
        </p:nvSpPr>
        <p:spPr>
          <a:xfrm>
            <a:off x="6866987" y="5354729"/>
            <a:ext cx="4826759" cy="9255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7036065" y="5467618"/>
            <a:ext cx="4679697" cy="649694"/>
            <a:chOff x="7036065" y="5467618"/>
            <a:chExt cx="4679697" cy="6496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19C05F-32ED-42C1-B9D5-B122637561D1}"/>
                </a:ext>
              </a:extLst>
            </p:cNvPr>
            <p:cNvSpPr txBox="1"/>
            <p:nvPr/>
          </p:nvSpPr>
          <p:spPr>
            <a:xfrm>
              <a:off x="8425448" y="5467618"/>
              <a:ext cx="32903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Exporting to 126 countries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KoPub돋움체 Bold" panose="02020603020101020101" pitchFamily="18" charset="-127"/>
                <a:cs typeface="Open Sans" panose="020B0606030504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FC2B1ED-CE6A-41CD-8357-33C0144DD87F}"/>
                </a:ext>
              </a:extLst>
            </p:cNvPr>
            <p:cNvSpPr txBox="1"/>
            <p:nvPr/>
          </p:nvSpPr>
          <p:spPr>
            <a:xfrm>
              <a:off x="7036065" y="5778758"/>
              <a:ext cx="46796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Exporting 50 billion cigarettes per year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KoPub돋움체 Bold" panose="02020603020101020101" pitchFamily="18" charset="-127"/>
                <a:cs typeface="Open Sans" panose="020B0606030504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881F2F-EC0A-4459-A17B-068E3F4B16A0}"/>
              </a:ext>
            </a:extLst>
          </p:cNvPr>
          <p:cNvSpPr txBox="1"/>
          <p:nvPr/>
        </p:nvSpPr>
        <p:spPr>
          <a:xfrm>
            <a:off x="3641082" y="945849"/>
            <a:ext cx="8074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200" b="1" dirty="0">
                <a:solidFill>
                  <a:srgbClr val="045C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Business Network</a:t>
            </a:r>
            <a:endParaRPr lang="ko-KR" altLang="en-US" sz="3200" b="1" dirty="0">
              <a:solidFill>
                <a:srgbClr val="045CBC"/>
              </a:solidFill>
              <a:latin typeface="Open Sans" panose="020B0606030504020204" pitchFamily="34" charset="0"/>
              <a:ea typeface="G마켓 산스 Bold" panose="02000000000000000000" pitchFamily="50" charset="-127"/>
              <a:cs typeface="Open Sans" panose="020B0606030504020204" pitchFamily="34" charset="0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472156" y="3987025"/>
            <a:ext cx="4671450" cy="2281602"/>
            <a:chOff x="472156" y="3735870"/>
            <a:chExt cx="5185676" cy="2532757"/>
          </a:xfrm>
        </p:grpSpPr>
        <p:sp>
          <p:nvSpPr>
            <p:cNvPr id="70" name="사각형: 둥근 모서리 69">
              <a:extLst>
                <a:ext uri="{FF2B5EF4-FFF2-40B4-BE49-F238E27FC236}">
                  <a16:creationId xmlns:a16="http://schemas.microsoft.com/office/drawing/2014/main" id="{85DD4D19-18C4-4145-B1D6-A41B1C42A6CE}"/>
                </a:ext>
              </a:extLst>
            </p:cNvPr>
            <p:cNvSpPr/>
            <p:nvPr/>
          </p:nvSpPr>
          <p:spPr>
            <a:xfrm>
              <a:off x="472156" y="3735870"/>
              <a:ext cx="5185676" cy="2532757"/>
            </a:xfrm>
            <a:prstGeom prst="roundRect">
              <a:avLst>
                <a:gd name="adj" fmla="val 8906"/>
              </a:avLst>
            </a:prstGeom>
            <a:solidFill>
              <a:schemeClr val="tx1">
                <a:lumMod val="75000"/>
                <a:lumOff val="25000"/>
                <a:alpha val="70000"/>
              </a:schemeClr>
            </a:solidFill>
            <a:ln w="38100">
              <a:solidFill>
                <a:srgbClr val="18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72" name="그래픽 71">
              <a:extLst>
                <a:ext uri="{FF2B5EF4-FFF2-40B4-BE49-F238E27FC236}">
                  <a16:creationId xmlns:a16="http://schemas.microsoft.com/office/drawing/2014/main" id="{3EEF8FAC-FBE0-4F99-8318-BCEC8063F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94770" y="4081463"/>
              <a:ext cx="428702" cy="1914884"/>
            </a:xfrm>
            <a:prstGeom prst="rect">
              <a:avLst/>
            </a:prstGeom>
          </p:spPr>
        </p:pic>
        <p:pic>
          <p:nvPicPr>
            <p:cNvPr id="77" name="그래픽 76">
              <a:extLst>
                <a:ext uri="{FF2B5EF4-FFF2-40B4-BE49-F238E27FC236}">
                  <a16:creationId xmlns:a16="http://schemas.microsoft.com/office/drawing/2014/main" id="{452ED7A9-74C4-4718-94C7-6C47A033D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7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9822" y="4474132"/>
              <a:ext cx="3664766" cy="1122157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5" name="그래픽 74">
              <a:extLst>
                <a:ext uri="{FF2B5EF4-FFF2-40B4-BE49-F238E27FC236}">
                  <a16:creationId xmlns:a16="http://schemas.microsoft.com/office/drawing/2014/main" id="{D72196F5-AFE1-4614-A385-9E1D57EE8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4173" y="5724067"/>
              <a:ext cx="4653995" cy="7912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0094E2-CF2D-48E5-A7D0-866A996802DF}"/>
                </a:ext>
              </a:extLst>
            </p:cNvPr>
            <p:cNvSpPr txBox="1"/>
            <p:nvPr/>
          </p:nvSpPr>
          <p:spPr>
            <a:xfrm>
              <a:off x="932674" y="5827070"/>
              <a:ext cx="760491" cy="375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2006</a:t>
              </a:r>
              <a:endParaRPr lang="ko-KR" altLang="en-US" sz="1600" dirty="0">
                <a:solidFill>
                  <a:schemeClr val="bg1"/>
                </a:solidFill>
                <a:latin typeface="Open Sans" panose="020B0606030504020204" pitchFamily="34" charset="0"/>
                <a:ea typeface="KoPub돋움체 Medium" panose="02020603020101020101" pitchFamily="18" charset="-127"/>
                <a:cs typeface="Open Sans" panose="020B06060305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9DDEA-F4F4-4369-937F-E9DEBA9CDA02}"/>
                </a:ext>
              </a:extLst>
            </p:cNvPr>
            <p:cNvSpPr txBox="1"/>
            <p:nvPr/>
          </p:nvSpPr>
          <p:spPr>
            <a:xfrm>
              <a:off x="1857657" y="5827070"/>
              <a:ext cx="760491" cy="375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2010</a:t>
              </a:r>
              <a:endParaRPr lang="ko-KR" altLang="en-US" sz="1600" dirty="0">
                <a:solidFill>
                  <a:schemeClr val="bg1"/>
                </a:solidFill>
                <a:latin typeface="Open Sans" panose="020B0606030504020204" pitchFamily="34" charset="0"/>
                <a:ea typeface="KoPub돋움체 Medium" panose="02020603020101020101" pitchFamily="18" charset="-127"/>
                <a:cs typeface="Open Sans" panose="020B0606030504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8DFDED-74F0-4630-89BE-7F93EACC428F}"/>
                </a:ext>
              </a:extLst>
            </p:cNvPr>
            <p:cNvSpPr txBox="1"/>
            <p:nvPr/>
          </p:nvSpPr>
          <p:spPr>
            <a:xfrm>
              <a:off x="2744896" y="5825104"/>
              <a:ext cx="760491" cy="375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2014</a:t>
              </a:r>
              <a:endParaRPr lang="ko-KR" altLang="en-US" sz="1600" dirty="0">
                <a:solidFill>
                  <a:schemeClr val="bg1"/>
                </a:solidFill>
                <a:latin typeface="Open Sans" panose="020B0606030504020204" pitchFamily="34" charset="0"/>
                <a:ea typeface="KoPub돋움체 Medium" panose="02020603020101020101" pitchFamily="18" charset="-127"/>
                <a:cs typeface="Open Sans" panose="020B0606030504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BC5165-0350-4B5D-BF6F-825EB74356EA}"/>
                </a:ext>
              </a:extLst>
            </p:cNvPr>
            <p:cNvSpPr txBox="1"/>
            <p:nvPr/>
          </p:nvSpPr>
          <p:spPr>
            <a:xfrm>
              <a:off x="3663206" y="5825104"/>
              <a:ext cx="760491" cy="375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2018</a:t>
              </a:r>
              <a:endParaRPr lang="ko-KR" altLang="en-US" sz="1600" dirty="0">
                <a:solidFill>
                  <a:schemeClr val="bg1"/>
                </a:solidFill>
                <a:latin typeface="Open Sans" panose="020B0606030504020204" pitchFamily="34" charset="0"/>
                <a:ea typeface="KoPub돋움체 Medium" panose="02020603020101020101" pitchFamily="18" charset="-127"/>
                <a:cs typeface="Open Sans" panose="020B0606030504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FA0976-FE67-41DC-B08D-35394E1380BC}"/>
                </a:ext>
              </a:extLst>
            </p:cNvPr>
            <p:cNvSpPr txBox="1"/>
            <p:nvPr/>
          </p:nvSpPr>
          <p:spPr>
            <a:xfrm>
              <a:off x="4575701" y="5825104"/>
              <a:ext cx="760491" cy="375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2021</a:t>
              </a:r>
              <a:endParaRPr lang="ko-KR" altLang="en-US" sz="1600" dirty="0">
                <a:solidFill>
                  <a:schemeClr val="bg1"/>
                </a:solidFill>
                <a:latin typeface="Open Sans" panose="020B0606030504020204" pitchFamily="34" charset="0"/>
                <a:ea typeface="KoPub돋움체 Medium" panose="02020603020101020101" pitchFamily="18" charset="-127"/>
                <a:cs typeface="Open Sans" panose="020B0606030504020204" pitchFamily="34" charset="0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676535" y="3935694"/>
              <a:ext cx="2002326" cy="547620"/>
              <a:chOff x="676535" y="3935694"/>
              <a:chExt cx="2002326" cy="54762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1813B8-394D-4DE9-9CEE-BA7FD649666F}"/>
                  </a:ext>
                </a:extLst>
              </p:cNvPr>
              <p:cNvSpPr txBox="1"/>
              <p:nvPr/>
            </p:nvSpPr>
            <p:spPr>
              <a:xfrm>
                <a:off x="676535" y="3935694"/>
                <a:ext cx="1163643" cy="375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SALES</a:t>
                </a:r>
                <a:endParaRPr lang="ko-KR" altLang="en-US" sz="16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58246E-6641-43DC-B5CD-CBA6B6F08BDD}"/>
                  </a:ext>
                </a:extLst>
              </p:cNvPr>
              <p:cNvSpPr txBox="1"/>
              <p:nvPr/>
            </p:nvSpPr>
            <p:spPr>
              <a:xfrm>
                <a:off x="676536" y="4201447"/>
                <a:ext cx="2002325" cy="281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5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[Unit : Billion USD]</a:t>
                </a:r>
                <a:endParaRPr lang="ko-KR" altLang="en-US" sz="1050" dirty="0">
                  <a:solidFill>
                    <a:schemeClr val="bg1"/>
                  </a:solidFill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29" name="그룹 28"/>
            <p:cNvGrpSpPr/>
            <p:nvPr/>
          </p:nvGrpSpPr>
          <p:grpSpPr>
            <a:xfrm>
              <a:off x="1086413" y="4198754"/>
              <a:ext cx="4255126" cy="1344070"/>
              <a:chOff x="1086413" y="4198754"/>
              <a:chExt cx="4255126" cy="134407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4E659C-BE35-4C8C-8FE0-7EB899127247}"/>
                  </a:ext>
                </a:extLst>
              </p:cNvPr>
              <p:cNvSpPr txBox="1"/>
              <p:nvPr/>
            </p:nvSpPr>
            <p:spPr>
              <a:xfrm>
                <a:off x="1086413" y="5201167"/>
                <a:ext cx="760491" cy="341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>
                    <a:solidFill>
                      <a:srgbClr val="18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1.9B</a:t>
                </a:r>
                <a:endParaRPr lang="ko-KR" altLang="en-US" sz="1400" dirty="0">
                  <a:solidFill>
                    <a:srgbClr val="18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KoPub돋움체 Bold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1365C4-31D4-4E9D-B1D8-1C8DA1182E3E}"/>
                  </a:ext>
                </a:extLst>
              </p:cNvPr>
              <p:cNvSpPr txBox="1"/>
              <p:nvPr/>
            </p:nvSpPr>
            <p:spPr>
              <a:xfrm>
                <a:off x="1964595" y="4832415"/>
                <a:ext cx="760491" cy="341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>
                    <a:solidFill>
                      <a:srgbClr val="18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2.9B</a:t>
                </a:r>
                <a:endParaRPr lang="ko-KR" altLang="en-US" sz="1400" dirty="0">
                  <a:solidFill>
                    <a:srgbClr val="18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KoPub돋움체 Bold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A2543C-02B7-4155-9619-B8F83DAB67C3}"/>
                  </a:ext>
                </a:extLst>
              </p:cNvPr>
              <p:cNvSpPr txBox="1"/>
              <p:nvPr/>
            </p:nvSpPr>
            <p:spPr>
              <a:xfrm>
                <a:off x="2736289" y="4653157"/>
                <a:ext cx="760491" cy="341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>
                    <a:solidFill>
                      <a:srgbClr val="18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3.44B</a:t>
                </a:r>
                <a:endParaRPr lang="ko-KR" altLang="en-US" sz="1400" dirty="0">
                  <a:solidFill>
                    <a:srgbClr val="18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KoPub돋움체 Bold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2936F4-8BDD-4CCE-AE5C-27C93E40406B}"/>
                  </a:ext>
                </a:extLst>
              </p:cNvPr>
              <p:cNvSpPr txBox="1"/>
              <p:nvPr/>
            </p:nvSpPr>
            <p:spPr>
              <a:xfrm>
                <a:off x="3641082" y="4493926"/>
                <a:ext cx="760491" cy="341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>
                    <a:solidFill>
                      <a:srgbClr val="18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3.75B</a:t>
                </a:r>
                <a:endParaRPr lang="ko-KR" altLang="en-US" sz="1400" dirty="0">
                  <a:solidFill>
                    <a:srgbClr val="18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KoPub돋움체 Bold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5679960-0E7F-487F-A439-730BE961097F}"/>
                  </a:ext>
                </a:extLst>
              </p:cNvPr>
              <p:cNvSpPr txBox="1"/>
              <p:nvPr/>
            </p:nvSpPr>
            <p:spPr>
              <a:xfrm>
                <a:off x="4581048" y="4198754"/>
                <a:ext cx="760491" cy="341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>
                    <a:solidFill>
                      <a:srgbClr val="18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4.38B</a:t>
                </a:r>
                <a:endParaRPr lang="ko-KR" altLang="en-US" sz="1400" dirty="0">
                  <a:solidFill>
                    <a:srgbClr val="18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" panose="020B0606030504020204" pitchFamily="34" charset="0"/>
                  <a:ea typeface="KoPub돋움체 Bold" panose="02020603020101020101" pitchFamily="18" charset="-127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123661" y="101149"/>
            <a:ext cx="6732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r>
              <a:rPr lang="en-US" altLang="ko-KR" sz="4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</p:txBody>
      </p:sp>
      <p:sp>
        <p:nvSpPr>
          <p:cNvPr id="54" name="Text Box 21"/>
          <p:cNvSpPr txBox="1">
            <a:spLocks noChangeArrowheads="1"/>
          </p:cNvSpPr>
          <p:nvPr/>
        </p:nvSpPr>
        <p:spPr bwMode="auto">
          <a:xfrm>
            <a:off x="1025502" y="186563"/>
            <a:ext cx="711579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KT&amp;G global tobacco business overview </a:t>
            </a:r>
            <a:endParaRPr lang="ko-KR" altLang="en-US" sz="2800" b="1" dirty="0">
              <a:solidFill>
                <a:schemeClr val="bg1"/>
              </a:solidFill>
              <a:latin typeface="Open Sans" panose="020B0606030504020204" pitchFamily="34" charset="0"/>
              <a:ea typeface="KoPub돋움체 Bold" panose="00000800000000000000" pitchFamily="2" charset="-127"/>
              <a:cs typeface="Open Sans" panose="020B0606030504020204" pitchFamily="34" charset="0"/>
            </a:endParaRPr>
          </a:p>
        </p:txBody>
      </p:sp>
      <p:grpSp>
        <p:nvGrpSpPr>
          <p:cNvPr id="58" name="그룹 57"/>
          <p:cNvGrpSpPr/>
          <p:nvPr/>
        </p:nvGrpSpPr>
        <p:grpSpPr>
          <a:xfrm>
            <a:off x="6841356" y="2676174"/>
            <a:ext cx="3712345" cy="2444723"/>
            <a:chOff x="6841356" y="2676174"/>
            <a:chExt cx="3712345" cy="2444723"/>
          </a:xfrm>
          <a:effectLst>
            <a:outerShdw blurRad="50800" dist="38100" dir="2700000" algn="tl" rotWithShape="0">
              <a:schemeClr val="tx1">
                <a:lumMod val="50000"/>
                <a:lumOff val="50000"/>
                <a:alpha val="85000"/>
              </a:schemeClr>
            </a:outerShdw>
          </a:effectLst>
        </p:grpSpPr>
        <p:grpSp>
          <p:nvGrpSpPr>
            <p:cNvPr id="68" name="그룹 67">
              <a:extLst>
                <a:ext uri="{FF2B5EF4-FFF2-40B4-BE49-F238E27FC236}">
                  <a16:creationId xmlns:a16="http://schemas.microsoft.com/office/drawing/2014/main" id="{ACAA069E-B27B-4FBC-831E-C19A82D9BFE7}"/>
                </a:ext>
              </a:extLst>
            </p:cNvPr>
            <p:cNvGrpSpPr/>
            <p:nvPr/>
          </p:nvGrpSpPr>
          <p:grpSpPr>
            <a:xfrm>
              <a:off x="8717215" y="2676174"/>
              <a:ext cx="1133968" cy="1506927"/>
              <a:chOff x="8717215" y="2491716"/>
              <a:chExt cx="1133968" cy="1506927"/>
            </a:xfrm>
          </p:grpSpPr>
          <p:pic>
            <p:nvPicPr>
              <p:cNvPr id="89" name="그래픽 38">
                <a:extLst>
                  <a:ext uri="{FF2B5EF4-FFF2-40B4-BE49-F238E27FC236}">
                    <a16:creationId xmlns:a16="http://schemas.microsoft.com/office/drawing/2014/main" id="{6BD46E4A-346C-489F-8340-46AFA925F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20416847">
                <a:off x="8717215" y="2491716"/>
                <a:ext cx="918342" cy="890085"/>
              </a:xfrm>
              <a:prstGeom prst="rect">
                <a:avLst/>
              </a:prstGeom>
            </p:spPr>
          </p:pic>
          <p:pic>
            <p:nvPicPr>
              <p:cNvPr id="90" name="그래픽 44">
                <a:extLst>
                  <a:ext uri="{FF2B5EF4-FFF2-40B4-BE49-F238E27FC236}">
                    <a16:creationId xmlns:a16="http://schemas.microsoft.com/office/drawing/2014/main" id="{06E68BAB-315B-4E05-8470-5A253E58C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146333" y="3141393"/>
                <a:ext cx="704850" cy="857250"/>
              </a:xfrm>
              <a:prstGeom prst="rect">
                <a:avLst/>
              </a:prstGeom>
            </p:spPr>
          </p:pic>
        </p:grpSp>
        <p:sp>
          <p:nvSpPr>
            <p:cNvPr id="73" name="타원 72">
              <a:extLst>
                <a:ext uri="{FF2B5EF4-FFF2-40B4-BE49-F238E27FC236}">
                  <a16:creationId xmlns:a16="http://schemas.microsoft.com/office/drawing/2014/main" id="{4B0C4CEC-903F-461A-BDF5-D414046A7393}"/>
                </a:ext>
              </a:extLst>
            </p:cNvPr>
            <p:cNvSpPr/>
            <p:nvPr/>
          </p:nvSpPr>
          <p:spPr>
            <a:xfrm>
              <a:off x="6966307" y="3146040"/>
              <a:ext cx="516874" cy="51687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74" name="그래픽 27">
              <a:extLst>
                <a:ext uri="{FF2B5EF4-FFF2-40B4-BE49-F238E27FC236}">
                  <a16:creationId xmlns:a16="http://schemas.microsoft.com/office/drawing/2014/main" id="{C01E9CEF-4FCE-41AB-B5DA-3AE92BBE9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062538" y="3275980"/>
              <a:ext cx="325066" cy="206860"/>
            </a:xfrm>
            <a:prstGeom prst="rect">
              <a:avLst/>
            </a:prstGeom>
          </p:spPr>
        </p:pic>
        <p:sp>
          <p:nvSpPr>
            <p:cNvPr id="79" name="사각형: 둥근 모서리 33">
              <a:extLst>
                <a:ext uri="{FF2B5EF4-FFF2-40B4-BE49-F238E27FC236}">
                  <a16:creationId xmlns:a16="http://schemas.microsoft.com/office/drawing/2014/main" id="{87ACEC6D-0CDE-407A-A71D-B50322A21816}"/>
                </a:ext>
              </a:extLst>
            </p:cNvPr>
            <p:cNvSpPr/>
            <p:nvPr/>
          </p:nvSpPr>
          <p:spPr>
            <a:xfrm>
              <a:off x="6841356" y="3536786"/>
              <a:ext cx="794734" cy="265257"/>
            </a:xfrm>
            <a:prstGeom prst="roundRect">
              <a:avLst/>
            </a:prstGeom>
            <a:solidFill>
              <a:srgbClr val="045CB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Turkiye</a:t>
              </a:r>
              <a:endParaRPr lang="ko-KR" altLang="en-US" sz="1200" dirty="0">
                <a:latin typeface="Open Sans" panose="020B0606030504020204" pitchFamily="34" charset="0"/>
                <a:ea typeface="KoPub돋움체 Bold" panose="02020603020101020101" pitchFamily="18" charset="-127"/>
                <a:cs typeface="Open Sans" panose="020B0606030504020204" pitchFamily="34" charset="0"/>
              </a:endParaRPr>
            </a:p>
          </p:txBody>
        </p:sp>
        <p:sp>
          <p:nvSpPr>
            <p:cNvPr id="80" name="타원 79">
              <a:extLst>
                <a:ext uri="{FF2B5EF4-FFF2-40B4-BE49-F238E27FC236}">
                  <a16:creationId xmlns:a16="http://schemas.microsoft.com/office/drawing/2014/main" id="{912A17E6-5236-4E37-B348-AC0F1814EC34}"/>
                </a:ext>
              </a:extLst>
            </p:cNvPr>
            <p:cNvSpPr/>
            <p:nvPr/>
          </p:nvSpPr>
          <p:spPr>
            <a:xfrm>
              <a:off x="8406968" y="2676366"/>
              <a:ext cx="516874" cy="51687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81" name="그래픽 25">
              <a:extLst>
                <a:ext uri="{FF2B5EF4-FFF2-40B4-BE49-F238E27FC236}">
                  <a16:creationId xmlns:a16="http://schemas.microsoft.com/office/drawing/2014/main" id="{F8363D61-86BD-427A-8150-6A369304A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502872" y="2808018"/>
              <a:ext cx="325066" cy="206860"/>
            </a:xfrm>
            <a:prstGeom prst="rect">
              <a:avLst/>
            </a:prstGeom>
          </p:spPr>
        </p:pic>
        <p:sp>
          <p:nvSpPr>
            <p:cNvPr id="82" name="사각형: 둥근 모서리 59">
              <a:extLst>
                <a:ext uri="{FF2B5EF4-FFF2-40B4-BE49-F238E27FC236}">
                  <a16:creationId xmlns:a16="http://schemas.microsoft.com/office/drawing/2014/main" id="{6C70976D-2741-41D6-A550-6A6A42AAB113}"/>
                </a:ext>
              </a:extLst>
            </p:cNvPr>
            <p:cNvSpPr/>
            <p:nvPr/>
          </p:nvSpPr>
          <p:spPr>
            <a:xfrm>
              <a:off x="8314461" y="3076839"/>
              <a:ext cx="701889" cy="265257"/>
            </a:xfrm>
            <a:prstGeom prst="roundRect">
              <a:avLst/>
            </a:prstGeom>
            <a:solidFill>
              <a:srgbClr val="045CB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Russia</a:t>
              </a:r>
              <a:endParaRPr lang="ko-KR" altLang="en-US" sz="1200" dirty="0">
                <a:latin typeface="Open Sans" panose="020B0606030504020204" pitchFamily="34" charset="0"/>
                <a:ea typeface="KoPub돋움체 Bold" panose="02020603020101020101" pitchFamily="18" charset="-127"/>
                <a:cs typeface="Open Sans" panose="020B0606030504020204" pitchFamily="34" charset="0"/>
              </a:endParaRPr>
            </a:p>
          </p:txBody>
        </p:sp>
        <p:sp>
          <p:nvSpPr>
            <p:cNvPr id="83" name="타원 82">
              <a:extLst>
                <a:ext uri="{FF2B5EF4-FFF2-40B4-BE49-F238E27FC236}">
                  <a16:creationId xmlns:a16="http://schemas.microsoft.com/office/drawing/2014/main" id="{C75E63C6-29E2-4EF1-B1C5-A19241EFC4FB}"/>
                </a:ext>
              </a:extLst>
            </p:cNvPr>
            <p:cNvSpPr/>
            <p:nvPr/>
          </p:nvSpPr>
          <p:spPr>
            <a:xfrm>
              <a:off x="9454938" y="3095206"/>
              <a:ext cx="516874" cy="51687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84" name="그래픽 24">
              <a:extLst>
                <a:ext uri="{FF2B5EF4-FFF2-40B4-BE49-F238E27FC236}">
                  <a16:creationId xmlns:a16="http://schemas.microsoft.com/office/drawing/2014/main" id="{DD543FE9-A31A-4F1C-A922-ED7BC254A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550842" y="3216337"/>
              <a:ext cx="325066" cy="206860"/>
            </a:xfrm>
            <a:prstGeom prst="rect">
              <a:avLst/>
            </a:prstGeom>
          </p:spPr>
        </p:pic>
        <p:sp>
          <p:nvSpPr>
            <p:cNvPr id="85" name="사각형: 둥근 모서리 61">
              <a:extLst>
                <a:ext uri="{FF2B5EF4-FFF2-40B4-BE49-F238E27FC236}">
                  <a16:creationId xmlns:a16="http://schemas.microsoft.com/office/drawing/2014/main" id="{9983225C-B418-4A54-B936-A3ED9176DA15}"/>
                </a:ext>
              </a:extLst>
            </p:cNvPr>
            <p:cNvSpPr/>
            <p:nvPr/>
          </p:nvSpPr>
          <p:spPr>
            <a:xfrm>
              <a:off x="9362431" y="3481703"/>
              <a:ext cx="701889" cy="265257"/>
            </a:xfrm>
            <a:prstGeom prst="roundRect">
              <a:avLst/>
            </a:prstGeom>
            <a:solidFill>
              <a:srgbClr val="045CB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Korea</a:t>
              </a:r>
              <a:endParaRPr lang="ko-KR" altLang="en-US" sz="1200" dirty="0">
                <a:latin typeface="Open Sans" panose="020B0606030504020204" pitchFamily="34" charset="0"/>
                <a:ea typeface="KoPub돋움체 Bold" panose="02020603020101020101" pitchFamily="18" charset="-127"/>
                <a:cs typeface="Open Sans" panose="020B0606030504020204" pitchFamily="34" charset="0"/>
              </a:endParaRPr>
            </a:p>
          </p:txBody>
        </p:sp>
        <p:sp>
          <p:nvSpPr>
            <p:cNvPr id="86" name="타원 85">
              <a:extLst>
                <a:ext uri="{FF2B5EF4-FFF2-40B4-BE49-F238E27FC236}">
                  <a16:creationId xmlns:a16="http://schemas.microsoft.com/office/drawing/2014/main" id="{D633A4F2-17D4-42D9-96C1-EDEC73C9CD01}"/>
                </a:ext>
              </a:extLst>
            </p:cNvPr>
            <p:cNvSpPr/>
            <p:nvPr/>
          </p:nvSpPr>
          <p:spPr>
            <a:xfrm>
              <a:off x="9812167" y="4432941"/>
              <a:ext cx="516874" cy="51687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87" name="그래픽 26">
              <a:extLst>
                <a:ext uri="{FF2B5EF4-FFF2-40B4-BE49-F238E27FC236}">
                  <a16:creationId xmlns:a16="http://schemas.microsoft.com/office/drawing/2014/main" id="{2FA240D3-4393-44E6-BB7A-882807C12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908071" y="4589662"/>
              <a:ext cx="325066" cy="206860"/>
            </a:xfrm>
            <a:prstGeom prst="rect">
              <a:avLst/>
            </a:prstGeom>
          </p:spPr>
        </p:pic>
        <p:sp>
          <p:nvSpPr>
            <p:cNvPr id="88" name="사각형: 둥근 모서리 68">
              <a:extLst>
                <a:ext uri="{FF2B5EF4-FFF2-40B4-BE49-F238E27FC236}">
                  <a16:creationId xmlns:a16="http://schemas.microsoft.com/office/drawing/2014/main" id="{16F31C6B-3533-466E-8C71-DF9E79097916}"/>
                </a:ext>
              </a:extLst>
            </p:cNvPr>
            <p:cNvSpPr/>
            <p:nvPr/>
          </p:nvSpPr>
          <p:spPr>
            <a:xfrm>
              <a:off x="9587509" y="4855640"/>
              <a:ext cx="966192" cy="265257"/>
            </a:xfrm>
            <a:prstGeom prst="roundRect">
              <a:avLst/>
            </a:prstGeom>
            <a:solidFill>
              <a:srgbClr val="045CB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Indonesia</a:t>
              </a:r>
              <a:endParaRPr lang="ko-KR" altLang="en-US" sz="1200" dirty="0">
                <a:latin typeface="Open Sans" panose="020B0606030504020204" pitchFamily="34" charset="0"/>
                <a:ea typeface="KoPub돋움체 Bold" panose="02020603020101020101" pitchFamily="18" charset="-127"/>
                <a:cs typeface="Open Sans" panose="020B0606030504020204" pitchFamily="34" charset="0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46" name="직사각형 4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69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19591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그림 10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91" y="1101539"/>
            <a:ext cx="7195944" cy="5391386"/>
          </a:xfrm>
          <a:prstGeom prst="rect">
            <a:avLst/>
          </a:prstGeom>
        </p:spPr>
      </p:pic>
      <p:sp>
        <p:nvSpPr>
          <p:cNvPr id="45" name="Text Box 21"/>
          <p:cNvSpPr txBox="1">
            <a:spLocks noChangeArrowheads="1"/>
          </p:cNvSpPr>
          <p:nvPr/>
        </p:nvSpPr>
        <p:spPr bwMode="auto">
          <a:xfrm>
            <a:off x="123661" y="101149"/>
            <a:ext cx="6732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r>
              <a:rPr lang="en-US" altLang="ko-KR" sz="4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1022028" y="184028"/>
            <a:ext cx="70163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KT&amp;G global tobacco business network </a:t>
            </a:r>
            <a:endParaRPr lang="ko-KR" altLang="en-US" sz="2800" b="1" dirty="0">
              <a:solidFill>
                <a:schemeClr val="bg1"/>
              </a:solidFill>
              <a:latin typeface="Open Sans" panose="020B0606030504020204" pitchFamily="34" charset="0"/>
              <a:ea typeface="KoPub돋움체 Bold" panose="00000800000000000000" pitchFamily="2" charset="-127"/>
              <a:cs typeface="Open Sans" panose="020B0606030504020204" pitchFamily="34" charset="0"/>
            </a:endParaRPr>
          </a:p>
        </p:txBody>
      </p:sp>
      <p:grpSp>
        <p:nvGrpSpPr>
          <p:cNvPr id="106" name="그룹 105"/>
          <p:cNvGrpSpPr/>
          <p:nvPr/>
        </p:nvGrpSpPr>
        <p:grpSpPr>
          <a:xfrm>
            <a:off x="0" y="4697892"/>
            <a:ext cx="12201713" cy="1836771"/>
            <a:chOff x="0" y="4697892"/>
            <a:chExt cx="12201713" cy="1836771"/>
          </a:xfrm>
        </p:grpSpPr>
        <p:pic>
          <p:nvPicPr>
            <p:cNvPr id="47" name="그래픽 30">
              <a:extLst>
                <a:ext uri="{FF2B5EF4-FFF2-40B4-BE49-F238E27FC236}">
                  <a16:creationId xmlns:a16="http://schemas.microsoft.com/office/drawing/2014/main" id="{D0BE1CD4-0B7A-41E1-AF68-30F38EC1A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4697892"/>
              <a:ext cx="12201713" cy="1836771"/>
            </a:xfrm>
            <a:prstGeom prst="rect">
              <a:avLst/>
            </a:prstGeom>
          </p:spPr>
        </p:pic>
        <p:grpSp>
          <p:nvGrpSpPr>
            <p:cNvPr id="34" name="그룹 33"/>
            <p:cNvGrpSpPr/>
            <p:nvPr/>
          </p:nvGrpSpPr>
          <p:grpSpPr>
            <a:xfrm>
              <a:off x="1022028" y="4897953"/>
              <a:ext cx="4347550" cy="1356925"/>
              <a:chOff x="1300540" y="5236158"/>
              <a:chExt cx="4347550" cy="1356925"/>
            </a:xfrm>
          </p:grpSpPr>
          <p:sp>
            <p:nvSpPr>
              <p:cNvPr id="48" name="사각형: 둥근 모서리 31">
                <a:extLst>
                  <a:ext uri="{FF2B5EF4-FFF2-40B4-BE49-F238E27FC236}">
                    <a16:creationId xmlns:a16="http://schemas.microsoft.com/office/drawing/2014/main" id="{61E9E7D1-BBC0-4207-A631-C94F92BFC8C9}"/>
                  </a:ext>
                </a:extLst>
              </p:cNvPr>
              <p:cNvSpPr/>
              <p:nvPr/>
            </p:nvSpPr>
            <p:spPr>
              <a:xfrm>
                <a:off x="1300540" y="5236158"/>
                <a:ext cx="1621762" cy="1356925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KT&amp;G </a:t>
                </a:r>
              </a:p>
              <a:p>
                <a:pPr algn="ctr"/>
                <a:r>
                  <a:rPr lang="en-US" altLang="ko-KR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Factory</a:t>
                </a:r>
                <a:endParaRPr lang="ko-KR" altLang="en-US" dirty="0">
                  <a:solidFill>
                    <a:schemeClr val="bg1"/>
                  </a:solidFill>
                  <a:latin typeface="Open Sans" panose="020B0606030504020204" pitchFamily="34" charset="0"/>
                  <a:ea typeface="KoPub돋움체 Bold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grpSp>
            <p:nvGrpSpPr>
              <p:cNvPr id="30" name="그룹 29"/>
              <p:cNvGrpSpPr/>
              <p:nvPr/>
            </p:nvGrpSpPr>
            <p:grpSpPr>
              <a:xfrm>
                <a:off x="3234298" y="5322241"/>
                <a:ext cx="2413792" cy="1184940"/>
                <a:chOff x="3234298" y="5322241"/>
                <a:chExt cx="2413792" cy="1184940"/>
              </a:xfrm>
            </p:grpSpPr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0138F43-E729-4ABA-A648-5197FAE7808E}"/>
                    </a:ext>
                  </a:extLst>
                </p:cNvPr>
                <p:cNvSpPr txBox="1"/>
                <p:nvPr/>
              </p:nvSpPr>
              <p:spPr>
                <a:xfrm>
                  <a:off x="3234298" y="5322241"/>
                  <a:ext cx="241379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Blip>
                      <a:blip r:embed="rId5"/>
                    </a:buBlip>
                  </a:pPr>
                  <a:r>
                    <a:rPr lang="en-US" altLang="ko-K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KT&amp;G TSPM (Indonesia)</a:t>
                  </a:r>
                  <a:endParaRPr lang="ko-KR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KoPub돋움체 Medium" panose="00000600000000000000" pitchFamily="2" charset="-127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206A5048-052B-4A62-8A3F-F58333DCB140}"/>
                    </a:ext>
                  </a:extLst>
                </p:cNvPr>
                <p:cNvSpPr txBox="1"/>
                <p:nvPr/>
              </p:nvSpPr>
              <p:spPr>
                <a:xfrm>
                  <a:off x="3234298" y="5753139"/>
                  <a:ext cx="241379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Blip>
                      <a:blip r:embed="rId5"/>
                    </a:buBlip>
                  </a:pPr>
                  <a:r>
                    <a:rPr lang="en-US" altLang="ko-K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KT&amp;G Russia</a:t>
                  </a:r>
                  <a:endParaRPr lang="ko-KR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KoPub돋움체 Medium" panose="00000600000000000000" pitchFamily="2" charset="-127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171EE2FC-6454-4323-B727-C4DD8B96E52B}"/>
                    </a:ext>
                  </a:extLst>
                </p:cNvPr>
                <p:cNvSpPr txBox="1"/>
                <p:nvPr/>
              </p:nvSpPr>
              <p:spPr>
                <a:xfrm>
                  <a:off x="3234298" y="6199404"/>
                  <a:ext cx="241379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Blip>
                      <a:blip r:embed="rId5"/>
                    </a:buBlip>
                  </a:pPr>
                  <a:r>
                    <a:rPr lang="en-US" altLang="ko-K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KT&amp;G </a:t>
                  </a:r>
                  <a:r>
                    <a:rPr lang="en-US" altLang="ko-KR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Turkiye</a:t>
                  </a:r>
                  <a:endParaRPr lang="ko-KR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KoPub돋움체 Medium" panose="00000600000000000000" pitchFamily="2" charset="-127"/>
                    <a:cs typeface="Open Sans" panose="020B0606030504020204" pitchFamily="34" charset="0"/>
                  </a:endParaRPr>
                </a:p>
              </p:txBody>
            </p:sp>
          </p:grpSp>
        </p:grpSp>
        <p:grpSp>
          <p:nvGrpSpPr>
            <p:cNvPr id="102" name="그룹 101"/>
            <p:cNvGrpSpPr/>
            <p:nvPr/>
          </p:nvGrpSpPr>
          <p:grpSpPr>
            <a:xfrm>
              <a:off x="5648090" y="4867733"/>
              <a:ext cx="6071036" cy="1375352"/>
              <a:chOff x="5648090" y="5205938"/>
              <a:chExt cx="6071036" cy="1375352"/>
            </a:xfrm>
          </p:grpSpPr>
          <p:sp>
            <p:nvSpPr>
              <p:cNvPr id="57" name="사각형: 둥근 모서리 32">
                <a:extLst>
                  <a:ext uri="{FF2B5EF4-FFF2-40B4-BE49-F238E27FC236}">
                    <a16:creationId xmlns:a16="http://schemas.microsoft.com/office/drawing/2014/main" id="{779CB6C5-75AC-4F8F-BCC0-6DEB0DBC5CB7}"/>
                  </a:ext>
                </a:extLst>
              </p:cNvPr>
              <p:cNvSpPr/>
              <p:nvPr/>
            </p:nvSpPr>
            <p:spPr>
              <a:xfrm>
                <a:off x="5648090" y="5224365"/>
                <a:ext cx="1621762" cy="1356925"/>
              </a:xfrm>
              <a:prstGeom prst="roundRect">
                <a:avLst/>
              </a:prstGeom>
              <a:solidFill>
                <a:srgbClr val="045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KT&amp;G </a:t>
                </a:r>
              </a:p>
              <a:p>
                <a:pPr algn="ctr"/>
                <a:r>
                  <a:rPr lang="en-US" altLang="ko-KR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Sales </a:t>
                </a:r>
              </a:p>
              <a:p>
                <a:pPr algn="ctr"/>
                <a:r>
                  <a:rPr lang="en-US" altLang="ko-KR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Office</a:t>
                </a:r>
                <a:endParaRPr lang="ko-KR" altLang="en-US" dirty="0">
                  <a:solidFill>
                    <a:schemeClr val="bg1"/>
                  </a:solidFill>
                  <a:latin typeface="Open Sans" panose="020B0606030504020204" pitchFamily="34" charset="0"/>
                  <a:ea typeface="KoPub돋움체 Bold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grpSp>
            <p:nvGrpSpPr>
              <p:cNvPr id="25" name="그룹 24"/>
              <p:cNvGrpSpPr/>
              <p:nvPr/>
            </p:nvGrpSpPr>
            <p:grpSpPr>
              <a:xfrm>
                <a:off x="7596410" y="5205938"/>
                <a:ext cx="4122716" cy="1326148"/>
                <a:chOff x="7596410" y="5205938"/>
                <a:chExt cx="4122716" cy="1326148"/>
              </a:xfrm>
            </p:grpSpPr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25EB31CF-A5DC-4F1F-B9E5-4515ABB89770}"/>
                    </a:ext>
                  </a:extLst>
                </p:cNvPr>
                <p:cNvSpPr txBox="1"/>
                <p:nvPr/>
              </p:nvSpPr>
              <p:spPr>
                <a:xfrm>
                  <a:off x="7596410" y="5206838"/>
                  <a:ext cx="207713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Blip>
                      <a:blip r:embed="rId5"/>
                    </a:buBlip>
                  </a:pPr>
                  <a:r>
                    <a:rPr lang="en-US" altLang="ko-K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KT&amp;G Indonesia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1CCC9CC-3F7A-4780-A672-642D290A3D6F}"/>
                    </a:ext>
                  </a:extLst>
                </p:cNvPr>
                <p:cNvSpPr txBox="1"/>
                <p:nvPr/>
              </p:nvSpPr>
              <p:spPr>
                <a:xfrm>
                  <a:off x="7596410" y="5565418"/>
                  <a:ext cx="207713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Blip>
                      <a:blip r:embed="rId5"/>
                    </a:buBlip>
                  </a:pPr>
                  <a:r>
                    <a:rPr lang="en-US" altLang="ko-K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KT&amp;G Russia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6C81A61C-868E-4380-AA13-0AF01C1582B5}"/>
                    </a:ext>
                  </a:extLst>
                </p:cNvPr>
                <p:cNvSpPr txBox="1"/>
                <p:nvPr/>
              </p:nvSpPr>
              <p:spPr>
                <a:xfrm>
                  <a:off x="7596410" y="5903962"/>
                  <a:ext cx="207713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Blip>
                      <a:blip r:embed="rId5"/>
                    </a:buBlip>
                  </a:pPr>
                  <a:r>
                    <a:rPr lang="en-US" altLang="ko-K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KT&amp;G </a:t>
                  </a:r>
                  <a:r>
                    <a:rPr lang="en-US" altLang="ko-KR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Turkiye</a:t>
                  </a:r>
                  <a:r>
                    <a:rPr lang="en-US" altLang="ko-K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984D61E4-A969-4260-99A8-E3D199BDF527}"/>
                    </a:ext>
                  </a:extLst>
                </p:cNvPr>
                <p:cNvSpPr txBox="1"/>
                <p:nvPr/>
              </p:nvSpPr>
              <p:spPr>
                <a:xfrm>
                  <a:off x="7596410" y="6224309"/>
                  <a:ext cx="207713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Blip>
                      <a:blip r:embed="rId5"/>
                    </a:buBlip>
                  </a:pPr>
                  <a:r>
                    <a:rPr lang="en-US" altLang="ko-K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KT&amp;G Kazakhstan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2B17B7DF-8554-414E-A812-9E5F63372100}"/>
                    </a:ext>
                  </a:extLst>
                </p:cNvPr>
                <p:cNvSpPr txBox="1"/>
                <p:nvPr/>
              </p:nvSpPr>
              <p:spPr>
                <a:xfrm>
                  <a:off x="9545390" y="5205938"/>
                  <a:ext cx="17703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Blip>
                      <a:blip r:embed="rId5"/>
                    </a:buBlip>
                  </a:pPr>
                  <a:r>
                    <a:rPr lang="en-US" altLang="ko-K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KT&amp;G Taiwan</a:t>
                  </a: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4C6F84C-4150-4E51-BF28-E3542E2B9FE5}"/>
                    </a:ext>
                  </a:extLst>
                </p:cNvPr>
                <p:cNvSpPr txBox="1"/>
                <p:nvPr/>
              </p:nvSpPr>
              <p:spPr>
                <a:xfrm>
                  <a:off x="9545390" y="5545392"/>
                  <a:ext cx="17703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Blip>
                      <a:blip r:embed="rId5"/>
                    </a:buBlip>
                  </a:pPr>
                  <a:r>
                    <a:rPr lang="en-US" altLang="ko-K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KT&amp;G China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294D00FC-CB01-4665-98DE-5A1FA6A722FC}"/>
                    </a:ext>
                  </a:extLst>
                </p:cNvPr>
                <p:cNvSpPr txBox="1"/>
                <p:nvPr/>
              </p:nvSpPr>
              <p:spPr>
                <a:xfrm>
                  <a:off x="9545390" y="5880255"/>
                  <a:ext cx="17703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Blip>
                      <a:blip r:embed="rId5"/>
                    </a:buBlip>
                  </a:pPr>
                  <a:r>
                    <a:rPr lang="en-US" altLang="ko-K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KT&amp;G Mongolia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854E6E1-5DCA-4DCD-8B82-2D8F331D517B}"/>
                    </a:ext>
                  </a:extLst>
                </p:cNvPr>
                <p:cNvSpPr txBox="1"/>
                <p:nvPr/>
              </p:nvSpPr>
              <p:spPr>
                <a:xfrm>
                  <a:off x="9545390" y="6199403"/>
                  <a:ext cx="217373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Blip>
                      <a:blip r:embed="rId5"/>
                    </a:buBlip>
                  </a:pPr>
                  <a:r>
                    <a:rPr lang="en-US" altLang="ko-KR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KT&amp;G Uzbekistan</a:t>
                  </a:r>
                </a:p>
              </p:txBody>
            </p:sp>
          </p:grpSp>
        </p:grpSp>
      </p:grpSp>
      <p:grpSp>
        <p:nvGrpSpPr>
          <p:cNvPr id="108" name="그룹 107"/>
          <p:cNvGrpSpPr/>
          <p:nvPr/>
        </p:nvGrpSpPr>
        <p:grpSpPr>
          <a:xfrm>
            <a:off x="479503" y="1108053"/>
            <a:ext cx="11597267" cy="551655"/>
            <a:chOff x="491054" y="1108053"/>
            <a:chExt cx="11095062" cy="551655"/>
          </a:xfrm>
        </p:grpSpPr>
        <p:grpSp>
          <p:nvGrpSpPr>
            <p:cNvPr id="107" name="그룹 106"/>
            <p:cNvGrpSpPr/>
            <p:nvPr/>
          </p:nvGrpSpPr>
          <p:grpSpPr>
            <a:xfrm>
              <a:off x="746234" y="1108053"/>
              <a:ext cx="10839882" cy="545140"/>
              <a:chOff x="746234" y="1108053"/>
              <a:chExt cx="10839882" cy="545140"/>
            </a:xfrm>
          </p:grpSpPr>
          <p:sp>
            <p:nvSpPr>
              <p:cNvPr id="29" name="사각형: 둥근 모서리 28">
                <a:extLst>
                  <a:ext uri="{FF2B5EF4-FFF2-40B4-BE49-F238E27FC236}">
                    <a16:creationId xmlns:a16="http://schemas.microsoft.com/office/drawing/2014/main" id="{4CCAA9E9-2599-49B8-801C-859D049CFC6D}"/>
                  </a:ext>
                </a:extLst>
              </p:cNvPr>
              <p:cNvSpPr/>
              <p:nvPr/>
            </p:nvSpPr>
            <p:spPr>
              <a:xfrm>
                <a:off x="746234" y="1108053"/>
                <a:ext cx="10699532" cy="5451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848C21-942E-4FB4-A7E0-FEBC0B3CBD44}"/>
                  </a:ext>
                </a:extLst>
              </p:cNvPr>
              <p:cNvSpPr txBox="1"/>
              <p:nvPr/>
            </p:nvSpPr>
            <p:spPr>
              <a:xfrm>
                <a:off x="3344597" y="1149791"/>
                <a:ext cx="824151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KT&amp;G operates total 8 overseas corporation and branches</a:t>
                </a:r>
                <a:endParaRPr lang="en-US" altLang="ko-KR" sz="1100" dirty="0">
                  <a:solidFill>
                    <a:schemeClr val="bg1">
                      <a:lumMod val="6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altLang="ko-KR" sz="1100" dirty="0">
                    <a:solidFill>
                      <a:schemeClr val="bg1">
                        <a:lumMod val="6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Global brands such as ESSE and PINE 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are produced through ESSE and PINE Factories </a:t>
                </a:r>
                <a:r>
                  <a:rPr lang="en-US" altLang="ko-KR" sz="1100" dirty="0">
                    <a:solidFill>
                      <a:schemeClr val="bg1">
                        <a:lumMod val="6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(Indonesia, Russia and Turkey).</a:t>
                </a:r>
              </a:p>
            </p:txBody>
          </p:sp>
        </p:grpSp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9A4BEDC1-9898-4313-BD4F-FCF767DAD4C4}"/>
                </a:ext>
              </a:extLst>
            </p:cNvPr>
            <p:cNvSpPr/>
            <p:nvPr/>
          </p:nvSpPr>
          <p:spPr>
            <a:xfrm>
              <a:off x="491054" y="1114568"/>
              <a:ext cx="2704819" cy="545140"/>
            </a:xfrm>
            <a:prstGeom prst="roundRect">
              <a:avLst/>
            </a:prstGeom>
            <a:solidFill>
              <a:srgbClr val="045CB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Global network</a:t>
              </a:r>
              <a:endParaRPr lang="ko-KR" alt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KoPub돋움체 Bold" panose="02020603020101020101" pitchFamily="18" charset="-127"/>
                <a:cs typeface="Open Sans" panose="020B0606030504020204" pitchFamily="34" charset="0"/>
              </a:endParaRPr>
            </a:p>
          </p:txBody>
        </p:sp>
      </p:grp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F2865EE6-8211-45AA-8A6F-CE7B0574B4F9}"/>
              </a:ext>
            </a:extLst>
          </p:cNvPr>
          <p:cNvSpPr/>
          <p:nvPr/>
        </p:nvSpPr>
        <p:spPr>
          <a:xfrm>
            <a:off x="4440943" y="3556779"/>
            <a:ext cx="1239563" cy="400594"/>
          </a:xfrm>
          <a:prstGeom prst="roundRect">
            <a:avLst/>
          </a:prstGeom>
          <a:solidFill>
            <a:srgbClr val="EB4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rPr>
              <a:t>Uzbekistan</a:t>
            </a:r>
            <a:endParaRPr lang="ko-KR" altLang="en-US"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D1CA0912-5373-41B0-BEAC-FB8B879294ED}"/>
              </a:ext>
            </a:extLst>
          </p:cNvPr>
          <p:cNvSpPr/>
          <p:nvPr/>
        </p:nvSpPr>
        <p:spPr>
          <a:xfrm>
            <a:off x="5143578" y="3419619"/>
            <a:ext cx="170561" cy="137160"/>
          </a:xfrm>
          <a:prstGeom prst="triangle">
            <a:avLst/>
          </a:prstGeom>
          <a:solidFill>
            <a:srgbClr val="EB4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7163449" y="3662852"/>
            <a:ext cx="1073740" cy="400594"/>
            <a:chOff x="7163449" y="3662852"/>
            <a:chExt cx="1073740" cy="400594"/>
          </a:xfrm>
        </p:grpSpPr>
        <p:sp>
          <p:nvSpPr>
            <p:cNvPr id="32" name="사각형: 둥근 모서리 1">
              <a:extLst>
                <a:ext uri="{FF2B5EF4-FFF2-40B4-BE49-F238E27FC236}">
                  <a16:creationId xmlns:a16="http://schemas.microsoft.com/office/drawing/2014/main" id="{F2865EE6-8211-45AA-8A6F-CE7B0574B4F9}"/>
                </a:ext>
              </a:extLst>
            </p:cNvPr>
            <p:cNvSpPr/>
            <p:nvPr/>
          </p:nvSpPr>
          <p:spPr>
            <a:xfrm>
              <a:off x="7300609" y="3662852"/>
              <a:ext cx="936580" cy="400594"/>
            </a:xfrm>
            <a:prstGeom prst="round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anose="020B0604020202020204" pitchFamily="34" charset="0"/>
                </a:rPr>
                <a:t>Taiwan</a:t>
              </a:r>
              <a:endParaRPr lang="ko-KR" altLang="en-US" sz="16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3" name="이등변 삼각형 32">
              <a:extLst>
                <a:ext uri="{FF2B5EF4-FFF2-40B4-BE49-F238E27FC236}">
                  <a16:creationId xmlns:a16="http://schemas.microsoft.com/office/drawing/2014/main" id="{D1CA0912-5373-41B0-BEAC-FB8B879294ED}"/>
                </a:ext>
              </a:extLst>
            </p:cNvPr>
            <p:cNvSpPr/>
            <p:nvPr/>
          </p:nvSpPr>
          <p:spPr>
            <a:xfrm rot="16200000">
              <a:off x="7168139" y="3824903"/>
              <a:ext cx="127779" cy="137160"/>
            </a:xfrm>
            <a:prstGeom prst="triangle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09CE52DD-B795-46F6-B46F-8CC5FE04A8C6}"/>
              </a:ext>
            </a:extLst>
          </p:cNvPr>
          <p:cNvSpPr/>
          <p:nvPr/>
        </p:nvSpPr>
        <p:spPr>
          <a:xfrm>
            <a:off x="7057966" y="3899535"/>
            <a:ext cx="47684" cy="100965"/>
          </a:xfrm>
          <a:custGeom>
            <a:avLst/>
            <a:gdLst>
              <a:gd name="connsiteX0" fmla="*/ 36254 w 47684"/>
              <a:gd name="connsiteY0" fmla="*/ 0 h 100965"/>
              <a:gd name="connsiteX1" fmla="*/ 36254 w 47684"/>
              <a:gd name="connsiteY1" fmla="*/ 0 h 100965"/>
              <a:gd name="connsiteX2" fmla="*/ 15299 w 47684"/>
              <a:gd name="connsiteY2" fmla="*/ 15240 h 100965"/>
              <a:gd name="connsiteX3" fmla="*/ 3869 w 47684"/>
              <a:gd name="connsiteY3" fmla="*/ 26670 h 100965"/>
              <a:gd name="connsiteX4" fmla="*/ 3869 w 47684"/>
              <a:gd name="connsiteY4" fmla="*/ 93345 h 100965"/>
              <a:gd name="connsiteX5" fmla="*/ 9584 w 47684"/>
              <a:gd name="connsiteY5" fmla="*/ 100965 h 100965"/>
              <a:gd name="connsiteX6" fmla="*/ 15299 w 47684"/>
              <a:gd name="connsiteY6" fmla="*/ 91440 h 100965"/>
              <a:gd name="connsiteX7" fmla="*/ 19109 w 47684"/>
              <a:gd name="connsiteY7" fmla="*/ 80010 h 100965"/>
              <a:gd name="connsiteX8" fmla="*/ 22919 w 47684"/>
              <a:gd name="connsiteY8" fmla="*/ 74295 h 100965"/>
              <a:gd name="connsiteX9" fmla="*/ 24824 w 47684"/>
              <a:gd name="connsiteY9" fmla="*/ 68580 h 100965"/>
              <a:gd name="connsiteX10" fmla="*/ 30539 w 47684"/>
              <a:gd name="connsiteY10" fmla="*/ 62865 h 100965"/>
              <a:gd name="connsiteX11" fmla="*/ 34349 w 47684"/>
              <a:gd name="connsiteY11" fmla="*/ 55245 h 100965"/>
              <a:gd name="connsiteX12" fmla="*/ 38159 w 47684"/>
              <a:gd name="connsiteY12" fmla="*/ 49530 h 100965"/>
              <a:gd name="connsiteX13" fmla="*/ 40064 w 47684"/>
              <a:gd name="connsiteY13" fmla="*/ 41910 h 100965"/>
              <a:gd name="connsiteX14" fmla="*/ 43874 w 47684"/>
              <a:gd name="connsiteY14" fmla="*/ 36195 h 100965"/>
              <a:gd name="connsiteX15" fmla="*/ 45779 w 47684"/>
              <a:gd name="connsiteY15" fmla="*/ 13335 h 100965"/>
              <a:gd name="connsiteX16" fmla="*/ 47684 w 47684"/>
              <a:gd name="connsiteY16" fmla="*/ 7620 h 100965"/>
              <a:gd name="connsiteX17" fmla="*/ 36254 w 47684"/>
              <a:gd name="connsiteY17" fmla="*/ 0 h 100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684" h="100965">
                <a:moveTo>
                  <a:pt x="36254" y="0"/>
                </a:moveTo>
                <a:lnTo>
                  <a:pt x="36254" y="0"/>
                </a:lnTo>
                <a:cubicBezTo>
                  <a:pt x="4359" y="10632"/>
                  <a:pt x="27877" y="-2055"/>
                  <a:pt x="15299" y="15240"/>
                </a:cubicBezTo>
                <a:cubicBezTo>
                  <a:pt x="12130" y="19598"/>
                  <a:pt x="3869" y="26670"/>
                  <a:pt x="3869" y="26670"/>
                </a:cubicBezTo>
                <a:cubicBezTo>
                  <a:pt x="-1230" y="52163"/>
                  <a:pt x="-1350" y="48987"/>
                  <a:pt x="3869" y="93345"/>
                </a:cubicBezTo>
                <a:cubicBezTo>
                  <a:pt x="4240" y="96498"/>
                  <a:pt x="7679" y="98425"/>
                  <a:pt x="9584" y="100965"/>
                </a:cubicBezTo>
                <a:cubicBezTo>
                  <a:pt x="11489" y="97790"/>
                  <a:pt x="13767" y="94811"/>
                  <a:pt x="15299" y="91440"/>
                </a:cubicBezTo>
                <a:cubicBezTo>
                  <a:pt x="16961" y="87784"/>
                  <a:pt x="16881" y="83352"/>
                  <a:pt x="19109" y="80010"/>
                </a:cubicBezTo>
                <a:cubicBezTo>
                  <a:pt x="20379" y="78105"/>
                  <a:pt x="21895" y="76343"/>
                  <a:pt x="22919" y="74295"/>
                </a:cubicBezTo>
                <a:cubicBezTo>
                  <a:pt x="23817" y="72499"/>
                  <a:pt x="23710" y="70251"/>
                  <a:pt x="24824" y="68580"/>
                </a:cubicBezTo>
                <a:cubicBezTo>
                  <a:pt x="26318" y="66338"/>
                  <a:pt x="28973" y="65057"/>
                  <a:pt x="30539" y="62865"/>
                </a:cubicBezTo>
                <a:cubicBezTo>
                  <a:pt x="32190" y="60554"/>
                  <a:pt x="32940" y="57711"/>
                  <a:pt x="34349" y="55245"/>
                </a:cubicBezTo>
                <a:cubicBezTo>
                  <a:pt x="35485" y="53257"/>
                  <a:pt x="36889" y="51435"/>
                  <a:pt x="38159" y="49530"/>
                </a:cubicBezTo>
                <a:cubicBezTo>
                  <a:pt x="38794" y="46990"/>
                  <a:pt x="39033" y="44316"/>
                  <a:pt x="40064" y="41910"/>
                </a:cubicBezTo>
                <a:cubicBezTo>
                  <a:pt x="40966" y="39806"/>
                  <a:pt x="43425" y="38440"/>
                  <a:pt x="43874" y="36195"/>
                </a:cubicBezTo>
                <a:cubicBezTo>
                  <a:pt x="45374" y="28697"/>
                  <a:pt x="44768" y="20914"/>
                  <a:pt x="45779" y="13335"/>
                </a:cubicBezTo>
                <a:cubicBezTo>
                  <a:pt x="46044" y="11345"/>
                  <a:pt x="47049" y="9525"/>
                  <a:pt x="47684" y="7620"/>
                </a:cubicBezTo>
                <a:lnTo>
                  <a:pt x="3625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0BE3C0ED-2D52-4525-816C-CD77CCF5C632}"/>
              </a:ext>
            </a:extLst>
          </p:cNvPr>
          <p:cNvSpPr/>
          <p:nvPr/>
        </p:nvSpPr>
        <p:spPr>
          <a:xfrm>
            <a:off x="4932045" y="3108960"/>
            <a:ext cx="581025" cy="337185"/>
          </a:xfrm>
          <a:custGeom>
            <a:avLst/>
            <a:gdLst>
              <a:gd name="connsiteX0" fmla="*/ 89535 w 581025"/>
              <a:gd name="connsiteY0" fmla="*/ 0 h 337185"/>
              <a:gd name="connsiteX1" fmla="*/ 89535 w 581025"/>
              <a:gd name="connsiteY1" fmla="*/ 0 h 337185"/>
              <a:gd name="connsiteX2" fmla="*/ 41910 w 581025"/>
              <a:gd name="connsiteY2" fmla="*/ 15240 h 337185"/>
              <a:gd name="connsiteX3" fmla="*/ 28575 w 581025"/>
              <a:gd name="connsiteY3" fmla="*/ 19050 h 337185"/>
              <a:gd name="connsiteX4" fmla="*/ 11430 w 581025"/>
              <a:gd name="connsiteY4" fmla="*/ 34290 h 337185"/>
              <a:gd name="connsiteX5" fmla="*/ 5715 w 581025"/>
              <a:gd name="connsiteY5" fmla="*/ 40005 h 337185"/>
              <a:gd name="connsiteX6" fmla="*/ 1905 w 581025"/>
              <a:gd name="connsiteY6" fmla="*/ 131445 h 337185"/>
              <a:gd name="connsiteX7" fmla="*/ 0 w 581025"/>
              <a:gd name="connsiteY7" fmla="*/ 139065 h 337185"/>
              <a:gd name="connsiteX8" fmla="*/ 11430 w 581025"/>
              <a:gd name="connsiteY8" fmla="*/ 171450 h 337185"/>
              <a:gd name="connsiteX9" fmla="*/ 32385 w 581025"/>
              <a:gd name="connsiteY9" fmla="*/ 169545 h 337185"/>
              <a:gd name="connsiteX10" fmla="*/ 38100 w 581025"/>
              <a:gd name="connsiteY10" fmla="*/ 163830 h 337185"/>
              <a:gd name="connsiteX11" fmla="*/ 49530 w 581025"/>
              <a:gd name="connsiteY11" fmla="*/ 144780 h 337185"/>
              <a:gd name="connsiteX12" fmla="*/ 57150 w 581025"/>
              <a:gd name="connsiteY12" fmla="*/ 139065 h 337185"/>
              <a:gd name="connsiteX13" fmla="*/ 62865 w 581025"/>
              <a:gd name="connsiteY13" fmla="*/ 137160 h 337185"/>
              <a:gd name="connsiteX14" fmla="*/ 68580 w 581025"/>
              <a:gd name="connsiteY14" fmla="*/ 131445 h 337185"/>
              <a:gd name="connsiteX15" fmla="*/ 76200 w 581025"/>
              <a:gd name="connsiteY15" fmla="*/ 125730 h 337185"/>
              <a:gd name="connsiteX16" fmla="*/ 78105 w 581025"/>
              <a:gd name="connsiteY16" fmla="*/ 120015 h 337185"/>
              <a:gd name="connsiteX17" fmla="*/ 129540 w 581025"/>
              <a:gd name="connsiteY17" fmla="*/ 129540 h 337185"/>
              <a:gd name="connsiteX18" fmla="*/ 140970 w 581025"/>
              <a:gd name="connsiteY18" fmla="*/ 137160 h 337185"/>
              <a:gd name="connsiteX19" fmla="*/ 146685 w 581025"/>
              <a:gd name="connsiteY19" fmla="*/ 140970 h 337185"/>
              <a:gd name="connsiteX20" fmla="*/ 148590 w 581025"/>
              <a:gd name="connsiteY20" fmla="*/ 148590 h 337185"/>
              <a:gd name="connsiteX21" fmla="*/ 158115 w 581025"/>
              <a:gd name="connsiteY21" fmla="*/ 169545 h 337185"/>
              <a:gd name="connsiteX22" fmla="*/ 177165 w 581025"/>
              <a:gd name="connsiteY22" fmla="*/ 171450 h 337185"/>
              <a:gd name="connsiteX23" fmla="*/ 192405 w 581025"/>
              <a:gd name="connsiteY23" fmla="*/ 173355 h 337185"/>
              <a:gd name="connsiteX24" fmla="*/ 200025 w 581025"/>
              <a:gd name="connsiteY24" fmla="*/ 180975 h 337185"/>
              <a:gd name="connsiteX25" fmla="*/ 205740 w 581025"/>
              <a:gd name="connsiteY25" fmla="*/ 184785 h 337185"/>
              <a:gd name="connsiteX26" fmla="*/ 211455 w 581025"/>
              <a:gd name="connsiteY26" fmla="*/ 192405 h 337185"/>
              <a:gd name="connsiteX27" fmla="*/ 226695 w 581025"/>
              <a:gd name="connsiteY27" fmla="*/ 207645 h 337185"/>
              <a:gd name="connsiteX28" fmla="*/ 234315 w 581025"/>
              <a:gd name="connsiteY28" fmla="*/ 224790 h 337185"/>
              <a:gd name="connsiteX29" fmla="*/ 241935 w 581025"/>
              <a:gd name="connsiteY29" fmla="*/ 240030 h 337185"/>
              <a:gd name="connsiteX30" fmla="*/ 257175 w 581025"/>
              <a:gd name="connsiteY30" fmla="*/ 251460 h 337185"/>
              <a:gd name="connsiteX31" fmla="*/ 266700 w 581025"/>
              <a:gd name="connsiteY31" fmla="*/ 255270 h 337185"/>
              <a:gd name="connsiteX32" fmla="*/ 272415 w 581025"/>
              <a:gd name="connsiteY32" fmla="*/ 257175 h 337185"/>
              <a:gd name="connsiteX33" fmla="*/ 281940 w 581025"/>
              <a:gd name="connsiteY33" fmla="*/ 260985 h 337185"/>
              <a:gd name="connsiteX34" fmla="*/ 291465 w 581025"/>
              <a:gd name="connsiteY34" fmla="*/ 262890 h 337185"/>
              <a:gd name="connsiteX35" fmla="*/ 302895 w 581025"/>
              <a:gd name="connsiteY35" fmla="*/ 266700 h 337185"/>
              <a:gd name="connsiteX36" fmla="*/ 308610 w 581025"/>
              <a:gd name="connsiteY36" fmla="*/ 270510 h 337185"/>
              <a:gd name="connsiteX37" fmla="*/ 316230 w 581025"/>
              <a:gd name="connsiteY37" fmla="*/ 272415 h 337185"/>
              <a:gd name="connsiteX38" fmla="*/ 321945 w 581025"/>
              <a:gd name="connsiteY38" fmla="*/ 276225 h 337185"/>
              <a:gd name="connsiteX39" fmla="*/ 329565 w 581025"/>
              <a:gd name="connsiteY39" fmla="*/ 278130 h 337185"/>
              <a:gd name="connsiteX40" fmla="*/ 344805 w 581025"/>
              <a:gd name="connsiteY40" fmla="*/ 287655 h 337185"/>
              <a:gd name="connsiteX41" fmla="*/ 363855 w 581025"/>
              <a:gd name="connsiteY41" fmla="*/ 308610 h 337185"/>
              <a:gd name="connsiteX42" fmla="*/ 371475 w 581025"/>
              <a:gd name="connsiteY42" fmla="*/ 329565 h 337185"/>
              <a:gd name="connsiteX43" fmla="*/ 375285 w 581025"/>
              <a:gd name="connsiteY43" fmla="*/ 337185 h 337185"/>
              <a:gd name="connsiteX44" fmla="*/ 426720 w 581025"/>
              <a:gd name="connsiteY44" fmla="*/ 310515 h 337185"/>
              <a:gd name="connsiteX45" fmla="*/ 428625 w 581025"/>
              <a:gd name="connsiteY45" fmla="*/ 297180 h 337185"/>
              <a:gd name="connsiteX46" fmla="*/ 424815 w 581025"/>
              <a:gd name="connsiteY46" fmla="*/ 289560 h 337185"/>
              <a:gd name="connsiteX47" fmla="*/ 411480 w 581025"/>
              <a:gd name="connsiteY47" fmla="*/ 276225 h 337185"/>
              <a:gd name="connsiteX48" fmla="*/ 405765 w 581025"/>
              <a:gd name="connsiteY48" fmla="*/ 270510 h 337185"/>
              <a:gd name="connsiteX49" fmla="*/ 401955 w 581025"/>
              <a:gd name="connsiteY49" fmla="*/ 264795 h 337185"/>
              <a:gd name="connsiteX50" fmla="*/ 400050 w 581025"/>
              <a:gd name="connsiteY50" fmla="*/ 257175 h 337185"/>
              <a:gd name="connsiteX51" fmla="*/ 411480 w 581025"/>
              <a:gd name="connsiteY51" fmla="*/ 249555 h 337185"/>
              <a:gd name="connsiteX52" fmla="*/ 424815 w 581025"/>
              <a:gd name="connsiteY52" fmla="*/ 236220 h 337185"/>
              <a:gd name="connsiteX53" fmla="*/ 440055 w 581025"/>
              <a:gd name="connsiteY53" fmla="*/ 220980 h 337185"/>
              <a:gd name="connsiteX54" fmla="*/ 445770 w 581025"/>
              <a:gd name="connsiteY54" fmla="*/ 217170 h 337185"/>
              <a:gd name="connsiteX55" fmla="*/ 462915 w 581025"/>
              <a:gd name="connsiteY55" fmla="*/ 201930 h 337185"/>
              <a:gd name="connsiteX56" fmla="*/ 483870 w 581025"/>
              <a:gd name="connsiteY56" fmla="*/ 196215 h 337185"/>
              <a:gd name="connsiteX57" fmla="*/ 495300 w 581025"/>
              <a:gd name="connsiteY57" fmla="*/ 192405 h 337185"/>
              <a:gd name="connsiteX58" fmla="*/ 502920 w 581025"/>
              <a:gd name="connsiteY58" fmla="*/ 194310 h 337185"/>
              <a:gd name="connsiteX59" fmla="*/ 504825 w 581025"/>
              <a:gd name="connsiteY59" fmla="*/ 217170 h 337185"/>
              <a:gd name="connsiteX60" fmla="*/ 514350 w 581025"/>
              <a:gd name="connsiteY60" fmla="*/ 220980 h 337185"/>
              <a:gd name="connsiteX61" fmla="*/ 533400 w 581025"/>
              <a:gd name="connsiteY61" fmla="*/ 217170 h 337185"/>
              <a:gd name="connsiteX62" fmla="*/ 542925 w 581025"/>
              <a:gd name="connsiteY62" fmla="*/ 215265 h 337185"/>
              <a:gd name="connsiteX63" fmla="*/ 554355 w 581025"/>
              <a:gd name="connsiteY63" fmla="*/ 211455 h 337185"/>
              <a:gd name="connsiteX64" fmla="*/ 561975 w 581025"/>
              <a:gd name="connsiteY64" fmla="*/ 209550 h 337185"/>
              <a:gd name="connsiteX65" fmla="*/ 579120 w 581025"/>
              <a:gd name="connsiteY65" fmla="*/ 196215 h 337185"/>
              <a:gd name="connsiteX66" fmla="*/ 581025 w 581025"/>
              <a:gd name="connsiteY66" fmla="*/ 190500 h 337185"/>
              <a:gd name="connsiteX67" fmla="*/ 579120 w 581025"/>
              <a:gd name="connsiteY67" fmla="*/ 182880 h 337185"/>
              <a:gd name="connsiteX68" fmla="*/ 571500 w 581025"/>
              <a:gd name="connsiteY68" fmla="*/ 179070 h 337185"/>
              <a:gd name="connsiteX69" fmla="*/ 565785 w 581025"/>
              <a:gd name="connsiteY69" fmla="*/ 173355 h 337185"/>
              <a:gd name="connsiteX70" fmla="*/ 556260 w 581025"/>
              <a:gd name="connsiteY70" fmla="*/ 171450 h 337185"/>
              <a:gd name="connsiteX71" fmla="*/ 548640 w 581025"/>
              <a:gd name="connsiteY71" fmla="*/ 169545 h 337185"/>
              <a:gd name="connsiteX72" fmla="*/ 535305 w 581025"/>
              <a:gd name="connsiteY72" fmla="*/ 171450 h 337185"/>
              <a:gd name="connsiteX73" fmla="*/ 510540 w 581025"/>
              <a:gd name="connsiteY73" fmla="*/ 161925 h 337185"/>
              <a:gd name="connsiteX74" fmla="*/ 493395 w 581025"/>
              <a:gd name="connsiteY74" fmla="*/ 144780 h 337185"/>
              <a:gd name="connsiteX75" fmla="*/ 464820 w 581025"/>
              <a:gd name="connsiteY75" fmla="*/ 148590 h 337185"/>
              <a:gd name="connsiteX76" fmla="*/ 459105 w 581025"/>
              <a:gd name="connsiteY76" fmla="*/ 154305 h 337185"/>
              <a:gd name="connsiteX77" fmla="*/ 447675 w 581025"/>
              <a:gd name="connsiteY77" fmla="*/ 171450 h 337185"/>
              <a:gd name="connsiteX78" fmla="*/ 443865 w 581025"/>
              <a:gd name="connsiteY78" fmla="*/ 177165 h 337185"/>
              <a:gd name="connsiteX79" fmla="*/ 438150 w 581025"/>
              <a:gd name="connsiteY79" fmla="*/ 188595 h 337185"/>
              <a:gd name="connsiteX80" fmla="*/ 421005 w 581025"/>
              <a:gd name="connsiteY80" fmla="*/ 180975 h 337185"/>
              <a:gd name="connsiteX81" fmla="*/ 388620 w 581025"/>
              <a:gd name="connsiteY81" fmla="*/ 177165 h 337185"/>
              <a:gd name="connsiteX82" fmla="*/ 375285 w 581025"/>
              <a:gd name="connsiteY82" fmla="*/ 165735 h 337185"/>
              <a:gd name="connsiteX83" fmla="*/ 361950 w 581025"/>
              <a:gd name="connsiteY83" fmla="*/ 154305 h 337185"/>
              <a:gd name="connsiteX84" fmla="*/ 352425 w 581025"/>
              <a:gd name="connsiteY84" fmla="*/ 140970 h 337185"/>
              <a:gd name="connsiteX85" fmla="*/ 339090 w 581025"/>
              <a:gd name="connsiteY85" fmla="*/ 129540 h 337185"/>
              <a:gd name="connsiteX86" fmla="*/ 329565 w 581025"/>
              <a:gd name="connsiteY86" fmla="*/ 112395 h 337185"/>
              <a:gd name="connsiteX87" fmla="*/ 325755 w 581025"/>
              <a:gd name="connsiteY87" fmla="*/ 91440 h 337185"/>
              <a:gd name="connsiteX88" fmla="*/ 308610 w 581025"/>
              <a:gd name="connsiteY88" fmla="*/ 81915 h 337185"/>
              <a:gd name="connsiteX89" fmla="*/ 209550 w 581025"/>
              <a:gd name="connsiteY89" fmla="*/ 80010 h 337185"/>
              <a:gd name="connsiteX90" fmla="*/ 182880 w 581025"/>
              <a:gd name="connsiteY90" fmla="*/ 62865 h 337185"/>
              <a:gd name="connsiteX91" fmla="*/ 179070 w 581025"/>
              <a:gd name="connsiteY91" fmla="*/ 57150 h 337185"/>
              <a:gd name="connsiteX92" fmla="*/ 163830 w 581025"/>
              <a:gd name="connsiteY92" fmla="*/ 43815 h 337185"/>
              <a:gd name="connsiteX93" fmla="*/ 154305 w 581025"/>
              <a:gd name="connsiteY93" fmla="*/ 45720 h 337185"/>
              <a:gd name="connsiteX94" fmla="*/ 148590 w 581025"/>
              <a:gd name="connsiteY94" fmla="*/ 51435 h 337185"/>
              <a:gd name="connsiteX95" fmla="*/ 133350 w 581025"/>
              <a:gd name="connsiteY95" fmla="*/ 62865 h 337185"/>
              <a:gd name="connsiteX96" fmla="*/ 121920 w 581025"/>
              <a:gd name="connsiteY96" fmla="*/ 60960 h 337185"/>
              <a:gd name="connsiteX97" fmla="*/ 108585 w 581025"/>
              <a:gd name="connsiteY97" fmla="*/ 47625 h 337185"/>
              <a:gd name="connsiteX98" fmla="*/ 106680 w 581025"/>
              <a:gd name="connsiteY98" fmla="*/ 40005 h 337185"/>
              <a:gd name="connsiteX99" fmla="*/ 104775 w 581025"/>
              <a:gd name="connsiteY99" fmla="*/ 17145 h 337185"/>
              <a:gd name="connsiteX100" fmla="*/ 100965 w 581025"/>
              <a:gd name="connsiteY100" fmla="*/ 11430 h 337185"/>
              <a:gd name="connsiteX101" fmla="*/ 89535 w 581025"/>
              <a:gd name="connsiteY101" fmla="*/ 0 h 33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581025" h="337185">
                <a:moveTo>
                  <a:pt x="89535" y="0"/>
                </a:moveTo>
                <a:lnTo>
                  <a:pt x="89535" y="0"/>
                </a:lnTo>
                <a:lnTo>
                  <a:pt x="41910" y="15240"/>
                </a:lnTo>
                <a:cubicBezTo>
                  <a:pt x="38692" y="16239"/>
                  <a:pt x="31904" y="17386"/>
                  <a:pt x="28575" y="19050"/>
                </a:cubicBezTo>
                <a:cubicBezTo>
                  <a:pt x="21776" y="22449"/>
                  <a:pt x="16479" y="29241"/>
                  <a:pt x="11430" y="34290"/>
                </a:cubicBezTo>
                <a:lnTo>
                  <a:pt x="5715" y="40005"/>
                </a:lnTo>
                <a:cubicBezTo>
                  <a:pt x="-3152" y="75474"/>
                  <a:pt x="5834" y="37150"/>
                  <a:pt x="1905" y="131445"/>
                </a:cubicBezTo>
                <a:cubicBezTo>
                  <a:pt x="1796" y="134061"/>
                  <a:pt x="635" y="136525"/>
                  <a:pt x="0" y="139065"/>
                </a:cubicBezTo>
                <a:cubicBezTo>
                  <a:pt x="363" y="141422"/>
                  <a:pt x="-378" y="169088"/>
                  <a:pt x="11430" y="171450"/>
                </a:cubicBezTo>
                <a:cubicBezTo>
                  <a:pt x="18308" y="172826"/>
                  <a:pt x="25400" y="170180"/>
                  <a:pt x="32385" y="169545"/>
                </a:cubicBezTo>
                <a:cubicBezTo>
                  <a:pt x="34290" y="167640"/>
                  <a:pt x="36895" y="166240"/>
                  <a:pt x="38100" y="163830"/>
                </a:cubicBezTo>
                <a:cubicBezTo>
                  <a:pt x="48260" y="143510"/>
                  <a:pt x="36830" y="149013"/>
                  <a:pt x="49530" y="144780"/>
                </a:cubicBezTo>
                <a:cubicBezTo>
                  <a:pt x="52070" y="142875"/>
                  <a:pt x="54393" y="140640"/>
                  <a:pt x="57150" y="139065"/>
                </a:cubicBezTo>
                <a:cubicBezTo>
                  <a:pt x="58893" y="138069"/>
                  <a:pt x="61194" y="138274"/>
                  <a:pt x="62865" y="137160"/>
                </a:cubicBezTo>
                <a:cubicBezTo>
                  <a:pt x="65107" y="135666"/>
                  <a:pt x="66535" y="133198"/>
                  <a:pt x="68580" y="131445"/>
                </a:cubicBezTo>
                <a:cubicBezTo>
                  <a:pt x="70991" y="129379"/>
                  <a:pt x="73660" y="127635"/>
                  <a:pt x="76200" y="125730"/>
                </a:cubicBezTo>
                <a:cubicBezTo>
                  <a:pt x="76835" y="123825"/>
                  <a:pt x="76099" y="120099"/>
                  <a:pt x="78105" y="120015"/>
                </a:cubicBezTo>
                <a:cubicBezTo>
                  <a:pt x="122959" y="118146"/>
                  <a:pt x="110652" y="116318"/>
                  <a:pt x="129540" y="129540"/>
                </a:cubicBezTo>
                <a:cubicBezTo>
                  <a:pt x="133291" y="132166"/>
                  <a:pt x="137160" y="134620"/>
                  <a:pt x="140970" y="137160"/>
                </a:cubicBezTo>
                <a:lnTo>
                  <a:pt x="146685" y="140970"/>
                </a:lnTo>
                <a:cubicBezTo>
                  <a:pt x="147320" y="143510"/>
                  <a:pt x="148041" y="146030"/>
                  <a:pt x="148590" y="148590"/>
                </a:cubicBezTo>
                <a:cubicBezTo>
                  <a:pt x="151583" y="162559"/>
                  <a:pt x="146632" y="167778"/>
                  <a:pt x="158115" y="169545"/>
                </a:cubicBezTo>
                <a:cubicBezTo>
                  <a:pt x="164422" y="170515"/>
                  <a:pt x="170822" y="170745"/>
                  <a:pt x="177165" y="171450"/>
                </a:cubicBezTo>
                <a:cubicBezTo>
                  <a:pt x="182253" y="172015"/>
                  <a:pt x="187325" y="172720"/>
                  <a:pt x="192405" y="173355"/>
                </a:cubicBezTo>
                <a:cubicBezTo>
                  <a:pt x="194945" y="175895"/>
                  <a:pt x="197298" y="178637"/>
                  <a:pt x="200025" y="180975"/>
                </a:cubicBezTo>
                <a:cubicBezTo>
                  <a:pt x="201763" y="182465"/>
                  <a:pt x="204121" y="183166"/>
                  <a:pt x="205740" y="184785"/>
                </a:cubicBezTo>
                <a:cubicBezTo>
                  <a:pt x="207985" y="187030"/>
                  <a:pt x="209310" y="190065"/>
                  <a:pt x="211455" y="192405"/>
                </a:cubicBezTo>
                <a:cubicBezTo>
                  <a:pt x="216310" y="197701"/>
                  <a:pt x="226695" y="207645"/>
                  <a:pt x="226695" y="207645"/>
                </a:cubicBezTo>
                <a:cubicBezTo>
                  <a:pt x="234255" y="230325"/>
                  <a:pt x="226552" y="210558"/>
                  <a:pt x="234315" y="224790"/>
                </a:cubicBezTo>
                <a:cubicBezTo>
                  <a:pt x="237035" y="229776"/>
                  <a:pt x="237391" y="236622"/>
                  <a:pt x="241935" y="240030"/>
                </a:cubicBezTo>
                <a:cubicBezTo>
                  <a:pt x="247015" y="243840"/>
                  <a:pt x="251279" y="249102"/>
                  <a:pt x="257175" y="251460"/>
                </a:cubicBezTo>
                <a:cubicBezTo>
                  <a:pt x="260350" y="252730"/>
                  <a:pt x="263498" y="254069"/>
                  <a:pt x="266700" y="255270"/>
                </a:cubicBezTo>
                <a:cubicBezTo>
                  <a:pt x="268580" y="255975"/>
                  <a:pt x="270535" y="256470"/>
                  <a:pt x="272415" y="257175"/>
                </a:cubicBezTo>
                <a:cubicBezTo>
                  <a:pt x="275617" y="258376"/>
                  <a:pt x="278665" y="260002"/>
                  <a:pt x="281940" y="260985"/>
                </a:cubicBezTo>
                <a:cubicBezTo>
                  <a:pt x="285041" y="261915"/>
                  <a:pt x="288341" y="262038"/>
                  <a:pt x="291465" y="262890"/>
                </a:cubicBezTo>
                <a:cubicBezTo>
                  <a:pt x="295340" y="263947"/>
                  <a:pt x="299553" y="264472"/>
                  <a:pt x="302895" y="266700"/>
                </a:cubicBezTo>
                <a:cubicBezTo>
                  <a:pt x="304800" y="267970"/>
                  <a:pt x="306506" y="269608"/>
                  <a:pt x="308610" y="270510"/>
                </a:cubicBezTo>
                <a:cubicBezTo>
                  <a:pt x="311016" y="271541"/>
                  <a:pt x="313690" y="271780"/>
                  <a:pt x="316230" y="272415"/>
                </a:cubicBezTo>
                <a:cubicBezTo>
                  <a:pt x="318135" y="273685"/>
                  <a:pt x="319841" y="275323"/>
                  <a:pt x="321945" y="276225"/>
                </a:cubicBezTo>
                <a:cubicBezTo>
                  <a:pt x="324351" y="277256"/>
                  <a:pt x="327276" y="276859"/>
                  <a:pt x="329565" y="278130"/>
                </a:cubicBezTo>
                <a:cubicBezTo>
                  <a:pt x="352860" y="291072"/>
                  <a:pt x="329206" y="282455"/>
                  <a:pt x="344805" y="287655"/>
                </a:cubicBezTo>
                <a:cubicBezTo>
                  <a:pt x="349428" y="292278"/>
                  <a:pt x="359902" y="301495"/>
                  <a:pt x="363855" y="308610"/>
                </a:cubicBezTo>
                <a:cubicBezTo>
                  <a:pt x="371425" y="322237"/>
                  <a:pt x="363919" y="314453"/>
                  <a:pt x="371475" y="329565"/>
                </a:cubicBezTo>
                <a:lnTo>
                  <a:pt x="375285" y="337185"/>
                </a:lnTo>
                <a:cubicBezTo>
                  <a:pt x="429904" y="332815"/>
                  <a:pt x="420634" y="349057"/>
                  <a:pt x="426720" y="310515"/>
                </a:cubicBezTo>
                <a:cubicBezTo>
                  <a:pt x="427420" y="306080"/>
                  <a:pt x="427990" y="301625"/>
                  <a:pt x="428625" y="297180"/>
                </a:cubicBezTo>
                <a:cubicBezTo>
                  <a:pt x="427355" y="294640"/>
                  <a:pt x="426613" y="291758"/>
                  <a:pt x="424815" y="289560"/>
                </a:cubicBezTo>
                <a:cubicBezTo>
                  <a:pt x="420834" y="284695"/>
                  <a:pt x="415925" y="280670"/>
                  <a:pt x="411480" y="276225"/>
                </a:cubicBezTo>
                <a:cubicBezTo>
                  <a:pt x="409575" y="274320"/>
                  <a:pt x="407259" y="272752"/>
                  <a:pt x="405765" y="270510"/>
                </a:cubicBezTo>
                <a:lnTo>
                  <a:pt x="401955" y="264795"/>
                </a:lnTo>
                <a:cubicBezTo>
                  <a:pt x="401320" y="262255"/>
                  <a:pt x="399331" y="259692"/>
                  <a:pt x="400050" y="257175"/>
                </a:cubicBezTo>
                <a:cubicBezTo>
                  <a:pt x="401552" y="251918"/>
                  <a:pt x="407408" y="250912"/>
                  <a:pt x="411480" y="249555"/>
                </a:cubicBezTo>
                <a:cubicBezTo>
                  <a:pt x="427059" y="237871"/>
                  <a:pt x="411776" y="250444"/>
                  <a:pt x="424815" y="236220"/>
                </a:cubicBezTo>
                <a:cubicBezTo>
                  <a:pt x="429670" y="230924"/>
                  <a:pt x="434077" y="224965"/>
                  <a:pt x="440055" y="220980"/>
                </a:cubicBezTo>
                <a:cubicBezTo>
                  <a:pt x="441960" y="219710"/>
                  <a:pt x="444032" y="218660"/>
                  <a:pt x="445770" y="217170"/>
                </a:cubicBezTo>
                <a:cubicBezTo>
                  <a:pt x="452179" y="211676"/>
                  <a:pt x="455210" y="206133"/>
                  <a:pt x="462915" y="201930"/>
                </a:cubicBezTo>
                <a:cubicBezTo>
                  <a:pt x="470591" y="197743"/>
                  <a:pt x="475910" y="198386"/>
                  <a:pt x="483870" y="196215"/>
                </a:cubicBezTo>
                <a:cubicBezTo>
                  <a:pt x="487745" y="195158"/>
                  <a:pt x="495300" y="192405"/>
                  <a:pt x="495300" y="192405"/>
                </a:cubicBezTo>
                <a:cubicBezTo>
                  <a:pt x="497840" y="193040"/>
                  <a:pt x="500742" y="192858"/>
                  <a:pt x="502920" y="194310"/>
                </a:cubicBezTo>
                <a:cubicBezTo>
                  <a:pt x="510523" y="199379"/>
                  <a:pt x="505467" y="211389"/>
                  <a:pt x="504825" y="217170"/>
                </a:cubicBezTo>
                <a:cubicBezTo>
                  <a:pt x="508000" y="218440"/>
                  <a:pt x="510944" y="220670"/>
                  <a:pt x="514350" y="220980"/>
                </a:cubicBezTo>
                <a:cubicBezTo>
                  <a:pt x="518324" y="221341"/>
                  <a:pt x="528837" y="218184"/>
                  <a:pt x="533400" y="217170"/>
                </a:cubicBezTo>
                <a:cubicBezTo>
                  <a:pt x="536561" y="216468"/>
                  <a:pt x="539801" y="216117"/>
                  <a:pt x="542925" y="215265"/>
                </a:cubicBezTo>
                <a:cubicBezTo>
                  <a:pt x="546800" y="214208"/>
                  <a:pt x="550508" y="212609"/>
                  <a:pt x="554355" y="211455"/>
                </a:cubicBezTo>
                <a:cubicBezTo>
                  <a:pt x="556863" y="210703"/>
                  <a:pt x="559435" y="210185"/>
                  <a:pt x="561975" y="209550"/>
                </a:cubicBezTo>
                <a:cubicBezTo>
                  <a:pt x="566516" y="206522"/>
                  <a:pt x="575539" y="201587"/>
                  <a:pt x="579120" y="196215"/>
                </a:cubicBezTo>
                <a:cubicBezTo>
                  <a:pt x="580234" y="194544"/>
                  <a:pt x="580390" y="192405"/>
                  <a:pt x="581025" y="190500"/>
                </a:cubicBezTo>
                <a:cubicBezTo>
                  <a:pt x="580390" y="187960"/>
                  <a:pt x="580796" y="184891"/>
                  <a:pt x="579120" y="182880"/>
                </a:cubicBezTo>
                <a:cubicBezTo>
                  <a:pt x="577302" y="180698"/>
                  <a:pt x="573811" y="180721"/>
                  <a:pt x="571500" y="179070"/>
                </a:cubicBezTo>
                <a:cubicBezTo>
                  <a:pt x="569308" y="177504"/>
                  <a:pt x="568195" y="174560"/>
                  <a:pt x="565785" y="173355"/>
                </a:cubicBezTo>
                <a:cubicBezTo>
                  <a:pt x="562889" y="171907"/>
                  <a:pt x="559421" y="172152"/>
                  <a:pt x="556260" y="171450"/>
                </a:cubicBezTo>
                <a:cubicBezTo>
                  <a:pt x="553704" y="170882"/>
                  <a:pt x="551180" y="170180"/>
                  <a:pt x="548640" y="169545"/>
                </a:cubicBezTo>
                <a:cubicBezTo>
                  <a:pt x="544195" y="170180"/>
                  <a:pt x="539786" y="171730"/>
                  <a:pt x="535305" y="171450"/>
                </a:cubicBezTo>
                <a:cubicBezTo>
                  <a:pt x="523381" y="170705"/>
                  <a:pt x="518331" y="169117"/>
                  <a:pt x="510540" y="161925"/>
                </a:cubicBezTo>
                <a:cubicBezTo>
                  <a:pt x="504601" y="156443"/>
                  <a:pt x="493395" y="144780"/>
                  <a:pt x="493395" y="144780"/>
                </a:cubicBezTo>
                <a:cubicBezTo>
                  <a:pt x="483870" y="146050"/>
                  <a:pt x="474079" y="146018"/>
                  <a:pt x="464820" y="148590"/>
                </a:cubicBezTo>
                <a:cubicBezTo>
                  <a:pt x="462224" y="149311"/>
                  <a:pt x="460879" y="152278"/>
                  <a:pt x="459105" y="154305"/>
                </a:cubicBezTo>
                <a:cubicBezTo>
                  <a:pt x="448051" y="166939"/>
                  <a:pt x="454463" y="159571"/>
                  <a:pt x="447675" y="171450"/>
                </a:cubicBezTo>
                <a:cubicBezTo>
                  <a:pt x="446539" y="173438"/>
                  <a:pt x="444889" y="175117"/>
                  <a:pt x="443865" y="177165"/>
                </a:cubicBezTo>
                <a:cubicBezTo>
                  <a:pt x="435978" y="192939"/>
                  <a:pt x="449069" y="172217"/>
                  <a:pt x="438150" y="188595"/>
                </a:cubicBezTo>
                <a:cubicBezTo>
                  <a:pt x="409627" y="181464"/>
                  <a:pt x="457257" y="194157"/>
                  <a:pt x="421005" y="180975"/>
                </a:cubicBezTo>
                <a:cubicBezTo>
                  <a:pt x="415908" y="179122"/>
                  <a:pt x="389359" y="177232"/>
                  <a:pt x="388620" y="177165"/>
                </a:cubicBezTo>
                <a:cubicBezTo>
                  <a:pt x="376501" y="171106"/>
                  <a:pt x="384559" y="176554"/>
                  <a:pt x="375285" y="165735"/>
                </a:cubicBezTo>
                <a:cubicBezTo>
                  <a:pt x="362843" y="151219"/>
                  <a:pt x="377007" y="169362"/>
                  <a:pt x="361950" y="154305"/>
                </a:cubicBezTo>
                <a:cubicBezTo>
                  <a:pt x="353587" y="145942"/>
                  <a:pt x="358915" y="148542"/>
                  <a:pt x="352425" y="140970"/>
                </a:cubicBezTo>
                <a:cubicBezTo>
                  <a:pt x="346266" y="133784"/>
                  <a:pt x="345831" y="134034"/>
                  <a:pt x="339090" y="129540"/>
                </a:cubicBezTo>
                <a:cubicBezTo>
                  <a:pt x="334380" y="122476"/>
                  <a:pt x="331153" y="119807"/>
                  <a:pt x="329565" y="112395"/>
                </a:cubicBezTo>
                <a:cubicBezTo>
                  <a:pt x="328077" y="105453"/>
                  <a:pt x="328143" y="98126"/>
                  <a:pt x="325755" y="91440"/>
                </a:cubicBezTo>
                <a:cubicBezTo>
                  <a:pt x="323765" y="85867"/>
                  <a:pt x="312810" y="82132"/>
                  <a:pt x="308610" y="81915"/>
                </a:cubicBezTo>
                <a:cubicBezTo>
                  <a:pt x="275628" y="80209"/>
                  <a:pt x="242570" y="80645"/>
                  <a:pt x="209550" y="80010"/>
                </a:cubicBezTo>
                <a:cubicBezTo>
                  <a:pt x="195903" y="73186"/>
                  <a:pt x="193409" y="73394"/>
                  <a:pt x="182880" y="62865"/>
                </a:cubicBezTo>
                <a:cubicBezTo>
                  <a:pt x="181261" y="61246"/>
                  <a:pt x="180560" y="58888"/>
                  <a:pt x="179070" y="57150"/>
                </a:cubicBezTo>
                <a:cubicBezTo>
                  <a:pt x="173151" y="50244"/>
                  <a:pt x="170836" y="49069"/>
                  <a:pt x="163830" y="43815"/>
                </a:cubicBezTo>
                <a:cubicBezTo>
                  <a:pt x="160655" y="44450"/>
                  <a:pt x="157201" y="44272"/>
                  <a:pt x="154305" y="45720"/>
                </a:cubicBezTo>
                <a:cubicBezTo>
                  <a:pt x="151895" y="46925"/>
                  <a:pt x="150617" y="49661"/>
                  <a:pt x="148590" y="51435"/>
                </a:cubicBezTo>
                <a:cubicBezTo>
                  <a:pt x="141350" y="57770"/>
                  <a:pt x="140155" y="58328"/>
                  <a:pt x="133350" y="62865"/>
                </a:cubicBezTo>
                <a:cubicBezTo>
                  <a:pt x="129540" y="62230"/>
                  <a:pt x="125210" y="62984"/>
                  <a:pt x="121920" y="60960"/>
                </a:cubicBezTo>
                <a:cubicBezTo>
                  <a:pt x="116566" y="57665"/>
                  <a:pt x="108585" y="47625"/>
                  <a:pt x="108585" y="47625"/>
                </a:cubicBezTo>
                <a:cubicBezTo>
                  <a:pt x="107950" y="45085"/>
                  <a:pt x="107005" y="42603"/>
                  <a:pt x="106680" y="40005"/>
                </a:cubicBezTo>
                <a:cubicBezTo>
                  <a:pt x="105732" y="32418"/>
                  <a:pt x="106275" y="24643"/>
                  <a:pt x="104775" y="17145"/>
                </a:cubicBezTo>
                <a:cubicBezTo>
                  <a:pt x="104326" y="14900"/>
                  <a:pt x="102953" y="12566"/>
                  <a:pt x="100965" y="11430"/>
                </a:cubicBezTo>
                <a:cubicBezTo>
                  <a:pt x="98154" y="9824"/>
                  <a:pt x="91440" y="9525"/>
                  <a:pt x="89535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6" name="그룹 35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37" name="직사각형 3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70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0951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23661" y="3992054"/>
            <a:ext cx="5858084" cy="1355955"/>
            <a:chOff x="0" y="3992054"/>
            <a:chExt cx="6217656" cy="135595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D4C831-8931-418E-9A01-927B93CFF572}"/>
                </a:ext>
              </a:extLst>
            </p:cNvPr>
            <p:cNvSpPr txBox="1"/>
            <p:nvPr/>
          </p:nvSpPr>
          <p:spPr>
            <a:xfrm>
              <a:off x="661387" y="3992054"/>
              <a:ext cx="49700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Based on its superior quality and </a:t>
              </a:r>
            </a:p>
            <a:p>
              <a:pPr algn="ctr"/>
              <a:r>
                <a:rPr lang="en-US" altLang="ko-KR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competitive brand name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F6E9D4-12FA-4002-BA34-5D1FBE1FCF21}"/>
                </a:ext>
              </a:extLst>
            </p:cNvPr>
            <p:cNvSpPr txBox="1"/>
            <p:nvPr/>
          </p:nvSpPr>
          <p:spPr>
            <a:xfrm>
              <a:off x="0" y="4701678"/>
              <a:ext cx="6217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rgbClr val="FF8A09"/>
                  </a:solidFill>
                  <a:effectLst>
                    <a:outerShdw blurRad="38100" dist="38100" dir="2700000" algn="tl">
                      <a:schemeClr val="tx1">
                        <a:lumMod val="50000"/>
                        <a:lumOff val="50000"/>
                        <a:alpha val="43000"/>
                      </a:scheme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No. 1 in National Customer Satisfaction Index (NCSI) </a:t>
              </a:r>
            </a:p>
            <a:p>
              <a:pPr algn="ctr"/>
              <a:r>
                <a:rPr lang="en-US" altLang="ko-KR" dirty="0">
                  <a:solidFill>
                    <a:srgbClr val="FF8A09"/>
                  </a:solidFill>
                  <a:effectLst>
                    <a:outerShdw blurRad="38100" dist="38100" dir="2700000" algn="tl">
                      <a:schemeClr val="tx1">
                        <a:lumMod val="50000"/>
                        <a:lumOff val="50000"/>
                        <a:alpha val="43000"/>
                      </a:scheme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for the 6th consecutive year ('12~'17)</a:t>
              </a: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6317338" y="1007444"/>
            <a:ext cx="5472245" cy="5850556"/>
            <a:chOff x="6481185" y="1007444"/>
            <a:chExt cx="5472245" cy="5850556"/>
          </a:xfrm>
        </p:grpSpPr>
        <p:grpSp>
          <p:nvGrpSpPr>
            <p:cNvPr id="15" name="그룹 14"/>
            <p:cNvGrpSpPr/>
            <p:nvPr/>
          </p:nvGrpSpPr>
          <p:grpSpPr>
            <a:xfrm>
              <a:off x="6481185" y="1007444"/>
              <a:ext cx="1048628" cy="5850556"/>
              <a:chOff x="6481185" y="1007444"/>
              <a:chExt cx="1048628" cy="5850556"/>
            </a:xfrm>
          </p:grpSpPr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948C3EFE-96E2-417C-A83F-06715FEC9FA0}"/>
                  </a:ext>
                </a:extLst>
              </p:cNvPr>
              <p:cNvGrpSpPr/>
              <p:nvPr/>
            </p:nvGrpSpPr>
            <p:grpSpPr>
              <a:xfrm>
                <a:off x="6481185" y="1007444"/>
                <a:ext cx="1048628" cy="5850556"/>
                <a:chOff x="6394174" y="1087747"/>
                <a:chExt cx="1048628" cy="5850556"/>
              </a:xfr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2" name="직사각형 11">
                  <a:extLst>
                    <a:ext uri="{FF2B5EF4-FFF2-40B4-BE49-F238E27FC236}">
                      <a16:creationId xmlns:a16="http://schemas.microsoft.com/office/drawing/2014/main" id="{59B926D4-30D6-45E3-80D8-7C6061A79E51}"/>
                    </a:ext>
                  </a:extLst>
                </p:cNvPr>
                <p:cNvSpPr/>
                <p:nvPr/>
              </p:nvSpPr>
              <p:spPr>
                <a:xfrm>
                  <a:off x="6880639" y="1087747"/>
                  <a:ext cx="65874" cy="5850556"/>
                </a:xfrm>
                <a:prstGeom prst="rect">
                  <a:avLst/>
                </a:prstGeom>
                <a:solidFill>
                  <a:srgbClr val="045CB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23" name="그룹 22">
                  <a:extLst>
                    <a:ext uri="{FF2B5EF4-FFF2-40B4-BE49-F238E27FC236}">
                      <a16:creationId xmlns:a16="http://schemas.microsoft.com/office/drawing/2014/main" id="{295D459C-3F5A-404B-88BE-8C5934C72333}"/>
                    </a:ext>
                  </a:extLst>
                </p:cNvPr>
                <p:cNvGrpSpPr/>
                <p:nvPr/>
              </p:nvGrpSpPr>
              <p:grpSpPr>
                <a:xfrm>
                  <a:off x="6394174" y="1087747"/>
                  <a:ext cx="1048628" cy="5634597"/>
                  <a:chOff x="4893365" y="998368"/>
                  <a:chExt cx="1048628" cy="5634597"/>
                </a:xfrm>
              </p:grpSpPr>
              <p:pic>
                <p:nvPicPr>
                  <p:cNvPr id="14" name="그래픽 13">
                    <a:extLst>
                      <a:ext uri="{FF2B5EF4-FFF2-40B4-BE49-F238E27FC236}">
                        <a16:creationId xmlns:a16="http://schemas.microsoft.com/office/drawing/2014/main" id="{A81F9B43-7C2C-4582-832D-59C92301BB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=""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93365" y="998368"/>
                    <a:ext cx="1048628" cy="1048628"/>
                  </a:xfrm>
                  <a:prstGeom prst="rect">
                    <a:avLst/>
                  </a:prstGeom>
                </p:spPr>
              </p:pic>
              <p:pic>
                <p:nvPicPr>
                  <p:cNvPr id="19" name="그래픽 18">
                    <a:extLst>
                      <a:ext uri="{FF2B5EF4-FFF2-40B4-BE49-F238E27FC236}">
                        <a16:creationId xmlns:a16="http://schemas.microsoft.com/office/drawing/2014/main" id="{2A357A7D-7A7A-4171-BCF9-60862F3770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=""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93365" y="2144860"/>
                    <a:ext cx="1048628" cy="1048628"/>
                  </a:xfrm>
                  <a:prstGeom prst="rect">
                    <a:avLst/>
                  </a:prstGeom>
                </p:spPr>
              </p:pic>
              <p:pic>
                <p:nvPicPr>
                  <p:cNvPr id="20" name="그래픽 19">
                    <a:extLst>
                      <a:ext uri="{FF2B5EF4-FFF2-40B4-BE49-F238E27FC236}">
                        <a16:creationId xmlns:a16="http://schemas.microsoft.com/office/drawing/2014/main" id="{3CB012EB-4863-4115-8014-AB4E73E2F3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=""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93365" y="3291352"/>
                    <a:ext cx="1048628" cy="1048628"/>
                  </a:xfrm>
                  <a:prstGeom prst="rect">
                    <a:avLst/>
                  </a:prstGeom>
                </p:spPr>
              </p:pic>
              <p:pic>
                <p:nvPicPr>
                  <p:cNvPr id="21" name="그래픽 20">
                    <a:extLst>
                      <a:ext uri="{FF2B5EF4-FFF2-40B4-BE49-F238E27FC236}">
                        <a16:creationId xmlns:a16="http://schemas.microsoft.com/office/drawing/2014/main" id="{3564C264-BBCB-4A14-8D10-C98F0EA2A7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=""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93365" y="4437844"/>
                    <a:ext cx="1048628" cy="1048628"/>
                  </a:xfrm>
                  <a:prstGeom prst="rect">
                    <a:avLst/>
                  </a:prstGeom>
                </p:spPr>
              </p:pic>
              <p:pic>
                <p:nvPicPr>
                  <p:cNvPr id="22" name="그래픽 21">
                    <a:extLst>
                      <a:ext uri="{FF2B5EF4-FFF2-40B4-BE49-F238E27FC236}">
                        <a16:creationId xmlns:a16="http://schemas.microsoft.com/office/drawing/2014/main" id="{8C46D719-4E12-4733-A5AF-98E23326DD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=""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93365" y="5584337"/>
                    <a:ext cx="1048628" cy="104862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5656A82-FF77-4C8D-B344-5582DC827D05}"/>
                  </a:ext>
                </a:extLst>
              </p:cNvPr>
              <p:cNvSpPr txBox="1"/>
              <p:nvPr/>
            </p:nvSpPr>
            <p:spPr>
              <a:xfrm>
                <a:off x="6632320" y="1365301"/>
                <a:ext cx="7601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solidFill>
                      <a:srgbClr val="045CBC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ESSE  </a:t>
                </a:r>
                <a:endParaRPr lang="ko-KR" altLang="en-US" dirty="0">
                  <a:solidFill>
                    <a:srgbClr val="045CBC"/>
                  </a:solidFill>
                  <a:latin typeface="Open Sans" panose="020B0606030504020204" pitchFamily="34" charset="0"/>
                  <a:ea typeface="KoPub돋움체 Bold" panose="00000800000000000000" pitchFamily="2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B765CAA-1298-4F60-87FA-C6836DC8095B}"/>
                  </a:ext>
                </a:extLst>
              </p:cNvPr>
              <p:cNvSpPr txBox="1"/>
              <p:nvPr/>
            </p:nvSpPr>
            <p:spPr>
              <a:xfrm>
                <a:off x="6524333" y="2512485"/>
                <a:ext cx="9760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dirty="0" err="1">
                    <a:solidFill>
                      <a:srgbClr val="045CBC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TheOne</a:t>
                </a:r>
                <a:r>
                  <a:rPr lang="en-US" altLang="ko-KR" sz="1600" dirty="0">
                    <a:solidFill>
                      <a:srgbClr val="045CBC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75F315-C2D7-441F-A90F-97E557A97F4A}"/>
                  </a:ext>
                </a:extLst>
              </p:cNvPr>
              <p:cNvSpPr txBox="1"/>
              <p:nvPr/>
            </p:nvSpPr>
            <p:spPr>
              <a:xfrm>
                <a:off x="6524333" y="3645118"/>
                <a:ext cx="9760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solidFill>
                      <a:srgbClr val="045CBC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Raison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D50D275-85A5-4FB5-BAA3-9FF8ED3470B8}"/>
                  </a:ext>
                </a:extLst>
              </p:cNvPr>
              <p:cNvSpPr txBox="1"/>
              <p:nvPr/>
            </p:nvSpPr>
            <p:spPr>
              <a:xfrm>
                <a:off x="6512545" y="4771179"/>
                <a:ext cx="9760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err="1">
                    <a:solidFill>
                      <a:srgbClr val="045CBC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Bohem</a:t>
                </a:r>
                <a:endParaRPr lang="en-US" altLang="ko-KR" dirty="0">
                  <a:solidFill>
                    <a:srgbClr val="045CB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978E8F5-28F5-4E98-BDE2-E2A40258A5B1}"/>
                  </a:ext>
                </a:extLst>
              </p:cNvPr>
              <p:cNvSpPr txBox="1"/>
              <p:nvPr/>
            </p:nvSpPr>
            <p:spPr>
              <a:xfrm>
                <a:off x="6512545" y="5951015"/>
                <a:ext cx="9760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solidFill>
                      <a:srgbClr val="045CBC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Africa</a:t>
                </a:r>
              </a:p>
            </p:txBody>
          </p:sp>
        </p:grpSp>
        <p:grpSp>
          <p:nvGrpSpPr>
            <p:cNvPr id="13" name="그룹 12"/>
            <p:cNvGrpSpPr/>
            <p:nvPr/>
          </p:nvGrpSpPr>
          <p:grpSpPr>
            <a:xfrm>
              <a:off x="7680948" y="1198059"/>
              <a:ext cx="4272482" cy="5396722"/>
              <a:chOff x="7680948" y="1198059"/>
              <a:chExt cx="4272482" cy="5396722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7520DAD-C512-4144-9260-4844175B44D3}"/>
                  </a:ext>
                </a:extLst>
              </p:cNvPr>
              <p:cNvSpPr txBox="1"/>
              <p:nvPr/>
            </p:nvSpPr>
            <p:spPr>
              <a:xfrm>
                <a:off x="7680948" y="1198059"/>
                <a:ext cx="42724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Top sales global brand of super slim tobacco </a:t>
                </a:r>
              </a:p>
              <a:p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exported to more than 50 countries</a:t>
                </a:r>
                <a:endParaRPr lang="ko-KR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Light" panose="00000300000000000000" pitchFamily="2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801FEA6-1915-4A7F-AED6-B9FC190D2CC6}"/>
                  </a:ext>
                </a:extLst>
              </p:cNvPr>
              <p:cNvSpPr txBox="1"/>
              <p:nvPr/>
            </p:nvSpPr>
            <p:spPr>
              <a:xfrm>
                <a:off x="7680948" y="2342404"/>
                <a:ext cx="427248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the 14th consecutive year, the leading brand </a:t>
                </a:r>
              </a:p>
              <a:p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of regular tobacco sales of domestic tar </a:t>
                </a:r>
              </a:p>
              <a:p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less than 1mg </a:t>
                </a:r>
                <a:endParaRPr lang="ko-KR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Light" panose="00000300000000000000" pitchFamily="2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A087F7-7871-4B0C-9781-35853E61D017}"/>
                  </a:ext>
                </a:extLst>
              </p:cNvPr>
              <p:cNvSpPr txBox="1"/>
              <p:nvPr/>
            </p:nvSpPr>
            <p:spPr>
              <a:xfrm>
                <a:off x="7680948" y="3563132"/>
                <a:ext cx="427248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Creative emotion brand that is loved by young </a:t>
                </a:r>
              </a:p>
              <a:p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people with unique personality and </a:t>
                </a:r>
              </a:p>
              <a:p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differentiated taste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6CB239E-27E5-4298-A35F-963CEF2F8769}"/>
                  </a:ext>
                </a:extLst>
              </p:cNvPr>
              <p:cNvSpPr txBox="1"/>
              <p:nvPr/>
            </p:nvSpPr>
            <p:spPr>
              <a:xfrm>
                <a:off x="7680948" y="4709624"/>
                <a:ext cx="427248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Brand with deep and dense flavor and exotic </a:t>
                </a:r>
              </a:p>
              <a:p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and romantic brand of Cuba (South America) </a:t>
                </a:r>
              </a:p>
              <a:p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containing cigar leaf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E5913D9-AFCB-46DF-9054-25F76A5B01A2}"/>
                  </a:ext>
                </a:extLst>
              </p:cNvPr>
              <p:cNvSpPr txBox="1"/>
              <p:nvPr/>
            </p:nvSpPr>
            <p:spPr>
              <a:xfrm>
                <a:off x="7680948" y="5856117"/>
                <a:ext cx="427248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Africa's unique fragrance leaf tobacco and space </a:t>
                </a:r>
              </a:p>
              <a:p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filter applied, delightful brand with a variety </a:t>
                </a:r>
              </a:p>
              <a:p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of flavors, aromas and fun</a:t>
                </a:r>
              </a:p>
            </p:txBody>
          </p:sp>
        </p:grpSp>
      </p:grp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123661" y="101149"/>
            <a:ext cx="6732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r>
              <a:rPr lang="en-US" altLang="ko-KR" sz="4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1050557" y="186563"/>
            <a:ext cx="274196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Portfolio</a:t>
            </a:r>
          </a:p>
        </p:txBody>
      </p:sp>
      <p:sp>
        <p:nvSpPr>
          <p:cNvPr id="38" name="AutoShape 6"/>
          <p:cNvSpPr>
            <a:spLocks noChangeArrowheads="1"/>
          </p:cNvSpPr>
          <p:nvPr/>
        </p:nvSpPr>
        <p:spPr bwMode="gray">
          <a:xfrm>
            <a:off x="540482" y="1208601"/>
            <a:ext cx="5561238" cy="1642438"/>
          </a:xfrm>
          <a:prstGeom prst="roundRect">
            <a:avLst>
              <a:gd name="adj" fmla="val 14439"/>
            </a:avLst>
          </a:prstGeom>
          <a:solidFill>
            <a:srgbClr val="045CBC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buClr>
                <a:srgbClr val="EB4F35"/>
              </a:buClr>
            </a:pP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971603" y="1484787"/>
            <a:ext cx="47750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/>
              <a:bevelB w="0" h="0"/>
              <a:contourClr>
                <a:schemeClr val="bg1"/>
              </a:contourClr>
            </a:sp3d>
          </a:bodyPr>
          <a:lstStyle/>
          <a:p>
            <a:r>
              <a:rPr lang="en-US" altLang="ko-KR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satisfy various needs of customers </a:t>
            </a:r>
            <a:endParaRPr lang="ko-KR" altLang="en-US" dirty="0">
              <a:solidFill>
                <a:srgbClr val="FFFF00"/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ED5F79-0AF4-43E6-9F10-58DD06746F65}"/>
              </a:ext>
            </a:extLst>
          </p:cNvPr>
          <p:cNvSpPr txBox="1"/>
          <p:nvPr/>
        </p:nvSpPr>
        <p:spPr>
          <a:xfrm>
            <a:off x="876075" y="1897255"/>
            <a:ext cx="4870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Differentiated and competitive Brand </a:t>
            </a:r>
          </a:p>
          <a:p>
            <a:r>
              <a:rPr lang="en-US" altLang="ko-K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Portfolio operation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41" name="직사각형 4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73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59461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모서리가 둥근 직사각형 61"/>
          <p:cNvSpPr/>
          <p:nvPr/>
        </p:nvSpPr>
        <p:spPr>
          <a:xfrm>
            <a:off x="2215428" y="3097213"/>
            <a:ext cx="1899296" cy="547190"/>
          </a:xfrm>
          <a:prstGeom prst="roundRect">
            <a:avLst>
              <a:gd name="adj" fmla="val 16667"/>
            </a:avLst>
          </a:prstGeom>
          <a:solidFill>
            <a:srgbClr val="EB4F35">
              <a:alpha val="100000"/>
            </a:srgbClr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anchor="ctr"/>
          <a:lstStyle/>
          <a:p>
            <a:pPr algn="ctr">
              <a:buClr>
                <a:srgbClr val="CC3300"/>
              </a:buClr>
            </a:pPr>
            <a:r>
              <a:rPr lang="en-US" altLang="ko-KR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R&amp;D</a:t>
            </a:r>
            <a:endParaRPr lang="en-US" altLang="ko-KR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모서리가 둥근 직사각형 64"/>
          <p:cNvSpPr/>
          <p:nvPr/>
        </p:nvSpPr>
        <p:spPr>
          <a:xfrm>
            <a:off x="4174422" y="3097213"/>
            <a:ext cx="1899296" cy="547190"/>
          </a:xfrm>
          <a:prstGeom prst="roundRect">
            <a:avLst>
              <a:gd name="adj" fmla="val 16667"/>
            </a:avLst>
          </a:prstGeom>
          <a:solidFill>
            <a:srgbClr val="FF8A09">
              <a:alpha val="100000"/>
            </a:srgbClr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anchor="ctr"/>
          <a:lstStyle/>
          <a:p>
            <a:pPr algn="ctr">
              <a:buClr>
                <a:srgbClr val="CC3300"/>
              </a:buClr>
            </a:pPr>
            <a:r>
              <a:rPr lang="en-US" altLang="ko-KR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</a:t>
            </a:r>
            <a:endParaRPr lang="en-US" altLang="ko-KR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모서리가 둥근 직사각형 67"/>
          <p:cNvSpPr/>
          <p:nvPr/>
        </p:nvSpPr>
        <p:spPr>
          <a:xfrm>
            <a:off x="6133416" y="3097213"/>
            <a:ext cx="1899296" cy="547190"/>
          </a:xfrm>
          <a:prstGeom prst="roundRect">
            <a:avLst>
              <a:gd name="adj" fmla="val 16667"/>
            </a:avLst>
          </a:prstGeom>
          <a:solidFill>
            <a:srgbClr val="92D050">
              <a:alpha val="100000"/>
            </a:srgbClr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anchor="ctr"/>
          <a:lstStyle/>
          <a:p>
            <a:pPr algn="ctr">
              <a:buClr>
                <a:srgbClr val="CC3300"/>
              </a:buClr>
            </a:pPr>
            <a:r>
              <a:rPr lang="en-US" altLang="ko-KR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</a:t>
            </a:r>
            <a:endParaRPr lang="en-US" altLang="ko-KR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모서리가 둥근 직사각형 70"/>
          <p:cNvSpPr/>
          <p:nvPr/>
        </p:nvSpPr>
        <p:spPr>
          <a:xfrm>
            <a:off x="8092410" y="3087690"/>
            <a:ext cx="1899296" cy="547190"/>
          </a:xfrm>
          <a:prstGeom prst="roundRect">
            <a:avLst>
              <a:gd name="adj" fmla="val 16667"/>
            </a:avLst>
          </a:prstGeom>
          <a:solidFill>
            <a:srgbClr val="045CBC">
              <a:alpha val="100000"/>
            </a:srgbClr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anchor="ctr"/>
          <a:lstStyle/>
          <a:p>
            <a:pPr algn="ctr">
              <a:buClr>
                <a:srgbClr val="CC3300"/>
              </a:buClr>
            </a:pPr>
            <a:r>
              <a:rPr lang="en-US" altLang="ko-KR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Sales</a:t>
            </a:r>
            <a:endParaRPr lang="en-US" altLang="ko-KR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모서리가 둥근 직사각형 73"/>
          <p:cNvSpPr/>
          <p:nvPr/>
        </p:nvSpPr>
        <p:spPr>
          <a:xfrm>
            <a:off x="10051405" y="3087690"/>
            <a:ext cx="1899296" cy="547190"/>
          </a:xfrm>
          <a:prstGeom prst="roundRect">
            <a:avLst>
              <a:gd name="adj" fmla="val 16667"/>
            </a:avLst>
          </a:prstGeom>
          <a:solidFill>
            <a:srgbClr val="5E5E5E">
              <a:alpha val="100000"/>
            </a:srgbClr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anchor="ctr"/>
          <a:lstStyle/>
          <a:p>
            <a:pPr algn="ctr">
              <a:buClr>
                <a:srgbClr val="CC3300"/>
              </a:buClr>
            </a:pPr>
            <a:r>
              <a:rPr lang="en-US" altLang="ko-K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</a:t>
            </a:r>
          </a:p>
        </p:txBody>
      </p:sp>
      <p:sp>
        <p:nvSpPr>
          <p:cNvPr id="58" name="모서리가 둥근 직사각형 57"/>
          <p:cNvSpPr/>
          <p:nvPr/>
        </p:nvSpPr>
        <p:spPr>
          <a:xfrm>
            <a:off x="256434" y="3097213"/>
            <a:ext cx="1899296" cy="547190"/>
          </a:xfrm>
          <a:prstGeom prst="roundRect">
            <a:avLst>
              <a:gd name="adj" fmla="val 16667"/>
            </a:avLst>
          </a:prstGeom>
          <a:solidFill>
            <a:srgbClr val="00B0F0">
              <a:alpha val="100000"/>
            </a:srgbClr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anchor="ctr"/>
          <a:lstStyle/>
          <a:p>
            <a:pPr algn="ctr">
              <a:buClr>
                <a:srgbClr val="CC3300"/>
              </a:buClr>
            </a:pPr>
            <a:r>
              <a:rPr lang="en-US" altLang="ko-K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Raw material </a:t>
            </a:r>
          </a:p>
          <a:p>
            <a:pPr algn="ctr">
              <a:buClr>
                <a:srgbClr val="CC3300"/>
              </a:buClr>
            </a:pPr>
            <a:r>
              <a:rPr lang="en-US" altLang="ko-K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procurement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AEE1C56-0E6D-4254-A64C-4D6E4AD5DC0A}"/>
              </a:ext>
            </a:extLst>
          </p:cNvPr>
          <p:cNvSpPr txBox="1"/>
          <p:nvPr/>
        </p:nvSpPr>
        <p:spPr>
          <a:xfrm>
            <a:off x="312235" y="3721042"/>
            <a:ext cx="1787693" cy="27668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600">
                <a:solidFill>
                  <a:schemeClr val="bg1"/>
                </a:solidFill>
                <a:latin typeface="KT&amp;G 상상제목 B" panose="02000300000000000000" pitchFamily="2" charset="-127"/>
                <a:ea typeface="KT&amp;G 상상제목 B" panose="02000300000000000000" pitchFamily="2" charset="-127"/>
              </a:defRPr>
            </a:lvl1pPr>
          </a:lstStyle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a large amount of raw material purchase and aging process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l"/>
            </a:pP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expertise in securing raw materials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l"/>
            </a:pP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1799CFE-A512-4A0D-B0B6-EEC699357D9E}"/>
              </a:ext>
            </a:extLst>
          </p:cNvPr>
          <p:cNvSpPr txBox="1"/>
          <p:nvPr/>
        </p:nvSpPr>
        <p:spPr>
          <a:xfrm>
            <a:off x="2271229" y="3721042"/>
            <a:ext cx="1787693" cy="27668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600">
                <a:solidFill>
                  <a:schemeClr val="bg1"/>
                </a:solidFill>
                <a:latin typeface="KT&amp;G 상상제목 B" panose="02000300000000000000" pitchFamily="2" charset="-127"/>
                <a:ea typeface="KT&amp;G 상상제목 B" panose="02000300000000000000" pitchFamily="2" charset="-127"/>
              </a:defRPr>
            </a:lvl1pPr>
          </a:lstStyle>
          <a:p>
            <a:pPr marL="285750" indent="-285750">
              <a:buClr>
                <a:srgbClr val="EB4F35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Technology becomes important due to consumer needs and </a:t>
            </a:r>
            <a:r>
              <a:rPr lang="en-US" altLang="ko-KR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trengthened regulations</a:t>
            </a:r>
          </a:p>
          <a:p>
            <a:pPr marL="285750" indent="-285750">
              <a:buClr>
                <a:srgbClr val="EB4F35"/>
              </a:buClr>
              <a:buFont typeface="Wingdings" panose="05000000000000000000" pitchFamily="2" charset="2"/>
              <a:buChar char="l"/>
            </a:pP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EB4F35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Organic collaboration with marketing is required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5553779-AA85-4770-AEA9-AF9C837B7319}"/>
              </a:ext>
            </a:extLst>
          </p:cNvPr>
          <p:cNvSpPr txBox="1"/>
          <p:nvPr/>
        </p:nvSpPr>
        <p:spPr>
          <a:xfrm>
            <a:off x="4230223" y="3721042"/>
            <a:ext cx="1787693" cy="27668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600">
                <a:solidFill>
                  <a:schemeClr val="bg1"/>
                </a:solidFill>
                <a:latin typeface="KT&amp;G 상상제목 B" panose="02000300000000000000" pitchFamily="2" charset="-127"/>
                <a:ea typeface="KT&amp;G 상상제목 B" panose="02000300000000000000" pitchFamily="2" charset="-127"/>
              </a:defRPr>
            </a:lvl1pPr>
          </a:lstStyle>
          <a:p>
            <a:pPr marL="285750" indent="-285750">
              <a:buClr>
                <a:srgbClr val="FF8A09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large-scale facilities</a:t>
            </a:r>
          </a:p>
          <a:p>
            <a:pPr marL="285750" indent="-285750">
              <a:buClr>
                <a:srgbClr val="FF8A09"/>
              </a:buClr>
              <a:buFont typeface="Wingdings" panose="05000000000000000000" pitchFamily="2" charset="2"/>
              <a:buChar char="l"/>
            </a:pP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FF8A09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high-level quality control capabilities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4AB4751-DBAE-4AC2-B739-F1413FADF620}"/>
              </a:ext>
            </a:extLst>
          </p:cNvPr>
          <p:cNvSpPr txBox="1"/>
          <p:nvPr/>
        </p:nvSpPr>
        <p:spPr>
          <a:xfrm>
            <a:off x="6189217" y="3721042"/>
            <a:ext cx="1787693" cy="27668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600">
                <a:solidFill>
                  <a:schemeClr val="bg1"/>
                </a:solidFill>
                <a:latin typeface="KT&amp;G 상상제목 B" panose="02000300000000000000" pitchFamily="2" charset="-127"/>
                <a:ea typeface="KT&amp;G 상상제목 B" panose="02000300000000000000" pitchFamily="2" charset="-127"/>
              </a:defRPr>
            </a:lvl1pPr>
          </a:lstStyle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investment and brand management are important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l"/>
            </a:pP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growth takes a long time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D30F3A4-8575-4A90-93C9-4649D280F9CE}"/>
              </a:ext>
            </a:extLst>
          </p:cNvPr>
          <p:cNvSpPr txBox="1"/>
          <p:nvPr/>
        </p:nvSpPr>
        <p:spPr>
          <a:xfrm>
            <a:off x="8148211" y="3721042"/>
            <a:ext cx="1787693" cy="27668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600">
                <a:solidFill>
                  <a:schemeClr val="bg1"/>
                </a:solidFill>
                <a:latin typeface="KT&amp;G 상상제목 B" panose="02000300000000000000" pitchFamily="2" charset="-127"/>
                <a:ea typeface="KT&amp;G 상상제목 B" panose="02000300000000000000" pitchFamily="2" charset="-127"/>
              </a:defRPr>
            </a:lvl1pPr>
          </a:lstStyle>
          <a:p>
            <a:pPr marL="285750" indent="-285750">
              <a:buClr>
                <a:srgbClr val="045CBC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strong distribution network and sales force</a:t>
            </a:r>
          </a:p>
          <a:p>
            <a:pPr marL="285750" indent="-285750">
              <a:buClr>
                <a:srgbClr val="045CBC"/>
              </a:buClr>
              <a:buFont typeface="Wingdings" panose="05000000000000000000" pitchFamily="2" charset="2"/>
              <a:buChar char="l"/>
            </a:pP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45CBC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ntails high costs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70B5418-F9C4-4A7E-9091-8A92B5750089}"/>
              </a:ext>
            </a:extLst>
          </p:cNvPr>
          <p:cNvSpPr txBox="1"/>
          <p:nvPr/>
        </p:nvSpPr>
        <p:spPr>
          <a:xfrm>
            <a:off x="10107205" y="3721042"/>
            <a:ext cx="1787693" cy="27668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600">
                <a:solidFill>
                  <a:schemeClr val="bg1"/>
                </a:solidFill>
                <a:latin typeface="KT&amp;G 상상제목 B" panose="02000300000000000000" pitchFamily="2" charset="-127"/>
                <a:ea typeface="KT&amp;G 상상제목 B" panose="02000300000000000000" pitchFamily="2" charset="-127"/>
              </a:defRPr>
            </a:lvl1pPr>
          </a:lstStyle>
          <a:p>
            <a:pPr marL="285750" indent="-285750">
              <a:buClr>
                <a:srgbClr val="5E5E5E"/>
              </a:buClr>
              <a:buFont typeface="Wingdings" panose="05000000000000000000" pitchFamily="2" charset="2"/>
              <a:buChar char="l"/>
            </a:pPr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Responding to customer claims is very important</a:t>
            </a:r>
          </a:p>
          <a:p>
            <a:pPr marL="285750" indent="-285750">
              <a:buClr>
                <a:srgbClr val="5E5E5E"/>
              </a:buClr>
              <a:buFont typeface="Wingdings" panose="05000000000000000000" pitchFamily="2" charset="2"/>
              <a:buChar char="l"/>
            </a:pP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5E5E5E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Collaboration in each field is important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sp>
        <p:nvSpPr>
          <p:cNvPr id="118" name="한쪽 모서리가 잘린 사각형 117">
            <a:extLst>
              <a:ext uri="{FF2B5EF4-FFF2-40B4-BE49-F238E27FC236}">
                <a16:creationId xmlns:a16="http://schemas.microsoft.com/office/drawing/2014/main" id="{BDADEE0C-82DB-464E-97FA-1B953951575E}"/>
              </a:ext>
            </a:extLst>
          </p:cNvPr>
          <p:cNvSpPr/>
          <p:nvPr/>
        </p:nvSpPr>
        <p:spPr>
          <a:xfrm>
            <a:off x="256434" y="1371600"/>
            <a:ext cx="5817284" cy="1346200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Capital intensive equipment industry</a:t>
            </a:r>
          </a:p>
          <a:p>
            <a:pPr marL="92075" indent="-92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Monopoly and Oligopoly Market Structure</a:t>
            </a:r>
          </a:p>
        </p:txBody>
      </p:sp>
      <p:sp>
        <p:nvSpPr>
          <p:cNvPr id="119" name="한쪽 모서리가 잘린 사각형 118">
            <a:extLst>
              <a:ext uri="{FF2B5EF4-FFF2-40B4-BE49-F238E27FC236}">
                <a16:creationId xmlns:a16="http://schemas.microsoft.com/office/drawing/2014/main" id="{B239DBB0-EA74-497E-AB9E-FAEFCBA5BF65}"/>
              </a:ext>
            </a:extLst>
          </p:cNvPr>
          <p:cNvSpPr/>
          <p:nvPr/>
        </p:nvSpPr>
        <p:spPr>
          <a:xfrm>
            <a:off x="6133415" y="1371600"/>
            <a:ext cx="5817285" cy="1346200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Strong brand power and economies of scale are important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high technology and marketing, distribution, and sales capabilities</a:t>
            </a:r>
          </a:p>
        </p:txBody>
      </p:sp>
      <p:sp>
        <p:nvSpPr>
          <p:cNvPr id="121" name="Text Box 21"/>
          <p:cNvSpPr txBox="1">
            <a:spLocks noChangeArrowheads="1"/>
          </p:cNvSpPr>
          <p:nvPr/>
        </p:nvSpPr>
        <p:spPr bwMode="auto">
          <a:xfrm>
            <a:off x="632128" y="217340"/>
            <a:ext cx="60128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pPr lvl="0" defTabSz="584200" hangingPunct="0">
              <a:buClrTx/>
              <a:buSzTx/>
              <a:defRPr/>
            </a:pPr>
            <a:r>
              <a:rPr lang="en-US" altLang="ko-KR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Characteristics of the Tobacco Industry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8" name="직사각형 1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29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632128" y="217340"/>
            <a:ext cx="3593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pPr lvl="0" defTabSz="584200" hangingPunct="0">
              <a:buClrTx/>
              <a:buSzTx/>
              <a:defRPr/>
            </a:pPr>
            <a:r>
              <a:rPr lang="en-US" altLang="ko-KR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Cigarette Market Trend</a:t>
            </a: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81BD363A-9064-A526-DA81-02AC2811B4C3}"/>
              </a:ext>
            </a:extLst>
          </p:cNvPr>
          <p:cNvGrpSpPr/>
          <p:nvPr/>
        </p:nvGrpSpPr>
        <p:grpSpPr>
          <a:xfrm>
            <a:off x="466266" y="1260056"/>
            <a:ext cx="11159677" cy="5380604"/>
            <a:chOff x="466266" y="1002374"/>
            <a:chExt cx="8170435" cy="3939350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51A4D179-7FEA-BEE0-FBC8-1083F2AA04FD}"/>
                </a:ext>
              </a:extLst>
            </p:cNvPr>
            <p:cNvSpPr/>
            <p:nvPr/>
          </p:nvSpPr>
          <p:spPr>
            <a:xfrm>
              <a:off x="475058" y="1298386"/>
              <a:ext cx="8161643" cy="3643338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32433CA9-90FB-FAA7-CD16-30B55A62275E}"/>
                </a:ext>
              </a:extLst>
            </p:cNvPr>
            <p:cNvSpPr/>
            <p:nvPr/>
          </p:nvSpPr>
          <p:spPr>
            <a:xfrm>
              <a:off x="466266" y="1002374"/>
              <a:ext cx="8170435" cy="29601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【 Total Market Value by Product Type(2021)</a:t>
              </a:r>
              <a:r>
                <a:rPr lang="ko-KR" altLang="en-US" sz="1300" b="1" dirty="0">
                  <a:solidFill>
                    <a:schemeClr val="bg1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ko-KR" sz="13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】</a:t>
              </a:r>
              <a:endParaRPr lang="ko-KR" altLang="en-US" sz="13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B0F395CB-9507-8D4B-3054-8E677EB4F381}"/>
                </a:ext>
              </a:extLst>
            </p:cNvPr>
            <p:cNvSpPr/>
            <p:nvPr/>
          </p:nvSpPr>
          <p:spPr>
            <a:xfrm>
              <a:off x="911778" y="1718160"/>
              <a:ext cx="1296786" cy="3075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Total Market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67C40F9-90DD-5B93-B4FB-263E9EEA9A3E}"/>
                </a:ext>
              </a:extLst>
            </p:cNvPr>
            <p:cNvSpPr/>
            <p:nvPr/>
          </p:nvSpPr>
          <p:spPr>
            <a:xfrm>
              <a:off x="2474570" y="1718160"/>
              <a:ext cx="1296786" cy="3075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Category 1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4C64C442-D3C6-19CF-1255-D64EDDC30992}"/>
                </a:ext>
              </a:extLst>
            </p:cNvPr>
            <p:cNvSpPr/>
            <p:nvPr/>
          </p:nvSpPr>
          <p:spPr>
            <a:xfrm>
              <a:off x="4037360" y="1718160"/>
              <a:ext cx="4064928" cy="3075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Category 2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330D373-1A1A-E215-471C-8358AEE8ABDF}"/>
                </a:ext>
              </a:extLst>
            </p:cNvPr>
            <p:cNvSpPr/>
            <p:nvPr/>
          </p:nvSpPr>
          <p:spPr>
            <a:xfrm>
              <a:off x="911778" y="2167957"/>
              <a:ext cx="1296786" cy="2103140"/>
            </a:xfrm>
            <a:prstGeom prst="rect">
              <a:avLst/>
            </a:prstGeom>
            <a:solidFill>
              <a:schemeClr val="accent4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$935B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(100%)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BAD6FDF6-5EFD-62E0-3F9A-6EA7A815FAD9}"/>
                </a:ext>
              </a:extLst>
            </p:cNvPr>
            <p:cNvSpPr/>
            <p:nvPr/>
          </p:nvSpPr>
          <p:spPr>
            <a:xfrm>
              <a:off x="2474570" y="2542049"/>
              <a:ext cx="1296786" cy="590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$881B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(94.2%)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B66914B-E0A1-2676-EB87-7960362EB31F}"/>
                </a:ext>
              </a:extLst>
            </p:cNvPr>
            <p:cNvSpPr/>
            <p:nvPr/>
          </p:nvSpPr>
          <p:spPr>
            <a:xfrm>
              <a:off x="2474570" y="3680893"/>
              <a:ext cx="1296786" cy="590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$55B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(5.9%)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861E73EE-180D-5F21-5CF2-4262A4A6202A}"/>
                </a:ext>
              </a:extLst>
            </p:cNvPr>
            <p:cNvSpPr/>
            <p:nvPr/>
          </p:nvSpPr>
          <p:spPr>
            <a:xfrm>
              <a:off x="778775" y="1594398"/>
              <a:ext cx="252000" cy="252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lang="ko-KR" altLang="en-US" sz="1400" b="1" dirty="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BCE52185-A7E4-D233-7D16-D5E7A1055B4A}"/>
                </a:ext>
              </a:extLst>
            </p:cNvPr>
            <p:cNvSpPr/>
            <p:nvPr/>
          </p:nvSpPr>
          <p:spPr>
            <a:xfrm>
              <a:off x="2341567" y="1594398"/>
              <a:ext cx="252000" cy="252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lang="ko-KR" altLang="en-US" sz="1400" b="1" dirty="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AD9498D8-FBF2-FCAB-7038-1ABC129BF5AB}"/>
                </a:ext>
              </a:extLst>
            </p:cNvPr>
            <p:cNvSpPr/>
            <p:nvPr/>
          </p:nvSpPr>
          <p:spPr>
            <a:xfrm>
              <a:off x="3904359" y="1594398"/>
              <a:ext cx="252000" cy="252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lang="ko-KR" altLang="en-US" sz="1400" b="1" dirty="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F6493033-461D-52AF-1F40-116522ED3AF5}"/>
                </a:ext>
              </a:extLst>
            </p:cNvPr>
            <p:cNvSpPr/>
            <p:nvPr/>
          </p:nvSpPr>
          <p:spPr>
            <a:xfrm>
              <a:off x="2474570" y="2173441"/>
              <a:ext cx="1296786" cy="32704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Conventional Cigarette(CC)</a:t>
              </a:r>
              <a:endParaRPr lang="ko-KR" altLang="en-US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62BA374-E211-24E9-C096-51EA81567415}"/>
                </a:ext>
              </a:extLst>
            </p:cNvPr>
            <p:cNvSpPr/>
            <p:nvPr/>
          </p:nvSpPr>
          <p:spPr>
            <a:xfrm>
              <a:off x="2474570" y="3306214"/>
              <a:ext cx="1296786" cy="32704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Next-Generation</a:t>
              </a:r>
            </a:p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Product(NGP)</a:t>
              </a:r>
              <a:endParaRPr lang="ko-KR" altLang="en-US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EA1D4A71-4FA0-F0B9-01B5-BB63E82B92E7}"/>
                </a:ext>
              </a:extLst>
            </p:cNvPr>
            <p:cNvSpPr/>
            <p:nvPr/>
          </p:nvSpPr>
          <p:spPr>
            <a:xfrm>
              <a:off x="4037360" y="2542049"/>
              <a:ext cx="922717" cy="5902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$779B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(83.3%)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1CD7825B-1828-74BB-3EEC-45067395694E}"/>
                </a:ext>
              </a:extLst>
            </p:cNvPr>
            <p:cNvSpPr/>
            <p:nvPr/>
          </p:nvSpPr>
          <p:spPr>
            <a:xfrm>
              <a:off x="4037360" y="3680893"/>
              <a:ext cx="1205350" cy="5902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$29B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(3.1%)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26022FB3-92A0-B219-25CB-1F317D811DF4}"/>
                </a:ext>
              </a:extLst>
            </p:cNvPr>
            <p:cNvSpPr/>
            <p:nvPr/>
          </p:nvSpPr>
          <p:spPr>
            <a:xfrm>
              <a:off x="4037360" y="2173441"/>
              <a:ext cx="922717" cy="32704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Cigarette</a:t>
              </a:r>
              <a:endParaRPr lang="ko-KR" altLang="en-US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87A81EF2-4722-7E7A-B2EF-657FE6551503}"/>
                </a:ext>
              </a:extLst>
            </p:cNvPr>
            <p:cNvSpPr/>
            <p:nvPr/>
          </p:nvSpPr>
          <p:spPr>
            <a:xfrm>
              <a:off x="4037360" y="3306214"/>
              <a:ext cx="1205350" cy="32704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Heat-Not-Burn</a:t>
              </a:r>
            </a:p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(HNB)</a:t>
              </a:r>
              <a:endParaRPr lang="ko-KR" altLang="en-US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494BE67D-21B2-5E4A-0634-4E3700F1794C}"/>
                </a:ext>
              </a:extLst>
            </p:cNvPr>
            <p:cNvSpPr/>
            <p:nvPr/>
          </p:nvSpPr>
          <p:spPr>
            <a:xfrm>
              <a:off x="5084764" y="2542049"/>
              <a:ext cx="922717" cy="5902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$49B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(5.2%)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C61A461A-872D-07E7-CAED-CB5F0749997A}"/>
                </a:ext>
              </a:extLst>
            </p:cNvPr>
            <p:cNvSpPr/>
            <p:nvPr/>
          </p:nvSpPr>
          <p:spPr>
            <a:xfrm>
              <a:off x="5084764" y="2173441"/>
              <a:ext cx="922717" cy="32704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Cigar &amp;</a:t>
              </a:r>
            </a:p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Cigarillos</a:t>
              </a:r>
              <a:endParaRPr lang="ko-KR" altLang="en-US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49E4AAF9-F6B3-1D08-9C3E-16A8AA037295}"/>
                </a:ext>
              </a:extLst>
            </p:cNvPr>
            <p:cNvSpPr/>
            <p:nvPr/>
          </p:nvSpPr>
          <p:spPr>
            <a:xfrm>
              <a:off x="6132168" y="2542049"/>
              <a:ext cx="922717" cy="5902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$40B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(4.3%)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0566FD5D-2331-FC53-927F-C2E215FB69CB}"/>
                </a:ext>
              </a:extLst>
            </p:cNvPr>
            <p:cNvSpPr/>
            <p:nvPr/>
          </p:nvSpPr>
          <p:spPr>
            <a:xfrm>
              <a:off x="6132168" y="2173441"/>
              <a:ext cx="922717" cy="32704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Smoking</a:t>
              </a:r>
            </a:p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Tobacco</a:t>
              </a: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B1329E7D-9592-A754-F5D2-737C416B6FBE}"/>
                </a:ext>
              </a:extLst>
            </p:cNvPr>
            <p:cNvSpPr/>
            <p:nvPr/>
          </p:nvSpPr>
          <p:spPr>
            <a:xfrm>
              <a:off x="7179571" y="2542049"/>
              <a:ext cx="922717" cy="5902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$13B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(1.4%)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81760299-CC91-9E78-735E-EB1F9D2A1333}"/>
                </a:ext>
              </a:extLst>
            </p:cNvPr>
            <p:cNvSpPr/>
            <p:nvPr/>
          </p:nvSpPr>
          <p:spPr>
            <a:xfrm>
              <a:off x="7179571" y="2173441"/>
              <a:ext cx="922717" cy="32704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Smokeless</a:t>
              </a:r>
            </a:p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Tobacco</a:t>
              </a:r>
              <a:endParaRPr lang="ko-KR" altLang="en-US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8EA35B45-185F-D7D7-F8BD-8D4A9F37BB0E}"/>
                </a:ext>
              </a:extLst>
            </p:cNvPr>
            <p:cNvSpPr/>
            <p:nvPr/>
          </p:nvSpPr>
          <p:spPr>
            <a:xfrm>
              <a:off x="5461695" y="3680893"/>
              <a:ext cx="1205350" cy="5902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$23B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(2.5%)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41C0FB7B-BDBA-F66A-3220-3819A1D07298}"/>
                </a:ext>
              </a:extLst>
            </p:cNvPr>
            <p:cNvSpPr/>
            <p:nvPr/>
          </p:nvSpPr>
          <p:spPr>
            <a:xfrm>
              <a:off x="5461695" y="3306214"/>
              <a:ext cx="1205350" cy="32704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E-Vapor</a:t>
              </a:r>
              <a:endParaRPr lang="ko-KR" altLang="en-US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FBD3089D-B8AC-D01E-7F8D-86F006298987}"/>
                </a:ext>
              </a:extLst>
            </p:cNvPr>
            <p:cNvSpPr/>
            <p:nvPr/>
          </p:nvSpPr>
          <p:spPr>
            <a:xfrm>
              <a:off x="6886030" y="3680893"/>
              <a:ext cx="1205350" cy="5902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$3B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(0.3%)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AB06D61E-D6CC-F39F-A8BC-DE0F49D84DC9}"/>
                </a:ext>
              </a:extLst>
            </p:cNvPr>
            <p:cNvSpPr/>
            <p:nvPr/>
          </p:nvSpPr>
          <p:spPr>
            <a:xfrm>
              <a:off x="6886030" y="3306214"/>
              <a:ext cx="1205350" cy="32704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Oral Nicotine</a:t>
              </a:r>
              <a:endParaRPr lang="ko-KR" altLang="en-US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B013F9E-2E97-EB1D-8F6E-B8D421268DD6}"/>
              </a:ext>
            </a:extLst>
          </p:cNvPr>
          <p:cNvSpPr txBox="1"/>
          <p:nvPr/>
        </p:nvSpPr>
        <p:spPr>
          <a:xfrm>
            <a:off x="916955" y="5953991"/>
            <a:ext cx="60732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>
                <a:latin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en-US" altLang="ko-K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</a:t>
            </a:r>
            <a:r>
              <a:rPr lang="ko-KR" altLang="en-US" sz="105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ko-K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altLang="ko-KR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Euromonitor</a:t>
            </a:r>
            <a:r>
              <a:rPr lang="en-US" altLang="ko-K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(2021)</a:t>
            </a:r>
          </a:p>
          <a:p>
            <a:r>
              <a:rPr lang="ko-KR" altLang="en-US" sz="1050" dirty="0">
                <a:latin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en-US" altLang="ko-K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Smoking Tobacco : Pipe, RYO tobacco</a:t>
            </a:r>
          </a:p>
          <a:p>
            <a:r>
              <a:rPr lang="ko-KR" altLang="en-US" sz="1050" dirty="0">
                <a:latin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en-US" altLang="ko-K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Smokeless Tobacco : Snuff, Chewing Tobacco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2BF324-B6D3-5230-B046-BA7E1C2EC917}"/>
              </a:ext>
            </a:extLst>
          </p:cNvPr>
          <p:cNvSpPr txBox="1"/>
          <p:nvPr/>
        </p:nvSpPr>
        <p:spPr>
          <a:xfrm>
            <a:off x="857250" y="722608"/>
            <a:ext cx="10477500" cy="42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600" b="1">
                <a:latin typeface="나눔바른고딕" pitchFamily="50" charset="-127"/>
                <a:ea typeface="나눔바른고딕" pitchFamily="50" charset="-127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Smoking Population</a:t>
            </a:r>
            <a:r>
              <a:rPr lang="ko-KR" altLang="en-US" dirty="0"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 </a:t>
            </a:r>
            <a:r>
              <a:rPr lang="en-US" altLang="ko-KR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1.3B(17%)</a:t>
            </a:r>
            <a:r>
              <a:rPr lang="ko-KR" altLang="en-US" dirty="0">
                <a:solidFill>
                  <a:srgbClr val="FF0000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 </a:t>
            </a:r>
            <a:r>
              <a:rPr lang="en-US" altLang="ko-K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Annual Global Market Value </a:t>
            </a:r>
            <a:r>
              <a:rPr lang="en-US" altLang="ko-KR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$965B(USD)</a:t>
            </a:r>
            <a:endParaRPr lang="en-US" altLang="ko-KR" u="sng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35" name="직사각형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30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0502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632128" y="217340"/>
            <a:ext cx="3593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pPr lvl="0" defTabSz="584200" hangingPunct="0">
              <a:buClrTx/>
              <a:buSzTx/>
              <a:defRPr/>
            </a:pPr>
            <a:r>
              <a:rPr lang="en-US" altLang="ko-KR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Cigarette Market Trend</a:t>
            </a:r>
          </a:p>
        </p:txBody>
      </p:sp>
      <p:sp>
        <p:nvSpPr>
          <p:cNvPr id="34" name="Text Box 21">
            <a:extLst>
              <a:ext uri="{FF2B5EF4-FFF2-40B4-BE49-F238E27FC236}">
                <a16:creationId xmlns:a16="http://schemas.microsoft.com/office/drawing/2014/main" id="{7BC21021-5CBA-4854-AB66-1570A08D21ED}"/>
              </a:ext>
            </a:extLst>
          </p:cNvPr>
          <p:cNvSpPr txBox="1">
            <a:spLocks noChangeArrowheads="1"/>
          </p:cNvSpPr>
          <p:nvPr/>
        </p:nvSpPr>
        <p:spPr>
          <a:xfrm>
            <a:off x="2422525" y="1160774"/>
            <a:ext cx="7346950" cy="55399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0" tIns="0" rIns="0" bIns="0" anchor="ctr">
            <a:spAutoFit/>
          </a:bodyPr>
          <a:lstStyle/>
          <a:p>
            <a:pPr marL="457200" lvl="1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b="1" i="0" u="none" strike="noStrike" kern="1200" cap="none" spc="0" normalizeH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total market size is about 5.6 trillion cigarettes</a:t>
            </a:r>
          </a:p>
          <a:p>
            <a:pPr marL="457200" lvl="1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b="1" i="0" u="none" strike="noStrike" kern="1200" cap="none" spc="0" normalizeH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(declining trend after e-cigarettes) </a:t>
            </a:r>
          </a:p>
        </p:txBody>
      </p:sp>
      <p:graphicFrame>
        <p:nvGraphicFramePr>
          <p:cNvPr id="35" name="차트 34">
            <a:extLst>
              <a:ext uri="{FF2B5EF4-FFF2-40B4-BE49-F238E27FC236}">
                <a16:creationId xmlns:a16="http://schemas.microsoft.com/office/drawing/2014/main" id="{D3CD31E3-CC39-42EB-BF8F-C2800B188F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4588940"/>
              </p:ext>
            </p:extLst>
          </p:nvPr>
        </p:nvGraphicFramePr>
        <p:xfrm>
          <a:off x="1021998" y="2012366"/>
          <a:ext cx="10144830" cy="4325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36F830D6-1053-4E5F-AA93-48C89EFBF604}"/>
              </a:ext>
            </a:extLst>
          </p:cNvPr>
          <p:cNvSpPr txBox="1"/>
          <p:nvPr/>
        </p:nvSpPr>
        <p:spPr>
          <a:xfrm>
            <a:off x="9767888" y="1892300"/>
            <a:ext cx="1398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unit: cigarette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Bold" panose="02020603020101020101" pitchFamily="18" charset="-127"/>
              <a:cs typeface="Open Sans" panose="020B0606030504020204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7" name="직사각형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31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608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FFFE0698-ED03-4A86-A549-F815082DF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3" y="1688327"/>
            <a:ext cx="8178800" cy="3179311"/>
          </a:xfrm>
          <a:prstGeom prst="rect">
            <a:avLst/>
          </a:prstGeom>
        </p:spPr>
      </p:pic>
      <p:sp>
        <p:nvSpPr>
          <p:cNvPr id="2" name="Text Box 21">
            <a:extLst>
              <a:ext uri="{FF2B5EF4-FFF2-40B4-BE49-F238E27FC236}">
                <a16:creationId xmlns:a16="http://schemas.microsoft.com/office/drawing/2014/main" id="{88BBA189-303A-41DC-87CA-CFA0466BB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28" y="217340"/>
            <a:ext cx="4741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pPr lvl="0" defTabSz="584200" hangingPunct="0">
              <a:buClrTx/>
              <a:buSzTx/>
              <a:defRPr/>
            </a:pPr>
            <a:r>
              <a:rPr lang="en-US" altLang="ko-KR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E-Cigarette(NGP) Market Trend</a:t>
            </a:r>
          </a:p>
        </p:txBody>
      </p:sp>
      <p:graphicFrame>
        <p:nvGraphicFramePr>
          <p:cNvPr id="3" name="차트 2">
            <a:extLst>
              <a:ext uri="{FF2B5EF4-FFF2-40B4-BE49-F238E27FC236}">
                <a16:creationId xmlns:a16="http://schemas.microsoft.com/office/drawing/2014/main" id="{D67D4BA5-1E33-433D-8475-343EBEA104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515007"/>
              </p:ext>
            </p:extLst>
          </p:nvPr>
        </p:nvGraphicFramePr>
        <p:xfrm>
          <a:off x="1419696" y="1411337"/>
          <a:ext cx="9349433" cy="5018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1174178-1155-4BC5-A1DB-79EAB9692AB1}"/>
              </a:ext>
            </a:extLst>
          </p:cNvPr>
          <p:cNvSpPr txBox="1"/>
          <p:nvPr/>
        </p:nvSpPr>
        <p:spPr>
          <a:xfrm>
            <a:off x="9467428" y="1120764"/>
            <a:ext cx="10801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rPr>
              <a:t>unit: $B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5" name="모서리가 둥근 사각형 설명선 8">
            <a:extLst>
              <a:ext uri="{FF2B5EF4-FFF2-40B4-BE49-F238E27FC236}">
                <a16:creationId xmlns:a16="http://schemas.microsoft.com/office/drawing/2014/main" id="{272A1DBA-6809-496B-B0A5-B22C9666A59F}"/>
              </a:ext>
            </a:extLst>
          </p:cNvPr>
          <p:cNvSpPr/>
          <p:nvPr/>
        </p:nvSpPr>
        <p:spPr>
          <a:xfrm>
            <a:off x="1076628" y="2439157"/>
            <a:ext cx="3276600" cy="1481248"/>
          </a:xfrm>
          <a:prstGeom prst="wedgeRoundRectCallout">
            <a:avLst>
              <a:gd name="adj1" fmla="val 37409"/>
              <a:gd name="adj2" fmla="val 7107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rPr>
              <a:t>26% average annual growth expected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Arial" panose="020B060402020202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8" name="직사각형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32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6907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3">
            <a:extLst>
              <a:ext uri="{FF2B5EF4-FFF2-40B4-BE49-F238E27FC236}">
                <a16:creationId xmlns:a16="http://schemas.microsoft.com/office/drawing/2014/main" id="{81884B69-FB0B-4363-AE73-167A5C5A6D9D}"/>
              </a:ext>
            </a:extLst>
          </p:cNvPr>
          <p:cNvSpPr/>
          <p:nvPr/>
        </p:nvSpPr>
        <p:spPr>
          <a:xfrm>
            <a:off x="480893" y="1163950"/>
            <a:ext cx="2447502" cy="5387321"/>
          </a:xfrm>
          <a:prstGeom prst="roundRect">
            <a:avLst>
              <a:gd name="adj" fmla="val 722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사각형: 둥근 모서리 3">
            <a:extLst>
              <a:ext uri="{FF2B5EF4-FFF2-40B4-BE49-F238E27FC236}">
                <a16:creationId xmlns:a16="http://schemas.microsoft.com/office/drawing/2014/main" id="{55B8833D-5E67-4614-96DD-27978B7DC105}"/>
              </a:ext>
            </a:extLst>
          </p:cNvPr>
          <p:cNvSpPr/>
          <p:nvPr/>
        </p:nvSpPr>
        <p:spPr>
          <a:xfrm>
            <a:off x="3454609" y="1163950"/>
            <a:ext cx="2447502" cy="5387321"/>
          </a:xfrm>
          <a:prstGeom prst="roundRect">
            <a:avLst>
              <a:gd name="adj" fmla="val 722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사각형: 둥근 모서리 3">
            <a:extLst>
              <a:ext uri="{FF2B5EF4-FFF2-40B4-BE49-F238E27FC236}">
                <a16:creationId xmlns:a16="http://schemas.microsoft.com/office/drawing/2014/main" id="{90988FCD-2445-4ADE-8CFE-25AE890E00A5}"/>
              </a:ext>
            </a:extLst>
          </p:cNvPr>
          <p:cNvSpPr/>
          <p:nvPr/>
        </p:nvSpPr>
        <p:spPr>
          <a:xfrm>
            <a:off x="6428325" y="1163950"/>
            <a:ext cx="2447502" cy="5387321"/>
          </a:xfrm>
          <a:prstGeom prst="roundRect">
            <a:avLst>
              <a:gd name="adj" fmla="val 722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사각형: 둥근 모서리 3">
            <a:extLst>
              <a:ext uri="{FF2B5EF4-FFF2-40B4-BE49-F238E27FC236}">
                <a16:creationId xmlns:a16="http://schemas.microsoft.com/office/drawing/2014/main" id="{4B0F4E71-1C0B-4A24-A5A3-5F049CDCC9CA}"/>
              </a:ext>
            </a:extLst>
          </p:cNvPr>
          <p:cNvSpPr/>
          <p:nvPr/>
        </p:nvSpPr>
        <p:spPr>
          <a:xfrm>
            <a:off x="9402040" y="1163950"/>
            <a:ext cx="2447502" cy="5387321"/>
          </a:xfrm>
          <a:prstGeom prst="roundRect">
            <a:avLst>
              <a:gd name="adj" fmla="val 722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 Box 21">
            <a:extLst>
              <a:ext uri="{FF2B5EF4-FFF2-40B4-BE49-F238E27FC236}">
                <a16:creationId xmlns:a16="http://schemas.microsoft.com/office/drawing/2014/main" id="{C294F219-B3E5-420C-85C8-D1F5A970E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783" y="217340"/>
            <a:ext cx="6873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pPr lvl="0" defTabSz="584200" hangingPunct="0">
              <a:buClrTx/>
              <a:buSzTx/>
              <a:defRPr/>
            </a:pPr>
            <a:r>
              <a:rPr lang="en-US" altLang="ko-KR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Top 4 Tobacco Companies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5E3CBF8B-53F1-4E04-AF47-B55C4649C1A2}"/>
              </a:ext>
            </a:extLst>
          </p:cNvPr>
          <p:cNvGrpSpPr/>
          <p:nvPr/>
        </p:nvGrpSpPr>
        <p:grpSpPr>
          <a:xfrm>
            <a:off x="889865" y="1329209"/>
            <a:ext cx="1629558" cy="4856891"/>
            <a:chOff x="883146" y="1329209"/>
            <a:chExt cx="1629558" cy="4856891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62FEF5A4-9947-4FBB-B1F2-ACB46C98C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7966" y="1329209"/>
              <a:ext cx="1404219" cy="12227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E748378-827D-47A5-AC29-2467894AA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499" y="3817777"/>
              <a:ext cx="1595329" cy="23683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0DCAAC-529B-43FA-B5BB-4A0CBA09E24E}"/>
                </a:ext>
              </a:extLst>
            </p:cNvPr>
            <p:cNvSpPr txBox="1"/>
            <p:nvPr/>
          </p:nvSpPr>
          <p:spPr>
            <a:xfrm>
              <a:off x="883146" y="2728592"/>
              <a:ext cx="16295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Philip Morris</a:t>
              </a:r>
            </a:p>
            <a:p>
              <a:pPr algn="ctr"/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International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KoPub돋움체 Medium" panose="02020603020101020101" pitchFamily="18" charset="-127"/>
                <a:cs typeface="Open Sans" panose="020B0606030504020204" pitchFamily="34" charset="0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8FD16FFA-582A-4578-901D-7D6697736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259" y="1329209"/>
            <a:ext cx="2100203" cy="1222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C3E5F68-7DB0-496F-9871-133EF36FC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6239" y="3790139"/>
            <a:ext cx="1602520" cy="2423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05AD37-DFD0-493B-953A-7876615963A3}"/>
              </a:ext>
            </a:extLst>
          </p:cNvPr>
          <p:cNvSpPr txBox="1"/>
          <p:nvPr/>
        </p:nvSpPr>
        <p:spPr>
          <a:xfrm>
            <a:off x="3713888" y="2728592"/>
            <a:ext cx="1966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British American</a:t>
            </a:r>
          </a:p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Tobacco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7C31EC2-727B-420D-8D31-C82B04931B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0999" y="1245076"/>
            <a:ext cx="1894338" cy="1390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90B3D3A-E7C9-4E38-845A-AD6D93E172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2841" y="3790139"/>
            <a:ext cx="1629559" cy="2423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A32FDA-AF08-47C4-BC99-68761005F0CE}"/>
              </a:ext>
            </a:extLst>
          </p:cNvPr>
          <p:cNvSpPr txBox="1"/>
          <p:nvPr/>
        </p:nvSpPr>
        <p:spPr>
          <a:xfrm>
            <a:off x="6668816" y="2728592"/>
            <a:ext cx="1966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Japan Tobacco</a:t>
            </a:r>
          </a:p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D60C39B-5425-48A9-A399-179A0C5392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7766" y="1245076"/>
            <a:ext cx="1418154" cy="1390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452D10F-FA33-4115-A494-A3FE692F3F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1692" y="3807014"/>
            <a:ext cx="1408199" cy="2389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4E2DEB-93AD-4B8C-9F55-5F7E977E8AD4}"/>
              </a:ext>
            </a:extLst>
          </p:cNvPr>
          <p:cNvSpPr txBox="1"/>
          <p:nvPr/>
        </p:nvSpPr>
        <p:spPr>
          <a:xfrm>
            <a:off x="9811012" y="2728592"/>
            <a:ext cx="162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Imperial</a:t>
            </a:r>
          </a:p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Brands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E207DE45-C66D-4646-B76A-AA9BA0CE412A}"/>
              </a:ext>
            </a:extLst>
          </p:cNvPr>
          <p:cNvCxnSpPr>
            <a:cxnSpLocks/>
          </p:cNvCxnSpPr>
          <p:nvPr/>
        </p:nvCxnSpPr>
        <p:spPr>
          <a:xfrm>
            <a:off x="1700525" y="3313367"/>
            <a:ext cx="1519" cy="395033"/>
          </a:xfrm>
          <a:prstGeom prst="line">
            <a:avLst/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BE201182-7013-4070-AC0F-0DF0B6D71D72}"/>
              </a:ext>
            </a:extLst>
          </p:cNvPr>
          <p:cNvCxnSpPr>
            <a:cxnSpLocks/>
          </p:cNvCxnSpPr>
          <p:nvPr/>
        </p:nvCxnSpPr>
        <p:spPr>
          <a:xfrm>
            <a:off x="4676841" y="3313367"/>
            <a:ext cx="1519" cy="395033"/>
          </a:xfrm>
          <a:prstGeom prst="line">
            <a:avLst/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C21287B8-D8F5-467D-9929-7606BD5898D7}"/>
              </a:ext>
            </a:extLst>
          </p:cNvPr>
          <p:cNvCxnSpPr>
            <a:cxnSpLocks/>
          </p:cNvCxnSpPr>
          <p:nvPr/>
        </p:nvCxnSpPr>
        <p:spPr>
          <a:xfrm>
            <a:off x="7648961" y="3313367"/>
            <a:ext cx="1519" cy="395033"/>
          </a:xfrm>
          <a:prstGeom prst="line">
            <a:avLst/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041E2F15-4CD4-4476-BED6-8EA7735DBE0F}"/>
              </a:ext>
            </a:extLst>
          </p:cNvPr>
          <p:cNvCxnSpPr>
            <a:cxnSpLocks/>
          </p:cNvCxnSpPr>
          <p:nvPr/>
        </p:nvCxnSpPr>
        <p:spPr>
          <a:xfrm>
            <a:off x="10624272" y="3313367"/>
            <a:ext cx="1519" cy="395033"/>
          </a:xfrm>
          <a:prstGeom prst="line">
            <a:avLst/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그룹 27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29" name="직사각형 2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38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75305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776783" y="217340"/>
            <a:ext cx="93530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pPr defTabSz="584200" hangingPunct="0">
              <a:buClrTx/>
              <a:buSzTx/>
              <a:defRPr/>
            </a:pPr>
            <a:r>
              <a:rPr lang="en-US" altLang="ko-KR" sz="24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Trend</a:t>
            </a:r>
            <a:r>
              <a:rPr lang="ko-KR" altLang="en-US" sz="24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ko-KR" altLang="en-US" sz="24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Share Trend by Manufacturer</a:t>
            </a:r>
            <a:endParaRPr lang="ko-KR" altLang="en-US" sz="2400" b="1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06DB5643-5215-59DB-8109-E76B97C6466B}"/>
              </a:ext>
            </a:extLst>
          </p:cNvPr>
          <p:cNvGrpSpPr/>
          <p:nvPr/>
        </p:nvGrpSpPr>
        <p:grpSpPr>
          <a:xfrm>
            <a:off x="380522" y="828675"/>
            <a:ext cx="11430957" cy="5659251"/>
            <a:chOff x="456243" y="1807716"/>
            <a:chExt cx="8163041" cy="4680210"/>
          </a:xfrm>
        </p:grpSpPr>
        <p:sp>
          <p:nvSpPr>
            <p:cNvPr id="26" name="모서리가 접힌 도형 7">
              <a:extLst>
                <a:ext uri="{FF2B5EF4-FFF2-40B4-BE49-F238E27FC236}">
                  <a16:creationId xmlns:a16="http://schemas.microsoft.com/office/drawing/2014/main" id="{9B810BCB-2575-8AFA-D5A1-9959FF17E597}"/>
                </a:ext>
              </a:extLst>
            </p:cNvPr>
            <p:cNvSpPr/>
            <p:nvPr/>
          </p:nvSpPr>
          <p:spPr>
            <a:xfrm>
              <a:off x="462072" y="1807716"/>
              <a:ext cx="8148334" cy="3898492"/>
            </a:xfrm>
            <a:prstGeom prst="foldedCorner">
              <a:avLst>
                <a:gd name="adj" fmla="val 0"/>
              </a:avLst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tIns="182880" rtlCol="0" anchor="ctr" anchorCtr="0"/>
            <a:lstStyle/>
            <a:p>
              <a:pPr marL="0" marR="0" lvl="0" indent="0" algn="ctr" defTabSz="4572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7" name="모서리가 접힌 도형 7">
              <a:extLst>
                <a:ext uri="{FF2B5EF4-FFF2-40B4-BE49-F238E27FC236}">
                  <a16:creationId xmlns:a16="http://schemas.microsoft.com/office/drawing/2014/main" id="{8F43951D-547C-40D0-1D81-BFE1AE1A872F}"/>
                </a:ext>
              </a:extLst>
            </p:cNvPr>
            <p:cNvSpPr/>
            <p:nvPr/>
          </p:nvSpPr>
          <p:spPr>
            <a:xfrm>
              <a:off x="462072" y="5813649"/>
              <a:ext cx="8157212" cy="674277"/>
            </a:xfrm>
            <a:prstGeom prst="foldedCorner">
              <a:avLst>
                <a:gd name="adj" fmla="val 32416"/>
              </a:avLst>
            </a:prstGeom>
            <a:solidFill>
              <a:srgbClr val="4472C4">
                <a:lumMod val="40000"/>
                <a:lumOff val="6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tIns="182880" rtlCol="0" anchor="ctr" anchorCtr="0"/>
            <a:lstStyle/>
            <a:p>
              <a:pPr marL="0" marR="0" lvl="0" indent="0" algn="ctr" defTabSz="4572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KT&amp;G has about 3% of total market in Global cigarette market</a:t>
              </a: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맑은 고딕" panose="020B0503020000020004" pitchFamily="34" charset="-127"/>
                <a:cs typeface="Open Sans" panose="020B060603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A65579-5FFF-6520-4A89-B73DAF6B5A6B}"/>
                </a:ext>
              </a:extLst>
            </p:cNvPr>
            <p:cNvSpPr txBox="1"/>
            <p:nvPr/>
          </p:nvSpPr>
          <p:spPr>
            <a:xfrm>
              <a:off x="571499" y="1935368"/>
              <a:ext cx="5001987" cy="25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latinLnBrk="0"/>
              <a:r>
                <a:rPr lang="en-US" altLang="ko-KR" sz="1400" b="1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[ Market Share Trend by Manufacturer ]</a:t>
              </a:r>
              <a:endParaRPr lang="ko-KR" altLang="en-US" sz="1400" b="1" dirty="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텍스트 개체 틀 1">
              <a:extLst>
                <a:ext uri="{FF2B5EF4-FFF2-40B4-BE49-F238E27FC236}">
                  <a16:creationId xmlns:a16="http://schemas.microsoft.com/office/drawing/2014/main" id="{ECF6D43F-FD04-B3F9-1B8E-64D756D484EB}"/>
                </a:ext>
              </a:extLst>
            </p:cNvPr>
            <p:cNvSpPr txBox="1">
              <a:spLocks/>
            </p:cNvSpPr>
            <p:nvPr/>
          </p:nvSpPr>
          <p:spPr>
            <a:xfrm>
              <a:off x="474818" y="5086307"/>
              <a:ext cx="7634145" cy="685056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 spc="-60" baseline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spc="-60" baseline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 spc="-60" baseline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 spc="-60" baseline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400" kern="1200" spc="-60" baseline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  <a:defRPr/>
              </a:pPr>
              <a:r>
                <a:rPr lang="en-US" altLang="ko-KR" sz="1200" spc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맑은 고딕" panose="020B0503020000020004" pitchFamily="34" charset="-127"/>
                </a:rPr>
                <a:t>*Source : </a:t>
              </a:r>
              <a:r>
                <a:rPr lang="en-US" altLang="ko-KR" sz="1200" spc="0" dirty="0" err="1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맑은 고딕" panose="020B0503020000020004" pitchFamily="34" charset="-127"/>
                </a:rPr>
                <a:t>Euromonitor</a:t>
              </a:r>
              <a:r>
                <a:rPr lang="en-US" altLang="ko-KR" sz="1200" spc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맑은 고딕" panose="020B0503020000020004" pitchFamily="34" charset="-127"/>
                </a:rPr>
                <a:t>(2021)</a:t>
              </a:r>
            </a:p>
            <a:p>
              <a:pPr marL="0" indent="0">
                <a:buFont typeface="Arial" panose="020B0604020202020204" pitchFamily="34" charset="0"/>
                <a:buNone/>
                <a:defRPr/>
              </a:pPr>
              <a:r>
                <a:rPr lang="ko-KR" altLang="en-US" sz="1200" spc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맑은 고딕" panose="020B0503020000020004" pitchFamily="34" charset="-127"/>
                </a:rPr>
                <a:t>*</a:t>
              </a:r>
              <a:r>
                <a:rPr lang="en-US" altLang="ko-KR" sz="1200" spc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맑은 고딕" panose="020B0503020000020004" pitchFamily="34" charset="-127"/>
                </a:rPr>
                <a:t>Except for China</a:t>
              </a:r>
            </a:p>
          </p:txBody>
        </p:sp>
        <p:graphicFrame>
          <p:nvGraphicFramePr>
            <p:cNvPr id="30" name="차트 29">
              <a:extLst>
                <a:ext uri="{FF2B5EF4-FFF2-40B4-BE49-F238E27FC236}">
                  <a16:creationId xmlns:a16="http://schemas.microsoft.com/office/drawing/2014/main" id="{0E8C0547-CDD6-4C9E-82AE-3768E7D703F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86448019"/>
                </p:ext>
              </p:extLst>
            </p:nvPr>
          </p:nvGraphicFramePr>
          <p:xfrm>
            <a:off x="456243" y="2252505"/>
            <a:ext cx="8062115" cy="34537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F1BBFD-478C-350C-F48C-0B4C9803E26C}"/>
                </a:ext>
              </a:extLst>
            </p:cNvPr>
            <p:cNvSpPr txBox="1"/>
            <p:nvPr/>
          </p:nvSpPr>
          <p:spPr>
            <a:xfrm>
              <a:off x="966563" y="5023702"/>
              <a:ext cx="834865" cy="276999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 anchor="ctr">
              <a:spAutoFit/>
            </a:bodyPr>
            <a:lstStyle/>
            <a:p>
              <a:pPr algn="ctr" defTabSz="457200" latinLnBrk="0"/>
              <a:r>
                <a:rPr lang="en-US" altLang="ko-KR" sz="1200" b="1" dirty="0">
                  <a:solidFill>
                    <a:prstClr val="black"/>
                  </a:solidFill>
                  <a:latin typeface="맑은 고딕" panose="020B0503020000020004" pitchFamily="34" charset="-127"/>
                </a:rPr>
                <a:t>’16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34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35C736-A587-0935-A06B-A1BF84EDF949}"/>
                </a:ext>
              </a:extLst>
            </p:cNvPr>
            <p:cNvSpPr txBox="1"/>
            <p:nvPr/>
          </p:nvSpPr>
          <p:spPr>
            <a:xfrm>
              <a:off x="2515102" y="5037356"/>
              <a:ext cx="834865" cy="276999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 anchor="ctr">
              <a:spAutoFit/>
            </a:bodyPr>
            <a:lstStyle/>
            <a:p>
              <a:pPr algn="ctr" defTabSz="457200" latinLnBrk="0"/>
              <a:r>
                <a:rPr lang="en-US" altLang="ko-KR" sz="1200" b="1">
                  <a:solidFill>
                    <a:prstClr val="black"/>
                  </a:solidFill>
                  <a:latin typeface="맑은 고딕" panose="020B0503020000020004" pitchFamily="34" charset="-127"/>
                </a:rPr>
                <a:t>’17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34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234AD7F-1F3D-ED5F-7607-27121C61127C}"/>
                </a:ext>
              </a:extLst>
            </p:cNvPr>
            <p:cNvSpPr txBox="1"/>
            <p:nvPr/>
          </p:nvSpPr>
          <p:spPr>
            <a:xfrm>
              <a:off x="4140084" y="5022445"/>
              <a:ext cx="834865" cy="276999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 anchor="ctr">
              <a:spAutoFit/>
            </a:bodyPr>
            <a:lstStyle/>
            <a:p>
              <a:pPr algn="ctr" defTabSz="457200" latinLnBrk="0"/>
              <a:r>
                <a:rPr lang="en-US" altLang="ko-KR" sz="1200" b="1">
                  <a:solidFill>
                    <a:prstClr val="black"/>
                  </a:solidFill>
                  <a:latin typeface="맑은 고딕" panose="020B0503020000020004" pitchFamily="34" charset="-127"/>
                </a:rPr>
                <a:t>’18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34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19FDBD-7FBE-2A78-625B-4A3DAA50088A}"/>
                </a:ext>
              </a:extLst>
            </p:cNvPr>
            <p:cNvSpPr txBox="1"/>
            <p:nvPr/>
          </p:nvSpPr>
          <p:spPr>
            <a:xfrm>
              <a:off x="5700216" y="5022445"/>
              <a:ext cx="834865" cy="276999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 anchor="ctr">
              <a:spAutoFit/>
            </a:bodyPr>
            <a:lstStyle/>
            <a:p>
              <a:pPr algn="ctr" defTabSz="457200" latinLnBrk="0"/>
              <a:r>
                <a:rPr lang="en-US" altLang="ko-KR" sz="1200" b="1" dirty="0">
                  <a:solidFill>
                    <a:prstClr val="black"/>
                  </a:solidFill>
                  <a:latin typeface="맑은 고딕" panose="020B0503020000020004" pitchFamily="34" charset="-127"/>
                </a:rPr>
                <a:t>’19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34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9858303-99EF-D1E6-EF01-4E271D9E4316}"/>
                </a:ext>
              </a:extLst>
            </p:cNvPr>
            <p:cNvSpPr txBox="1"/>
            <p:nvPr/>
          </p:nvSpPr>
          <p:spPr>
            <a:xfrm>
              <a:off x="7146348" y="5015456"/>
              <a:ext cx="834865" cy="276999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 anchor="ctr">
              <a:spAutoFit/>
            </a:bodyPr>
            <a:lstStyle/>
            <a:p>
              <a:pPr algn="ctr" defTabSz="457200" latinLnBrk="0"/>
              <a:r>
                <a:rPr lang="en-US" altLang="ko-KR" sz="1200" b="1" dirty="0">
                  <a:solidFill>
                    <a:prstClr val="black"/>
                  </a:solidFill>
                  <a:latin typeface="맑은 고딕" panose="020B0503020000020004" pitchFamily="34" charset="-127"/>
                </a:rPr>
                <a:t>’20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34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39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15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그림 82">
            <a:extLst>
              <a:ext uri="{FF2B5EF4-FFF2-40B4-BE49-F238E27FC236}">
                <a16:creationId xmlns:a16="http://schemas.microsoft.com/office/drawing/2014/main" id="{DFF475F8-AE5B-4A35-BA6E-A1C7940CB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7505" y="1372695"/>
            <a:ext cx="1383104" cy="931399"/>
          </a:xfrm>
          <a:prstGeom prst="rect">
            <a:avLst/>
          </a:prstGeom>
        </p:spPr>
      </p:pic>
      <p:pic>
        <p:nvPicPr>
          <p:cNvPr id="80" name="그림 79">
            <a:extLst>
              <a:ext uri="{FF2B5EF4-FFF2-40B4-BE49-F238E27FC236}">
                <a16:creationId xmlns:a16="http://schemas.microsoft.com/office/drawing/2014/main" id="{F60DF488-CA11-4E78-AD6D-DFCDC06D0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24" y="2239587"/>
            <a:ext cx="1383104" cy="931399"/>
          </a:xfrm>
          <a:prstGeom prst="rect">
            <a:avLst/>
          </a:prstGeom>
        </p:spPr>
      </p:pic>
      <p:pic>
        <p:nvPicPr>
          <p:cNvPr id="86" name="그림 85">
            <a:extLst>
              <a:ext uri="{FF2B5EF4-FFF2-40B4-BE49-F238E27FC236}">
                <a16:creationId xmlns:a16="http://schemas.microsoft.com/office/drawing/2014/main" id="{8CFE30CD-B251-446B-A2FF-74A13C412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6339" y="1374556"/>
            <a:ext cx="1382524" cy="931399"/>
          </a:xfrm>
          <a:prstGeom prst="rect">
            <a:avLst/>
          </a:prstGeom>
        </p:spPr>
      </p:pic>
      <p:pic>
        <p:nvPicPr>
          <p:cNvPr id="64" name="그림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2" y="1072098"/>
            <a:ext cx="9590469" cy="2525289"/>
          </a:xfrm>
          <a:prstGeom prst="rect">
            <a:avLst/>
          </a:prstGeom>
        </p:spPr>
      </p:pic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592578" y="186563"/>
            <a:ext cx="516327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History of KT&amp;G – At a glance</a:t>
            </a:r>
            <a:endParaRPr lang="ko-KR" altLang="en-US" sz="2800" b="1" dirty="0">
              <a:solidFill>
                <a:schemeClr val="bg1"/>
              </a:solidFill>
              <a:latin typeface="Open Sans" panose="020B0606030504020204" pitchFamily="34" charset="0"/>
              <a:ea typeface="KoPub돋움체 Bold" panose="00000800000000000000" pitchFamily="2" charset="-127"/>
              <a:cs typeface="Open Sans" panose="020B0606030504020204" pitchFamily="34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23661" y="101149"/>
            <a:ext cx="3366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r>
              <a:rPr lang="en-US" altLang="ko-KR" sz="4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ko-KR" altLang="en-US" sz="4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G마켓 산스 Bold" panose="02000000000000000000" pitchFamily="50" charset="-127"/>
              <a:cs typeface="Open Sans" panose="020B0606030504020204" pitchFamily="34" charset="0"/>
            </a:endParaRPr>
          </a:p>
        </p:txBody>
      </p:sp>
      <p:pic>
        <p:nvPicPr>
          <p:cNvPr id="115" name="그림 114">
            <a:extLst>
              <a:ext uri="{FF2B5EF4-FFF2-40B4-BE49-F238E27FC236}">
                <a16:creationId xmlns:a16="http://schemas.microsoft.com/office/drawing/2014/main" id="{41C797CB-1886-4D16-868B-694BCBA236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1"/>
          <a:stretch/>
        </p:blipFill>
        <p:spPr>
          <a:xfrm>
            <a:off x="9639546" y="4128565"/>
            <a:ext cx="1382524" cy="931399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839597" y="1789992"/>
            <a:ext cx="1985668" cy="942364"/>
            <a:chOff x="1199934" y="1145452"/>
            <a:chExt cx="2038566" cy="914405"/>
          </a:xfrm>
        </p:grpSpPr>
        <p:sp>
          <p:nvSpPr>
            <p:cNvPr id="25" name="Text Box 26"/>
            <p:cNvSpPr txBox="1">
              <a:spLocks noChangeArrowheads="1"/>
            </p:cNvSpPr>
            <p:nvPr/>
          </p:nvSpPr>
          <p:spPr bwMode="auto">
            <a:xfrm>
              <a:off x="1199934" y="1454563"/>
              <a:ext cx="2038566" cy="60529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defPPr>
                <a:defRPr lang="ko-KR"/>
              </a:defPPr>
              <a:lvl1pPr lvl="0" algn="ctr">
                <a:spcBef>
                  <a:spcPts val="100"/>
                </a:spcBef>
                <a:spcAft>
                  <a:spcPts val="100"/>
                </a:spcAft>
                <a:defRPr sz="1200" b="1" spc="-150">
                  <a:solidFill>
                    <a:schemeClr val="bg1"/>
                  </a:solidFill>
                  <a:effectLst/>
                  <a:latin typeface="청소년서체" panose="02020603020101020101" pitchFamily="18" charset="-127"/>
                  <a:ea typeface="청소년서체" panose="02020603020101020101" pitchFamily="18" charset="-127"/>
                  <a:cs typeface="ollehche_v2" panose="02020603020101020101" pitchFamily="18" charset="-127"/>
                </a:defRPr>
              </a:lvl1pPr>
            </a:lstStyle>
            <a:p>
              <a:r>
                <a:rPr lang="en-US" altLang="ko-KR" b="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tobacco company </a:t>
              </a:r>
            </a:p>
            <a:p>
              <a:r>
                <a:rPr lang="en-US" altLang="ko-KR" b="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Established </a:t>
              </a:r>
            </a:p>
            <a:p>
              <a:r>
                <a:rPr lang="en-US" altLang="ko-KR" b="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late Joseon Korea</a:t>
              </a:r>
              <a:endParaRPr lang="ko-KR" alt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KoPub돋움체 Medium" panose="02020603020101020101" pitchFamily="18" charset="-127"/>
                <a:cs typeface="Open Sans" panose="020B0606030504020204" pitchFamily="34" charset="0"/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1695232" y="1145452"/>
              <a:ext cx="1047968" cy="21544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defPPr>
                <a:defRPr lang="ko-KR"/>
              </a:defPPr>
              <a:lvl1pPr lvl="0" algn="ctr">
                <a:spcBef>
                  <a:spcPts val="100"/>
                </a:spcBef>
                <a:spcAft>
                  <a:spcPts val="100"/>
                </a:spcAft>
                <a:defRPr sz="1200" b="1" spc="-150">
                  <a:solidFill>
                    <a:schemeClr val="bg1"/>
                  </a:solidFill>
                  <a:effectLst/>
                  <a:latin typeface="청소년서체" panose="02020603020101020101" pitchFamily="18" charset="-127"/>
                  <a:ea typeface="청소년서체" panose="02020603020101020101" pitchFamily="18" charset="-127"/>
                  <a:cs typeface="ollehche_v2" panose="02020603020101020101" pitchFamily="18" charset="-127"/>
                </a:defRPr>
              </a:lvl1pPr>
            </a:lstStyle>
            <a:p>
              <a:pPr latinLnBrk="0">
                <a:spcBef>
                  <a:spcPts val="600"/>
                </a:spcBef>
                <a:spcAft>
                  <a:spcPts val="0"/>
                </a:spcAft>
              </a:pPr>
              <a:r>
                <a:rPr lang="en-US" altLang="ko-KR" sz="1400" b="0" spc="0" dirty="0" err="1">
                  <a:solidFill>
                    <a:srgbClr val="EB4F3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SunHwaGuk</a:t>
              </a:r>
              <a:endParaRPr lang="ko-KR" altLang="en-US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KoPub돋움체 Bold" panose="02020603020101020101" pitchFamily="18" charset="-127"/>
                <a:cs typeface="Open Sans" panose="020B0606030504020204" pitchFamily="34" charset="0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3139560" y="2394005"/>
            <a:ext cx="2100899" cy="525848"/>
            <a:chOff x="3215890" y="4988595"/>
            <a:chExt cx="2038566" cy="510246"/>
          </a:xfrm>
        </p:grpSpPr>
        <p:sp>
          <p:nvSpPr>
            <p:cNvPr id="37" name="Text Box 26"/>
            <p:cNvSpPr txBox="1">
              <a:spLocks noChangeArrowheads="1"/>
            </p:cNvSpPr>
            <p:nvPr/>
          </p:nvSpPr>
          <p:spPr bwMode="auto">
            <a:xfrm>
              <a:off x="3215890" y="5319654"/>
              <a:ext cx="2038566" cy="17918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defPPr>
                <a:defRPr lang="ko-KR"/>
              </a:defPPr>
              <a:lvl1pPr lvl="0" algn="ctr">
                <a:spcBef>
                  <a:spcPts val="100"/>
                </a:spcBef>
                <a:spcAft>
                  <a:spcPts val="100"/>
                </a:spcAft>
                <a:defRPr sz="1200" b="1" spc="-150">
                  <a:solidFill>
                    <a:schemeClr val="bg1"/>
                  </a:solidFill>
                  <a:effectLst/>
                  <a:latin typeface="청소년서체" panose="02020603020101020101" pitchFamily="18" charset="-127"/>
                  <a:ea typeface="청소년서체" panose="02020603020101020101" pitchFamily="18" charset="-127"/>
                  <a:cs typeface="ollehche_v2" panose="02020603020101020101" pitchFamily="18" charset="-127"/>
                </a:defRPr>
              </a:lvl1pPr>
            </a:lstStyle>
            <a:p>
              <a:r>
                <a:rPr lang="en-US" altLang="ko-KR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Installed at </a:t>
              </a:r>
              <a:r>
                <a:rPr lang="en-US" altLang="ko-KR" spc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Deahan</a:t>
              </a:r>
              <a:r>
                <a:rPr lang="en-US" altLang="ko-KR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empire</a:t>
              </a:r>
              <a:endParaRPr lang="ko-KR" altLang="en-US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KoPub돋움체 Light" panose="02020603020101020101" pitchFamily="18" charset="-127"/>
                <a:cs typeface="Open Sans" panose="020B0606030504020204" pitchFamily="34" charset="0"/>
              </a:endParaRPr>
            </a:p>
          </p:txBody>
        </p: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440750" y="4988595"/>
              <a:ext cx="1588846" cy="21544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defPPr>
                <a:defRPr lang="ko-KR"/>
              </a:defPPr>
              <a:lvl1pPr lvl="0" algn="ctr">
                <a:spcBef>
                  <a:spcPts val="100"/>
                </a:spcBef>
                <a:spcAft>
                  <a:spcPts val="100"/>
                </a:spcAft>
                <a:defRPr sz="1200" b="1" spc="-150">
                  <a:solidFill>
                    <a:schemeClr val="bg1"/>
                  </a:solidFill>
                  <a:effectLst/>
                  <a:latin typeface="청소년서체" panose="02020603020101020101" pitchFamily="18" charset="-127"/>
                  <a:ea typeface="청소년서체" panose="02020603020101020101" pitchFamily="18" charset="-127"/>
                  <a:cs typeface="ollehche_v2" panose="02020603020101020101" pitchFamily="18" charset="-127"/>
                </a:defRPr>
              </a:lvl1pPr>
            </a:lstStyle>
            <a:p>
              <a:r>
                <a:rPr lang="en-US" altLang="ko-KR" sz="1400" b="0" spc="0" dirty="0" err="1">
                  <a:solidFill>
                    <a:srgbClr val="EB4F3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SamJeongGwa</a:t>
              </a:r>
              <a:endParaRPr lang="en-US" altLang="ko-KR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5493527" y="1548850"/>
            <a:ext cx="2100899" cy="528671"/>
            <a:chOff x="5557561" y="4988595"/>
            <a:chExt cx="2038566" cy="512986"/>
          </a:xfrm>
        </p:grpSpPr>
        <p:sp>
          <p:nvSpPr>
            <p:cNvPr id="53" name="Text Box 26"/>
            <p:cNvSpPr txBox="1">
              <a:spLocks noChangeArrowheads="1"/>
            </p:cNvSpPr>
            <p:nvPr/>
          </p:nvSpPr>
          <p:spPr bwMode="auto">
            <a:xfrm>
              <a:off x="5557561" y="5316915"/>
              <a:ext cx="2038566" cy="18466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defPPr>
                <a:defRPr lang="ko-KR"/>
              </a:defPPr>
              <a:lvl1pPr lvl="0" algn="ctr">
                <a:spcBef>
                  <a:spcPts val="100"/>
                </a:spcBef>
                <a:spcAft>
                  <a:spcPts val="100"/>
                </a:spcAft>
                <a:defRPr sz="1200" b="1" spc="-150">
                  <a:solidFill>
                    <a:schemeClr val="bg1"/>
                  </a:solidFill>
                  <a:effectLst/>
                  <a:latin typeface="청소년서체" panose="02020603020101020101" pitchFamily="18" charset="-127"/>
                  <a:ea typeface="청소년서체" panose="02020603020101020101" pitchFamily="18" charset="-127"/>
                  <a:cs typeface="ollehche_v2" panose="02020603020101020101" pitchFamily="18" charset="-127"/>
                </a:defRPr>
              </a:lvl1pPr>
            </a:lstStyle>
            <a:p>
              <a:r>
                <a:rPr lang="en-US" altLang="ko-KR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(The</a:t>
              </a:r>
              <a:r>
                <a:rPr lang="ko-KR" altLang="en-US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Light" panose="02020603020101020101" pitchFamily="18" charset="-127"/>
                  <a:cs typeface="Open Sans" panose="020B0606030504020204" pitchFamily="34" charset="0"/>
                </a:rPr>
                <a:t> </a:t>
              </a:r>
              <a:r>
                <a:rPr lang="en-US" altLang="ko-KR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Monopoly Bureau</a:t>
              </a:r>
              <a:r>
                <a:rPr lang="en-US" altLang="ko-KR" spc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endParaRPr lang="en-US" altLang="ko-KR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4" name="Text Box 26"/>
            <p:cNvSpPr txBox="1">
              <a:spLocks noChangeArrowheads="1"/>
            </p:cNvSpPr>
            <p:nvPr/>
          </p:nvSpPr>
          <p:spPr bwMode="auto">
            <a:xfrm>
              <a:off x="5782421" y="4988595"/>
              <a:ext cx="1588846" cy="21544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defPPr>
                <a:defRPr lang="ko-KR"/>
              </a:defPPr>
              <a:lvl1pPr lvl="0" algn="ctr">
                <a:spcBef>
                  <a:spcPts val="100"/>
                </a:spcBef>
                <a:spcAft>
                  <a:spcPts val="100"/>
                </a:spcAft>
                <a:defRPr sz="1200" b="1" spc="-150">
                  <a:solidFill>
                    <a:schemeClr val="bg1"/>
                  </a:solidFill>
                  <a:effectLst/>
                  <a:latin typeface="청소년서체" panose="02020603020101020101" pitchFamily="18" charset="-127"/>
                  <a:ea typeface="청소년서체" panose="02020603020101020101" pitchFamily="18" charset="-127"/>
                  <a:cs typeface="ollehche_v2" panose="02020603020101020101" pitchFamily="18" charset="-127"/>
                </a:defRPr>
              </a:lvl1pPr>
            </a:lstStyle>
            <a:p>
              <a:r>
                <a:rPr lang="en-US" altLang="ko-KR" sz="1400" b="0" spc="0" dirty="0" err="1">
                  <a:solidFill>
                    <a:srgbClr val="EB4F3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JeonMaeCheong</a:t>
              </a:r>
              <a:endParaRPr lang="en-US" altLang="ko-KR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68" name="Text Box 26"/>
          <p:cNvSpPr txBox="1">
            <a:spLocks noChangeArrowheads="1"/>
          </p:cNvSpPr>
          <p:nvPr/>
        </p:nvSpPr>
        <p:spPr bwMode="auto">
          <a:xfrm>
            <a:off x="7800778" y="2389885"/>
            <a:ext cx="2213646" cy="2220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1pPr lvl="0" algn="ctr">
              <a:spcBef>
                <a:spcPts val="100"/>
              </a:spcBef>
              <a:spcAft>
                <a:spcPts val="100"/>
              </a:spcAft>
              <a:defRPr sz="1200" b="1" spc="-150">
                <a:solidFill>
                  <a:schemeClr val="bg1"/>
                </a:solidFill>
                <a:effectLst/>
                <a:latin typeface="청소년서체" panose="02020603020101020101" pitchFamily="18" charset="-127"/>
                <a:ea typeface="청소년서체" panose="02020603020101020101" pitchFamily="18" charset="-127"/>
                <a:cs typeface="ollehche_v2" panose="02020603020101020101" pitchFamily="18" charset="-127"/>
              </a:defRPr>
            </a:lvl1pPr>
          </a:lstStyle>
          <a:p>
            <a:r>
              <a:rPr lang="en-US" altLang="ko-KR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Korea Monopoly Office</a:t>
            </a:r>
          </a:p>
        </p:txBody>
      </p:sp>
      <p:pic>
        <p:nvPicPr>
          <p:cNvPr id="87" name="그림 86">
            <a:extLst>
              <a:ext uri="{FF2B5EF4-FFF2-40B4-BE49-F238E27FC236}">
                <a16:creationId xmlns:a16="http://schemas.microsoft.com/office/drawing/2014/main" id="{02F5F7BD-6CE5-4875-8F23-DFA1834AA8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7" t="39878" r="15421" b="39742"/>
          <a:stretch/>
        </p:blipFill>
        <p:spPr>
          <a:xfrm>
            <a:off x="8562488" y="2603660"/>
            <a:ext cx="690224" cy="522078"/>
          </a:xfrm>
          <a:prstGeom prst="rect">
            <a:avLst/>
          </a:prstGeom>
          <a:effectLst/>
        </p:spPr>
      </p:pic>
      <p:sp>
        <p:nvSpPr>
          <p:cNvPr id="106" name="Text Box 26"/>
          <p:cNvSpPr txBox="1">
            <a:spLocks noChangeArrowheads="1"/>
          </p:cNvSpPr>
          <p:nvPr/>
        </p:nvSpPr>
        <p:spPr bwMode="auto">
          <a:xfrm>
            <a:off x="7148470" y="5266194"/>
            <a:ext cx="1637428" cy="22203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1pPr lvl="0" algn="ctr">
              <a:spcBef>
                <a:spcPts val="100"/>
              </a:spcBef>
              <a:spcAft>
                <a:spcPts val="100"/>
              </a:spcAft>
              <a:defRPr sz="1200" b="1" spc="-150">
                <a:solidFill>
                  <a:schemeClr val="bg1"/>
                </a:solidFill>
                <a:effectLst/>
                <a:latin typeface="청소년서체" panose="02020603020101020101" pitchFamily="18" charset="-127"/>
                <a:ea typeface="청소년서체" panose="02020603020101020101" pitchFamily="18" charset="-127"/>
                <a:cs typeface="ollehche_v2" panose="02020603020101020101" pitchFamily="18" charset="-127"/>
              </a:defRPr>
            </a:lvl1pPr>
          </a:lstStyle>
          <a:p>
            <a:r>
              <a:rPr lang="en-US" altLang="ko-KR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KT&amp;G Corporation</a:t>
            </a: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9223986" y="5148943"/>
            <a:ext cx="2213646" cy="45653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1pPr lvl="0" algn="ctr">
              <a:spcBef>
                <a:spcPts val="100"/>
              </a:spcBef>
              <a:spcAft>
                <a:spcPts val="100"/>
              </a:spcAft>
              <a:defRPr sz="1200" b="1" spc="-150">
                <a:solidFill>
                  <a:schemeClr val="bg1"/>
                </a:solidFill>
                <a:effectLst/>
                <a:latin typeface="청소년서체" panose="02020603020101020101" pitchFamily="18" charset="-127"/>
                <a:ea typeface="청소년서체" panose="02020603020101020101" pitchFamily="18" charset="-127"/>
                <a:cs typeface="ollehche_v2" panose="02020603020101020101" pitchFamily="18" charset="-127"/>
              </a:defRPr>
            </a:lvl1pPr>
          </a:lstStyle>
          <a:p>
            <a:r>
              <a:rPr lang="en-US" altLang="ko-KR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Korea</a:t>
            </a:r>
            <a:r>
              <a:rPr lang="ko-KR" altLang="en-US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KoPub돋움체 Bold" panose="02020603020101020101" pitchFamily="18" charset="-127"/>
                <a:cs typeface="Open Sans" panose="020B0606030504020204" pitchFamily="34" charset="0"/>
              </a:rPr>
              <a:t> </a:t>
            </a:r>
            <a:r>
              <a:rPr lang="en-US" altLang="ko-KR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Tobacco and </a:t>
            </a:r>
          </a:p>
          <a:p>
            <a:r>
              <a:rPr lang="en-US" altLang="ko-KR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Ginseng Corporation</a:t>
            </a:r>
          </a:p>
        </p:txBody>
      </p:sp>
      <p:pic>
        <p:nvPicPr>
          <p:cNvPr id="98" name="그림 97">
            <a:extLst>
              <a:ext uri="{FF2B5EF4-FFF2-40B4-BE49-F238E27FC236}">
                <a16:creationId xmlns:a16="http://schemas.microsoft.com/office/drawing/2014/main" id="{02F5F7BD-6CE5-4875-8F23-DFA1834AA8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7" t="39878" r="15421" b="39742"/>
          <a:stretch/>
        </p:blipFill>
        <p:spPr>
          <a:xfrm>
            <a:off x="9985695" y="5602526"/>
            <a:ext cx="690224" cy="522078"/>
          </a:xfrm>
          <a:prstGeom prst="rect">
            <a:avLst/>
          </a:prstGeom>
          <a:effectLst/>
        </p:spPr>
      </p:pic>
      <p:pic>
        <p:nvPicPr>
          <p:cNvPr id="117" name="그림 116">
            <a:extLst>
              <a:ext uri="{FF2B5EF4-FFF2-40B4-BE49-F238E27FC236}">
                <a16:creationId xmlns:a16="http://schemas.microsoft.com/office/drawing/2014/main" id="{B1C19CCD-DED4-4E56-ACFD-3359FC4C36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4" t="49831" r="55732" b="43801"/>
          <a:stretch/>
        </p:blipFill>
        <p:spPr>
          <a:xfrm>
            <a:off x="7040048" y="4620599"/>
            <a:ext cx="1908424" cy="343940"/>
          </a:xfrm>
          <a:prstGeom prst="rect">
            <a:avLst/>
          </a:prstGeom>
        </p:spPr>
      </p:pic>
      <p:pic>
        <p:nvPicPr>
          <p:cNvPr id="118" name="그림 117">
            <a:extLst>
              <a:ext uri="{FF2B5EF4-FFF2-40B4-BE49-F238E27FC236}">
                <a16:creationId xmlns:a16="http://schemas.microsoft.com/office/drawing/2014/main" id="{FA42CADC-0632-4863-AD6B-3181DE2D48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32" y="4515592"/>
            <a:ext cx="877164" cy="953808"/>
          </a:xfrm>
          <a:prstGeom prst="rect">
            <a:avLst/>
          </a:prstGeom>
          <a:effectLst/>
        </p:spPr>
      </p:pic>
      <p:pic>
        <p:nvPicPr>
          <p:cNvPr id="119" name="그림 118">
            <a:extLst>
              <a:ext uri="{FF2B5EF4-FFF2-40B4-BE49-F238E27FC236}">
                <a16:creationId xmlns:a16="http://schemas.microsoft.com/office/drawing/2014/main" id="{7C78A0AF-5F24-471D-9E1E-53EFF17801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37" y="4542665"/>
            <a:ext cx="1425741" cy="891087"/>
          </a:xfrm>
          <a:prstGeom prst="rect">
            <a:avLst/>
          </a:prstGeom>
          <a:effectLst/>
        </p:spPr>
      </p:pic>
      <p:grpSp>
        <p:nvGrpSpPr>
          <p:cNvPr id="21" name="그룹 20"/>
          <p:cNvGrpSpPr/>
          <p:nvPr/>
        </p:nvGrpSpPr>
        <p:grpSpPr>
          <a:xfrm>
            <a:off x="2009259" y="3817073"/>
            <a:ext cx="9590469" cy="2525289"/>
            <a:chOff x="1680912" y="3766273"/>
            <a:chExt cx="9590469" cy="2525289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912" y="3766273"/>
              <a:ext cx="9590469" cy="2525289"/>
            </a:xfrm>
            <a:prstGeom prst="rect">
              <a:avLst/>
            </a:prstGeom>
          </p:spPr>
        </p:pic>
        <p:grpSp>
          <p:nvGrpSpPr>
            <p:cNvPr id="111" name="그룹 110"/>
            <p:cNvGrpSpPr/>
            <p:nvPr/>
          </p:nvGrpSpPr>
          <p:grpSpPr>
            <a:xfrm rot="10800000">
              <a:off x="3842530" y="4836377"/>
              <a:ext cx="5299511" cy="575835"/>
              <a:chOff x="3179462" y="2051745"/>
              <a:chExt cx="5142277" cy="558750"/>
            </a:xfrm>
          </p:grpSpPr>
          <p:pic>
            <p:nvPicPr>
              <p:cNvPr id="112" name="그림 11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9462" y="2051745"/>
                <a:ext cx="558750" cy="558750"/>
              </a:xfrm>
              <a:prstGeom prst="rect">
                <a:avLst/>
              </a:prstGeom>
            </p:spPr>
          </p:pic>
          <p:pic>
            <p:nvPicPr>
              <p:cNvPr id="113" name="그림 11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3470" y="2051745"/>
                <a:ext cx="558750" cy="558750"/>
              </a:xfrm>
              <a:prstGeom prst="rect">
                <a:avLst/>
              </a:prstGeom>
            </p:spPr>
          </p:pic>
          <p:pic>
            <p:nvPicPr>
              <p:cNvPr id="114" name="그림 1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2989" y="2051745"/>
                <a:ext cx="558750" cy="5587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/>
          <p:cNvGrpSpPr/>
          <p:nvPr/>
        </p:nvGrpSpPr>
        <p:grpSpPr>
          <a:xfrm>
            <a:off x="2705951" y="1991976"/>
            <a:ext cx="5299511" cy="575835"/>
            <a:chOff x="3179462" y="2027099"/>
            <a:chExt cx="5142277" cy="558750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462" y="2027099"/>
              <a:ext cx="558750" cy="558750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3470" y="2027099"/>
              <a:ext cx="558750" cy="558750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989" y="2027099"/>
              <a:ext cx="558750" cy="558750"/>
            </a:xfrm>
            <a:prstGeom prst="rect">
              <a:avLst/>
            </a:prstGeom>
          </p:spPr>
        </p:pic>
      </p:grpSp>
      <p:grpSp>
        <p:nvGrpSpPr>
          <p:cNvPr id="27" name="그룹 26"/>
          <p:cNvGrpSpPr/>
          <p:nvPr/>
        </p:nvGrpSpPr>
        <p:grpSpPr>
          <a:xfrm>
            <a:off x="1411051" y="770970"/>
            <a:ext cx="9341134" cy="5799544"/>
            <a:chOff x="1082704" y="720170"/>
            <a:chExt cx="9341134" cy="5799544"/>
          </a:xfrm>
        </p:grpSpPr>
        <p:grpSp>
          <p:nvGrpSpPr>
            <p:cNvPr id="19" name="그룹 18"/>
            <p:cNvGrpSpPr/>
            <p:nvPr/>
          </p:nvGrpSpPr>
          <p:grpSpPr>
            <a:xfrm>
              <a:off x="1082704" y="720170"/>
              <a:ext cx="842757" cy="757869"/>
              <a:chOff x="5765031" y="-1401336"/>
              <a:chExt cx="656987" cy="590811"/>
            </a:xfrm>
          </p:grpSpPr>
          <p:pic>
            <p:nvPicPr>
              <p:cNvPr id="123" name="그림 122">
                <a:extLst>
                  <a:ext uri="{FF2B5EF4-FFF2-40B4-BE49-F238E27FC236}">
                    <a16:creationId xmlns:a16="http://schemas.microsoft.com/office/drawing/2014/main" id="{5CF828FA-A726-4378-A292-D0D700670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2" t="33214" r="53647" b="53554"/>
              <a:stretch/>
            </p:blipFill>
            <p:spPr>
              <a:xfrm>
                <a:off x="5769982" y="-1401336"/>
                <a:ext cx="652036" cy="590811"/>
              </a:xfrm>
              <a:prstGeom prst="rect">
                <a:avLst/>
              </a:prstGeom>
            </p:spPr>
          </p:pic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5E7B377-D1F8-44E7-B2FB-6431CF80BA16}"/>
                  </a:ext>
                </a:extLst>
              </p:cNvPr>
              <p:cNvSpPr txBox="1"/>
              <p:nvPr/>
            </p:nvSpPr>
            <p:spPr>
              <a:xfrm>
                <a:off x="5765031" y="-1263750"/>
                <a:ext cx="652036" cy="3119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1883</a:t>
                </a:r>
                <a:endParaRPr lang="ko-KR" alt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25" name="그룹 124"/>
            <p:cNvGrpSpPr/>
            <p:nvPr/>
          </p:nvGrpSpPr>
          <p:grpSpPr>
            <a:xfrm>
              <a:off x="3439331" y="2998054"/>
              <a:ext cx="842757" cy="757869"/>
              <a:chOff x="5765031" y="-1401336"/>
              <a:chExt cx="656987" cy="590811"/>
            </a:xfrm>
          </p:grpSpPr>
          <p:pic>
            <p:nvPicPr>
              <p:cNvPr id="126" name="그림 125">
                <a:extLst>
                  <a:ext uri="{FF2B5EF4-FFF2-40B4-BE49-F238E27FC236}">
                    <a16:creationId xmlns:a16="http://schemas.microsoft.com/office/drawing/2014/main" id="{5CF828FA-A726-4378-A292-D0D700670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2" t="33214" r="53647" b="53554"/>
              <a:stretch/>
            </p:blipFill>
            <p:spPr>
              <a:xfrm rot="10800000">
                <a:off x="5769982" y="-1401336"/>
                <a:ext cx="652036" cy="590811"/>
              </a:xfrm>
              <a:prstGeom prst="rect">
                <a:avLst/>
              </a:prstGeom>
            </p:spPr>
          </p:pic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25E7B377-D1F8-44E7-B2FB-6431CF80BA16}"/>
                  </a:ext>
                </a:extLst>
              </p:cNvPr>
              <p:cNvSpPr txBox="1"/>
              <p:nvPr/>
            </p:nvSpPr>
            <p:spPr>
              <a:xfrm>
                <a:off x="5765031" y="-1228108"/>
                <a:ext cx="652036" cy="3119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1899</a:t>
                </a:r>
                <a:endParaRPr lang="ko-KR" alt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28" name="그룹 127"/>
            <p:cNvGrpSpPr/>
            <p:nvPr/>
          </p:nvGrpSpPr>
          <p:grpSpPr>
            <a:xfrm>
              <a:off x="5795959" y="720170"/>
              <a:ext cx="842757" cy="757869"/>
              <a:chOff x="5765031" y="-1401336"/>
              <a:chExt cx="656987" cy="590811"/>
            </a:xfrm>
          </p:grpSpPr>
          <p:pic>
            <p:nvPicPr>
              <p:cNvPr id="129" name="그림 128">
                <a:extLst>
                  <a:ext uri="{FF2B5EF4-FFF2-40B4-BE49-F238E27FC236}">
                    <a16:creationId xmlns:a16="http://schemas.microsoft.com/office/drawing/2014/main" id="{5CF828FA-A726-4378-A292-D0D700670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2" t="33214" r="53647" b="53554"/>
              <a:stretch/>
            </p:blipFill>
            <p:spPr>
              <a:xfrm>
                <a:off x="5769982" y="-1401336"/>
                <a:ext cx="652036" cy="590811"/>
              </a:xfrm>
              <a:prstGeom prst="rect">
                <a:avLst/>
              </a:prstGeom>
            </p:spPr>
          </p:pic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5E7B377-D1F8-44E7-B2FB-6431CF80BA16}"/>
                  </a:ext>
                </a:extLst>
              </p:cNvPr>
              <p:cNvSpPr txBox="1"/>
              <p:nvPr/>
            </p:nvSpPr>
            <p:spPr>
              <a:xfrm>
                <a:off x="5765031" y="-1263750"/>
                <a:ext cx="652036" cy="3119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1952</a:t>
                </a:r>
                <a:endParaRPr lang="ko-KR" alt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31" name="그룹 130"/>
            <p:cNvGrpSpPr/>
            <p:nvPr/>
          </p:nvGrpSpPr>
          <p:grpSpPr>
            <a:xfrm>
              <a:off x="8157874" y="2998054"/>
              <a:ext cx="842757" cy="757869"/>
              <a:chOff x="5765031" y="-1401336"/>
              <a:chExt cx="656987" cy="590811"/>
            </a:xfrm>
          </p:grpSpPr>
          <p:pic>
            <p:nvPicPr>
              <p:cNvPr id="132" name="그림 131">
                <a:extLst>
                  <a:ext uri="{FF2B5EF4-FFF2-40B4-BE49-F238E27FC236}">
                    <a16:creationId xmlns:a16="http://schemas.microsoft.com/office/drawing/2014/main" id="{5CF828FA-A726-4378-A292-D0D700670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2" t="33214" r="53647" b="53554"/>
              <a:stretch/>
            </p:blipFill>
            <p:spPr>
              <a:xfrm rot="10800000">
                <a:off x="5769982" y="-1401336"/>
                <a:ext cx="652036" cy="590811"/>
              </a:xfrm>
              <a:prstGeom prst="rect">
                <a:avLst/>
              </a:prstGeom>
            </p:spPr>
          </p:pic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25E7B377-D1F8-44E7-B2FB-6431CF80BA16}"/>
                  </a:ext>
                </a:extLst>
              </p:cNvPr>
              <p:cNvSpPr txBox="1"/>
              <p:nvPr/>
            </p:nvSpPr>
            <p:spPr>
              <a:xfrm>
                <a:off x="5765031" y="-1228108"/>
                <a:ext cx="652036" cy="3119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1987</a:t>
                </a:r>
                <a:endParaRPr lang="ko-KR" alt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34" name="그룹 133"/>
            <p:cNvGrpSpPr/>
            <p:nvPr/>
          </p:nvGrpSpPr>
          <p:grpSpPr>
            <a:xfrm>
              <a:off x="2484588" y="5761845"/>
              <a:ext cx="919012" cy="757869"/>
              <a:chOff x="5732832" y="-1401336"/>
              <a:chExt cx="716433" cy="590811"/>
            </a:xfrm>
          </p:grpSpPr>
          <p:pic>
            <p:nvPicPr>
              <p:cNvPr id="135" name="그림 134">
                <a:extLst>
                  <a:ext uri="{FF2B5EF4-FFF2-40B4-BE49-F238E27FC236}">
                    <a16:creationId xmlns:a16="http://schemas.microsoft.com/office/drawing/2014/main" id="{5CF828FA-A726-4378-A292-D0D700670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2" t="33214" r="53647" b="53554"/>
              <a:stretch/>
            </p:blipFill>
            <p:spPr>
              <a:xfrm rot="10800000">
                <a:off x="5769982" y="-1401336"/>
                <a:ext cx="652036" cy="590811"/>
              </a:xfrm>
              <a:prstGeom prst="rect">
                <a:avLst/>
              </a:prstGeom>
            </p:spPr>
          </p:pic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25E7B377-D1F8-44E7-B2FB-6431CF80BA16}"/>
                  </a:ext>
                </a:extLst>
              </p:cNvPr>
              <p:cNvSpPr txBox="1"/>
              <p:nvPr/>
            </p:nvSpPr>
            <p:spPr>
              <a:xfrm>
                <a:off x="5732832" y="-1228108"/>
                <a:ext cx="716433" cy="3119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2022</a:t>
                </a:r>
                <a:endParaRPr lang="ko-KR" alt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37" name="그룹 136"/>
            <p:cNvGrpSpPr/>
            <p:nvPr/>
          </p:nvGrpSpPr>
          <p:grpSpPr>
            <a:xfrm>
              <a:off x="4882519" y="3483961"/>
              <a:ext cx="842757" cy="757869"/>
              <a:chOff x="5765031" y="-1401336"/>
              <a:chExt cx="656987" cy="590811"/>
            </a:xfrm>
          </p:grpSpPr>
          <p:pic>
            <p:nvPicPr>
              <p:cNvPr id="138" name="그림 137">
                <a:extLst>
                  <a:ext uri="{FF2B5EF4-FFF2-40B4-BE49-F238E27FC236}">
                    <a16:creationId xmlns:a16="http://schemas.microsoft.com/office/drawing/2014/main" id="{5CF828FA-A726-4378-A292-D0D700670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2" t="33214" r="53647" b="53554"/>
              <a:stretch/>
            </p:blipFill>
            <p:spPr>
              <a:xfrm>
                <a:off x="5769982" y="-1401336"/>
                <a:ext cx="652036" cy="590811"/>
              </a:xfrm>
              <a:prstGeom prst="rect">
                <a:avLst/>
              </a:prstGeom>
            </p:spPr>
          </p:pic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5E7B377-D1F8-44E7-B2FB-6431CF80BA16}"/>
                  </a:ext>
                </a:extLst>
              </p:cNvPr>
              <p:cNvSpPr txBox="1"/>
              <p:nvPr/>
            </p:nvSpPr>
            <p:spPr>
              <a:xfrm>
                <a:off x="5765031" y="-1263750"/>
                <a:ext cx="652036" cy="3119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2012</a:t>
                </a:r>
                <a:endParaRPr lang="ko-KR" alt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40" name="그룹 139"/>
            <p:cNvGrpSpPr/>
            <p:nvPr/>
          </p:nvGrpSpPr>
          <p:grpSpPr>
            <a:xfrm>
              <a:off x="7113447" y="5761845"/>
              <a:ext cx="1044426" cy="757869"/>
              <a:chOff x="5683948" y="-1401336"/>
              <a:chExt cx="814202" cy="590811"/>
            </a:xfrm>
          </p:grpSpPr>
          <p:pic>
            <p:nvPicPr>
              <p:cNvPr id="141" name="그림 140">
                <a:extLst>
                  <a:ext uri="{FF2B5EF4-FFF2-40B4-BE49-F238E27FC236}">
                    <a16:creationId xmlns:a16="http://schemas.microsoft.com/office/drawing/2014/main" id="{5CF828FA-A726-4378-A292-D0D700670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2" t="33214" r="53647" b="53554"/>
              <a:stretch/>
            </p:blipFill>
            <p:spPr>
              <a:xfrm rot="10800000">
                <a:off x="5769982" y="-1401336"/>
                <a:ext cx="652036" cy="590811"/>
              </a:xfrm>
              <a:prstGeom prst="rect">
                <a:avLst/>
              </a:prstGeom>
            </p:spPr>
          </p:pic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25E7B377-D1F8-44E7-B2FB-6431CF80BA16}"/>
                  </a:ext>
                </a:extLst>
              </p:cNvPr>
              <p:cNvSpPr txBox="1"/>
              <p:nvPr/>
            </p:nvSpPr>
            <p:spPr>
              <a:xfrm>
                <a:off x="5683948" y="-1228108"/>
                <a:ext cx="814202" cy="3119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2002</a:t>
                </a:r>
                <a:endParaRPr lang="ko-KR" alt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43" name="그룹 142"/>
            <p:cNvGrpSpPr/>
            <p:nvPr/>
          </p:nvGrpSpPr>
          <p:grpSpPr>
            <a:xfrm>
              <a:off x="9581081" y="3483961"/>
              <a:ext cx="842757" cy="757869"/>
              <a:chOff x="5765031" y="-1401336"/>
              <a:chExt cx="656987" cy="590811"/>
            </a:xfrm>
          </p:grpSpPr>
          <p:pic>
            <p:nvPicPr>
              <p:cNvPr id="144" name="그림 143">
                <a:extLst>
                  <a:ext uri="{FF2B5EF4-FFF2-40B4-BE49-F238E27FC236}">
                    <a16:creationId xmlns:a16="http://schemas.microsoft.com/office/drawing/2014/main" id="{5CF828FA-A726-4378-A292-D0D700670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2" t="33214" r="53647" b="53554"/>
              <a:stretch/>
            </p:blipFill>
            <p:spPr>
              <a:xfrm>
                <a:off x="5769982" y="-1401336"/>
                <a:ext cx="652036" cy="590811"/>
              </a:xfrm>
              <a:prstGeom prst="rect">
                <a:avLst/>
              </a:prstGeom>
            </p:spPr>
          </p:pic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25E7B377-D1F8-44E7-B2FB-6431CF80BA16}"/>
                  </a:ext>
                </a:extLst>
              </p:cNvPr>
              <p:cNvSpPr txBox="1"/>
              <p:nvPr/>
            </p:nvSpPr>
            <p:spPr>
              <a:xfrm>
                <a:off x="5765031" y="-1263750"/>
                <a:ext cx="652036" cy="3119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1989</a:t>
                </a:r>
                <a:endParaRPr lang="ko-KR" alt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5" name="그룹 4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3" name="직사각형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47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92835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592578" y="199263"/>
            <a:ext cx="283090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History of KT&amp;G</a:t>
            </a:r>
            <a:endParaRPr lang="ko-KR" altLang="en-US" sz="2800" b="1" dirty="0">
              <a:solidFill>
                <a:schemeClr val="bg1"/>
              </a:solidFill>
              <a:latin typeface="Open Sans" panose="020B0606030504020204" pitchFamily="34" charset="0"/>
              <a:ea typeface="KoPub돋움체 Bold" panose="00000800000000000000" pitchFamily="2" charset="-127"/>
              <a:cs typeface="Open Sans" panose="020B0606030504020204" pitchFamily="34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23661" y="101149"/>
            <a:ext cx="3366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r>
              <a:rPr lang="en-US" altLang="ko-KR" sz="4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ko-KR" altLang="en-US" sz="4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G마켓 산스 Bold" panose="02000000000000000000" pitchFamily="50" charset="-127"/>
              <a:cs typeface="Open Sans" panose="020B0606030504020204" pitchFamily="34" charset="0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682704" y="853625"/>
            <a:ext cx="11104135" cy="4742091"/>
            <a:chOff x="914775" y="1145452"/>
            <a:chExt cx="11104135" cy="4742091"/>
          </a:xfrm>
        </p:grpSpPr>
        <p:grpSp>
          <p:nvGrpSpPr>
            <p:cNvPr id="32" name="그룹 31"/>
            <p:cNvGrpSpPr/>
            <p:nvPr/>
          </p:nvGrpSpPr>
          <p:grpSpPr>
            <a:xfrm>
              <a:off x="914775" y="1145452"/>
              <a:ext cx="3073026" cy="4375324"/>
              <a:chOff x="914775" y="1145452"/>
              <a:chExt cx="3073026" cy="4375324"/>
            </a:xfrm>
          </p:grpSpPr>
          <p:sp>
            <p:nvSpPr>
              <p:cNvPr id="47" name="Text Box 26"/>
              <p:cNvSpPr txBox="1">
                <a:spLocks noChangeArrowheads="1"/>
              </p:cNvSpPr>
              <p:nvPr/>
            </p:nvSpPr>
            <p:spPr bwMode="auto">
              <a:xfrm>
                <a:off x="914775" y="1551760"/>
                <a:ext cx="3073026" cy="203710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>
                <a:defPPr>
                  <a:defRPr lang="ko-KR"/>
                </a:defPPr>
                <a:lvl1pPr lvl="0" algn="ctr">
                  <a:spcBef>
                    <a:spcPts val="100"/>
                  </a:spcBef>
                  <a:spcAft>
                    <a:spcPts val="100"/>
                  </a:spcAft>
                  <a:defRPr sz="1200" b="1" spc="-150">
                    <a:solidFill>
                      <a:schemeClr val="bg1"/>
                    </a:solidFill>
                    <a:effectLst/>
                    <a:latin typeface="청소년서체" panose="02020603020101020101" pitchFamily="18" charset="-127"/>
                    <a:ea typeface="청소년서체" panose="02020603020101020101" pitchFamily="18" charset="-127"/>
                    <a:cs typeface="ollehche_v2" panose="02020603020101020101" pitchFamily="18" charset="-127"/>
                  </a:defRPr>
                </a:lvl1pPr>
              </a:lstStyle>
              <a:p>
                <a:pPr latinLnBrk="0">
                  <a:lnSpc>
                    <a:spcPct val="8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altLang="ko-KR" sz="1600" b="0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Start of Korean Tobacco</a:t>
                </a:r>
                <a:r>
                  <a:rPr lang="ko-KR" altLang="en-US" sz="1600" b="0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KoPub돋움체 Bold" panose="02020603020101020101" pitchFamily="18" charset="-127"/>
                    <a:cs typeface="Open Sans" panose="020B0606030504020204" pitchFamily="34" charset="0"/>
                  </a:rPr>
                  <a:t> </a:t>
                </a:r>
                <a:r>
                  <a:rPr lang="en-US" altLang="ko-KR" sz="1600" b="0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History</a:t>
                </a:r>
                <a:endParaRPr lang="ko-KR" altLang="en-US" sz="1600" b="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Bold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48" name="Text Box 26"/>
              <p:cNvSpPr txBox="1">
                <a:spLocks noChangeArrowheads="1"/>
              </p:cNvSpPr>
              <p:nvPr/>
            </p:nvSpPr>
            <p:spPr bwMode="auto">
              <a:xfrm>
                <a:off x="2032899" y="1145452"/>
                <a:ext cx="83677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>
                <a:defPPr>
                  <a:defRPr lang="ko-KR"/>
                </a:defPPr>
                <a:lvl1pPr lvl="0" algn="ctr">
                  <a:spcBef>
                    <a:spcPts val="100"/>
                  </a:spcBef>
                  <a:spcAft>
                    <a:spcPts val="100"/>
                  </a:spcAft>
                  <a:defRPr sz="1200" b="1" spc="-150">
                    <a:solidFill>
                      <a:schemeClr val="bg1"/>
                    </a:solidFill>
                    <a:effectLst/>
                    <a:latin typeface="청소년서체" panose="02020603020101020101" pitchFamily="18" charset="-127"/>
                    <a:ea typeface="청소년서체" panose="02020603020101020101" pitchFamily="18" charset="-127"/>
                    <a:cs typeface="ollehche_v2" panose="02020603020101020101" pitchFamily="18" charset="-127"/>
                  </a:defRPr>
                </a:lvl1pPr>
              </a:lstStyle>
              <a:p>
                <a:pPr latinLnBrk="0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altLang="ko-KR" sz="1400" b="0" spc="0" dirty="0">
                    <a:solidFill>
                      <a:srgbClr val="EB4F3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Step 01</a:t>
                </a:r>
                <a:endParaRPr lang="ko-KR" altLang="en-US" sz="1400" b="0" spc="0" dirty="0">
                  <a:solidFill>
                    <a:srgbClr val="EB4F35"/>
                  </a:solidFill>
                  <a:latin typeface="Open Sans" panose="020B0606030504020204" pitchFamily="34" charset="0"/>
                  <a:ea typeface="KoPub돋움체 Bold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pic>
            <p:nvPicPr>
              <p:cNvPr id="49" name="그림 48"/>
              <p:cNvPicPr preferRelativeResize="0">
                <a:picLocks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60"/>
              <a:stretch>
                <a:fillRect/>
              </a:stretch>
            </p:blipFill>
            <p:spPr bwMode="auto">
              <a:xfrm>
                <a:off x="1183798" y="2011970"/>
                <a:ext cx="2525151" cy="1437297"/>
              </a:xfrm>
              <a:custGeom>
                <a:avLst/>
                <a:gdLst>
                  <a:gd name="connsiteX0" fmla="*/ 0 w 2525151"/>
                  <a:gd name="connsiteY0" fmla="*/ 0 h 1437297"/>
                  <a:gd name="connsiteX1" fmla="*/ 2110333 w 2525151"/>
                  <a:gd name="connsiteY1" fmla="*/ 0 h 1437297"/>
                  <a:gd name="connsiteX2" fmla="*/ 2525151 w 2525151"/>
                  <a:gd name="connsiteY2" fmla="*/ 414818 h 1437297"/>
                  <a:gd name="connsiteX3" fmla="*/ 2525151 w 2525151"/>
                  <a:gd name="connsiteY3" fmla="*/ 1437297 h 1437297"/>
                  <a:gd name="connsiteX4" fmla="*/ 414818 w 2525151"/>
                  <a:gd name="connsiteY4" fmla="*/ 1437297 h 1437297"/>
                  <a:gd name="connsiteX5" fmla="*/ 0 w 2525151"/>
                  <a:gd name="connsiteY5" fmla="*/ 1022479 h 143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5151" h="1437297">
                    <a:moveTo>
                      <a:pt x="0" y="0"/>
                    </a:moveTo>
                    <a:lnTo>
                      <a:pt x="2110333" y="0"/>
                    </a:lnTo>
                    <a:lnTo>
                      <a:pt x="2525151" y="414818"/>
                    </a:lnTo>
                    <a:lnTo>
                      <a:pt x="2525151" y="1437297"/>
                    </a:lnTo>
                    <a:lnTo>
                      <a:pt x="414818" y="1437297"/>
                    </a:lnTo>
                    <a:lnTo>
                      <a:pt x="0" y="1022479"/>
                    </a:lnTo>
                    <a:close/>
                  </a:path>
                </a:pathLst>
              </a:cu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1183798" y="3966504"/>
                <a:ext cx="2804002" cy="1554272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marL="171450" marR="63500" indent="-171450" defTabSz="1497740" fontAlgn="base" latinLnBrk="0">
                  <a:spcAft>
                    <a:spcPts val="18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b="1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1883</a:t>
                </a:r>
                <a:r>
                  <a:rPr lang="en-US" altLang="ko-KR" sz="1400" b="1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ko-KR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Tobacco company </a:t>
                </a:r>
                <a:r>
                  <a:rPr lang="en-US" altLang="ko-KR" sz="11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Sunhwaguk</a:t>
                </a:r>
                <a:r>
                  <a:rPr lang="en-US" altLang="ko-KR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established in late </a:t>
                </a:r>
                <a:r>
                  <a:rPr lang="en-US" altLang="ko-KR" sz="11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Joseon</a:t>
                </a:r>
                <a:r>
                  <a:rPr lang="ko-KR" alt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KoPub돋움체 Medium" panose="02020603020101020101" pitchFamily="18" charset="-127"/>
                    <a:cs typeface="Open Sans" panose="020B0606030504020204" pitchFamily="34" charset="0"/>
                  </a:rPr>
                  <a:t> </a:t>
                </a:r>
              </a:p>
              <a:p>
                <a:pPr marL="171450" marR="63500" indent="-171450" defTabSz="1497740" fontAlgn="base" latinLnBrk="0">
                  <a:spcAft>
                    <a:spcPts val="18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1899 </a:t>
                </a:r>
                <a:r>
                  <a:rPr lang="en-US" altLang="ko-KR" sz="11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Gungnaebu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ko-KR" sz="11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Naejangwon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ko-KR" sz="11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Samjeonggwa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installed at </a:t>
                </a:r>
                <a:r>
                  <a:rPr lang="en-US" altLang="ko-KR" sz="11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Daehan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Empire (36</a:t>
                </a:r>
                <a:r>
                  <a:rPr lang="en-US" altLang="ko-KR" sz="11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reign of King </a:t>
                </a:r>
                <a:r>
                  <a:rPr lang="en-US" altLang="ko-KR" sz="11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Gojong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 </a:t>
                </a:r>
                <a:endPara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  <a:p>
                <a:pPr marL="171450" marR="63500" indent="-171450" defTabSz="1497740" fontAlgn="base" latinLnBrk="0">
                  <a:spcAft>
                    <a:spcPts val="18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1952 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Reorganized to Monopoly Bureau</a:t>
                </a:r>
                <a:r>
                  <a:rPr lang="ko-KR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KoPub돋움체 Medium" panose="02020603020101020101" pitchFamily="18" charset="-127"/>
                    <a:cs typeface="Open Sans" panose="020B0606030504020204" pitchFamily="34" charset="0"/>
                  </a:rPr>
                  <a:t> </a:t>
                </a:r>
              </a:p>
            </p:txBody>
          </p:sp>
        </p:grpSp>
        <p:grpSp>
          <p:nvGrpSpPr>
            <p:cNvPr id="33" name="그룹 32"/>
            <p:cNvGrpSpPr/>
            <p:nvPr/>
          </p:nvGrpSpPr>
          <p:grpSpPr>
            <a:xfrm>
              <a:off x="8000180" y="1145452"/>
              <a:ext cx="4018730" cy="4742091"/>
              <a:chOff x="8000180" y="1145452"/>
              <a:chExt cx="4018730" cy="4742091"/>
            </a:xfrm>
          </p:grpSpPr>
          <p:sp>
            <p:nvSpPr>
              <p:cNvPr id="43" name="Text Box 26"/>
              <p:cNvSpPr txBox="1">
                <a:spLocks noChangeArrowheads="1"/>
              </p:cNvSpPr>
              <p:nvPr/>
            </p:nvSpPr>
            <p:spPr bwMode="auto">
              <a:xfrm>
                <a:off x="8361759" y="1551760"/>
                <a:ext cx="2886614" cy="203710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>
                <a:defPPr>
                  <a:defRPr lang="ko-KR"/>
                </a:defPPr>
                <a:lvl1pPr lvl="0" algn="ctr">
                  <a:spcBef>
                    <a:spcPts val="100"/>
                  </a:spcBef>
                  <a:spcAft>
                    <a:spcPts val="100"/>
                  </a:spcAft>
                  <a:defRPr sz="1200" b="1" spc="-150">
                    <a:solidFill>
                      <a:schemeClr val="bg1"/>
                    </a:solidFill>
                    <a:effectLst/>
                    <a:latin typeface="청소년서체" panose="02020603020101020101" pitchFamily="18" charset="-127"/>
                    <a:ea typeface="청소년서체" panose="02020603020101020101" pitchFamily="18" charset="-127"/>
                    <a:cs typeface="ollehche_v2" panose="02020603020101020101" pitchFamily="18" charset="-127"/>
                  </a:defRPr>
                </a:lvl1pPr>
              </a:lstStyle>
              <a:p>
                <a:pPr latinLnBrk="0">
                  <a:lnSpc>
                    <a:spcPct val="8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altLang="ko-KR" sz="1600" b="0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Superlative Global Company</a:t>
                </a:r>
                <a:r>
                  <a:rPr lang="ko-KR" altLang="en-US" sz="1600" b="0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KoPub돋움체 Bold" panose="02020603020101020101" pitchFamily="18" charset="-127"/>
                    <a:cs typeface="Open Sans" panose="020B0606030504020204" pitchFamily="34" charset="0"/>
                  </a:rPr>
                  <a:t> </a:t>
                </a:r>
              </a:p>
            </p:txBody>
          </p:sp>
          <p:sp>
            <p:nvSpPr>
              <p:cNvPr id="44" name="Text Box 26"/>
              <p:cNvSpPr txBox="1">
                <a:spLocks noChangeArrowheads="1"/>
              </p:cNvSpPr>
              <p:nvPr/>
            </p:nvSpPr>
            <p:spPr bwMode="auto">
              <a:xfrm>
                <a:off x="9474070" y="1145452"/>
                <a:ext cx="66199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>
                <a:defPPr>
                  <a:defRPr lang="ko-KR"/>
                </a:defPPr>
                <a:lvl1pPr lvl="0" algn="ctr">
                  <a:spcBef>
                    <a:spcPts val="100"/>
                  </a:spcBef>
                  <a:spcAft>
                    <a:spcPts val="100"/>
                  </a:spcAft>
                  <a:defRPr sz="1200" b="1" spc="-150">
                    <a:solidFill>
                      <a:schemeClr val="bg1"/>
                    </a:solidFill>
                    <a:effectLst/>
                    <a:latin typeface="청소년서체" panose="02020603020101020101" pitchFamily="18" charset="-127"/>
                    <a:ea typeface="청소년서체" panose="02020603020101020101" pitchFamily="18" charset="-127"/>
                    <a:cs typeface="ollehche_v2" panose="02020603020101020101" pitchFamily="18" charset="-127"/>
                  </a:defRPr>
                </a:lvl1pPr>
              </a:lstStyle>
              <a:p>
                <a:pPr latinLnBrk="0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altLang="ko-KR" sz="1400" b="0" spc="0" dirty="0">
                    <a:solidFill>
                      <a:srgbClr val="EB4F3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Step 03</a:t>
                </a:r>
                <a:endParaRPr lang="ko-KR" altLang="en-US" sz="1400" b="0" spc="0" dirty="0">
                  <a:solidFill>
                    <a:srgbClr val="EB4F35"/>
                  </a:solidFill>
                  <a:latin typeface="Open Sans" panose="020B0606030504020204" pitchFamily="34" charset="0"/>
                  <a:ea typeface="KoPub돋움체 Bold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pic>
            <p:nvPicPr>
              <p:cNvPr id="45" name="그림 44"/>
              <p:cNvPicPr preferRelativeResize="0">
                <a:picLocks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369" b="3987"/>
              <a:stretch>
                <a:fillRect/>
              </a:stretch>
            </p:blipFill>
            <p:spPr bwMode="auto">
              <a:xfrm>
                <a:off x="8631303" y="2011969"/>
                <a:ext cx="2510473" cy="1437297"/>
              </a:xfrm>
              <a:custGeom>
                <a:avLst/>
                <a:gdLst>
                  <a:gd name="connsiteX0" fmla="*/ 0 w 2510473"/>
                  <a:gd name="connsiteY0" fmla="*/ 0 h 1437297"/>
                  <a:gd name="connsiteX1" fmla="*/ 2095655 w 2510473"/>
                  <a:gd name="connsiteY1" fmla="*/ 0 h 1437297"/>
                  <a:gd name="connsiteX2" fmla="*/ 2510473 w 2510473"/>
                  <a:gd name="connsiteY2" fmla="*/ 414818 h 1437297"/>
                  <a:gd name="connsiteX3" fmla="*/ 2510473 w 2510473"/>
                  <a:gd name="connsiteY3" fmla="*/ 1437297 h 1437297"/>
                  <a:gd name="connsiteX4" fmla="*/ 414818 w 2510473"/>
                  <a:gd name="connsiteY4" fmla="*/ 1437297 h 1437297"/>
                  <a:gd name="connsiteX5" fmla="*/ 0 w 2510473"/>
                  <a:gd name="connsiteY5" fmla="*/ 1022479 h 143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0473" h="1437297">
                    <a:moveTo>
                      <a:pt x="0" y="0"/>
                    </a:moveTo>
                    <a:lnTo>
                      <a:pt x="2095655" y="0"/>
                    </a:lnTo>
                    <a:lnTo>
                      <a:pt x="2510473" y="414818"/>
                    </a:lnTo>
                    <a:lnTo>
                      <a:pt x="2510473" y="1437297"/>
                    </a:lnTo>
                    <a:lnTo>
                      <a:pt x="414818" y="1437297"/>
                    </a:lnTo>
                    <a:lnTo>
                      <a:pt x="0" y="1022479"/>
                    </a:lnTo>
                    <a:close/>
                  </a:path>
                </a:pathLst>
              </a:cu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8000180" y="3599737"/>
                <a:ext cx="4018730" cy="2287806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marL="171450" marR="63500" indent="-171450" defTabSz="1497740" fontAlgn="base" latinLnBrk="0">
                  <a:spcAft>
                    <a:spcPts val="2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b="1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2002</a:t>
                </a:r>
                <a:r>
                  <a:rPr lang="en-US" altLang="ko-KR" sz="1100" b="1" dirty="0">
                    <a:gradFill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tx1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ko-KR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Rename (KT&amp;G)</a:t>
                </a:r>
              </a:p>
              <a:p>
                <a:pPr marL="171450" marR="63500" indent="-171450" defTabSz="1497740" fontAlgn="base" latinLnBrk="0">
                  <a:spcAft>
                    <a:spcPts val="2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2004 </a:t>
                </a:r>
                <a:r>
                  <a:rPr lang="en-US" altLang="ko-KR" sz="11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Taeah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Industry acquired</a:t>
                </a:r>
                <a:endPara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  <a:p>
                <a:pPr marL="171450" marR="63500" indent="-171450" defTabSz="1497740" fontAlgn="base" latinLnBrk="0">
                  <a:spcAft>
                    <a:spcPts val="2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2006</a:t>
                </a:r>
                <a:r>
                  <a:rPr lang="en-US" altLang="ko-KR" sz="1100" dirty="0">
                    <a:gradFill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tx1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Export $300 million award</a:t>
                </a:r>
                <a:endPara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  <a:p>
                <a:pPr marL="171450" marR="63500" indent="-171450" defTabSz="1497740" fontAlgn="base" latinLnBrk="0">
                  <a:spcAft>
                    <a:spcPts val="2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2008 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Iran/Russia local corporation founded</a:t>
                </a:r>
                <a:endPara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  <a:p>
                <a:pPr marL="171450" marR="63500" indent="-171450" defTabSz="1497740" fontAlgn="base" latinLnBrk="0">
                  <a:spcAft>
                    <a:spcPts val="2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2011 </a:t>
                </a:r>
                <a:r>
                  <a:rPr lang="en-US" altLang="ko-KR" sz="11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Somang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Cosmetics and 3 companies acquired</a:t>
                </a:r>
                <a:r>
                  <a:rPr lang="ko-KR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KoPub돋움체 Medium" panose="02020603020101020101" pitchFamily="18" charset="-127"/>
                    <a:cs typeface="Open Sans" panose="020B0606030504020204" pitchFamily="34" charset="0"/>
                  </a:rPr>
                  <a:t> </a:t>
                </a:r>
              </a:p>
              <a:p>
                <a:pPr marL="171450" marR="63500" indent="-171450" defTabSz="1497740" fontAlgn="base" latinLnBrk="0">
                  <a:spcAft>
                    <a:spcPts val="2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2013 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Capsule for low ignition tobacco filter  developed</a:t>
                </a:r>
                <a:endPara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  <a:p>
                <a:pPr marL="171450" marR="63500" indent="-171450" defTabSz="1497740" fontAlgn="base" latinLnBrk="0">
                  <a:spcAft>
                    <a:spcPts val="2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2015 </a:t>
                </a:r>
                <a:r>
                  <a:rPr lang="en-US" altLang="ko-KR" sz="11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SangSang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Stay</a:t>
                </a:r>
                <a:r>
                  <a:rPr lang="ko-KR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KoPub돋움체 Medium" panose="02020603020101020101" pitchFamily="18" charset="-127"/>
                    <a:cs typeface="Open Sans" panose="020B0606030504020204" pitchFamily="34" charset="0"/>
                  </a:rPr>
                  <a:t>  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started</a:t>
                </a:r>
                <a:r>
                  <a:rPr lang="ko-KR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KoPub돋움체 Medium" panose="02020603020101020101" pitchFamily="18" charset="-127"/>
                    <a:cs typeface="Open Sans" panose="020B0606030504020204" pitchFamily="34" charset="0"/>
                  </a:rPr>
                  <a:t> </a:t>
                </a:r>
              </a:p>
              <a:p>
                <a:pPr marL="171450" marR="63500" indent="-171450" defTabSz="1497740" fontAlgn="base" latinLnBrk="0">
                  <a:spcAft>
                    <a:spcPts val="2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2016 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Seoul</a:t>
                </a:r>
                <a:r>
                  <a:rPr lang="ko-KR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KoPub돋움체 Medium" panose="02020603020101020101" pitchFamily="18" charset="-127"/>
                    <a:cs typeface="Open Sans" panose="020B0606030504020204" pitchFamily="34" charset="0"/>
                  </a:rPr>
                  <a:t>  </a:t>
                </a:r>
                <a:r>
                  <a:rPr lang="en-US" altLang="ko-KR" sz="11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Namedaemun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Hotel</a:t>
                </a:r>
                <a:r>
                  <a:rPr lang="ko-KR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KoPub돋움체 Medium" panose="02020603020101020101" pitchFamily="18" charset="-127"/>
                    <a:cs typeface="Open Sans" panose="020B0606030504020204" pitchFamily="34" charset="0"/>
                  </a:rPr>
                  <a:t> 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open</a:t>
                </a:r>
              </a:p>
              <a:p>
                <a:pPr marL="171450" marR="63500" indent="-171450" defTabSz="1497740" fontAlgn="base" latinLnBrk="0">
                  <a:spcAft>
                    <a:spcPts val="2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2020 </a:t>
                </a:r>
                <a:r>
                  <a:rPr lang="en-US" altLang="ko-KR" sz="11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Sangsang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Stay, </a:t>
                </a:r>
                <a:r>
                  <a:rPr lang="en-US" altLang="ko-KR" sz="11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Sangsang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Madang Busan open</a:t>
                </a:r>
              </a:p>
              <a:p>
                <a:pPr marL="171450" marR="63500" indent="-171450" defTabSz="1497740" fontAlgn="base" latinLnBrk="0">
                  <a:spcAft>
                    <a:spcPts val="2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b="1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2022 </a:t>
                </a:r>
                <a:r>
                  <a:rPr lang="en-US" altLang="ko-KR" sz="11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lil</a:t>
                </a:r>
                <a:r>
                  <a:rPr lang="en-US" altLang="ko-KR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AIBLE launched</a:t>
                </a:r>
                <a:endPara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  <a:p>
                <a:pPr marL="171450" marR="63500" indent="-171450" defTabSz="1497740" fontAlgn="base" latinLnBrk="0">
                  <a:spcAft>
                    <a:spcPts val="2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b="1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2023 </a:t>
                </a:r>
                <a:r>
                  <a:rPr lang="en-US" altLang="ko-KR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KT&amp;G-PMI Global Collaboration Contract</a:t>
                </a:r>
                <a:endPara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38" name="그룹 37"/>
            <p:cNvGrpSpPr/>
            <p:nvPr/>
          </p:nvGrpSpPr>
          <p:grpSpPr>
            <a:xfrm>
              <a:off x="4508501" y="1145452"/>
              <a:ext cx="3328702" cy="4407384"/>
              <a:chOff x="4508501" y="1145452"/>
              <a:chExt cx="3328702" cy="4407384"/>
            </a:xfrm>
          </p:grpSpPr>
          <p:sp>
            <p:nvSpPr>
              <p:cNvPr id="39" name="Text Box 26"/>
              <p:cNvSpPr txBox="1">
                <a:spLocks noChangeArrowheads="1"/>
              </p:cNvSpPr>
              <p:nvPr/>
            </p:nvSpPr>
            <p:spPr bwMode="auto">
              <a:xfrm>
                <a:off x="5138187" y="1505882"/>
                <a:ext cx="206737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>
                <a:defPPr>
                  <a:defRPr lang="ko-KR"/>
                </a:defPPr>
                <a:lvl1pPr lvl="0" algn="ctr">
                  <a:spcBef>
                    <a:spcPts val="100"/>
                  </a:spcBef>
                  <a:spcAft>
                    <a:spcPts val="100"/>
                  </a:spcAft>
                  <a:defRPr sz="1200" b="1" spc="-150">
                    <a:solidFill>
                      <a:schemeClr val="bg1"/>
                    </a:solidFill>
                    <a:effectLst/>
                    <a:latin typeface="청소년서체" panose="02020603020101020101" pitchFamily="18" charset="-127"/>
                    <a:ea typeface="청소년서체" panose="02020603020101020101" pitchFamily="18" charset="-127"/>
                    <a:cs typeface="ollehche_v2" panose="02020603020101020101" pitchFamily="18" charset="-127"/>
                  </a:defRPr>
                </a:lvl1pPr>
              </a:lstStyle>
              <a:p>
                <a:pPr latinLnBrk="0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altLang="ko-KR" sz="1600" b="0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Innovation and Leap</a:t>
                </a:r>
                <a:endParaRPr lang="ko-KR" altLang="en-US" sz="1600" b="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Bold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sp>
            <p:nvSpPr>
              <p:cNvPr id="40" name="Text Box 26"/>
              <p:cNvSpPr txBox="1">
                <a:spLocks noChangeArrowheads="1"/>
              </p:cNvSpPr>
              <p:nvPr/>
            </p:nvSpPr>
            <p:spPr bwMode="auto">
              <a:xfrm>
                <a:off x="5840876" y="1145452"/>
                <a:ext cx="66199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>
                <a:defPPr>
                  <a:defRPr lang="ko-KR"/>
                </a:defPPr>
                <a:lvl1pPr lvl="0" algn="ctr">
                  <a:spcBef>
                    <a:spcPts val="100"/>
                  </a:spcBef>
                  <a:spcAft>
                    <a:spcPts val="100"/>
                  </a:spcAft>
                  <a:defRPr sz="1200" b="1" spc="-150">
                    <a:solidFill>
                      <a:schemeClr val="bg1"/>
                    </a:solidFill>
                    <a:effectLst/>
                    <a:latin typeface="청소년서체" panose="02020603020101020101" pitchFamily="18" charset="-127"/>
                    <a:ea typeface="청소년서체" panose="02020603020101020101" pitchFamily="18" charset="-127"/>
                    <a:cs typeface="ollehche_v2" panose="02020603020101020101" pitchFamily="18" charset="-127"/>
                  </a:defRPr>
                </a:lvl1pPr>
              </a:lstStyle>
              <a:p>
                <a:pPr latinLnBrk="0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altLang="ko-KR" sz="1400" b="0" spc="0" dirty="0">
                    <a:solidFill>
                      <a:srgbClr val="EB4F3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Step 02</a:t>
                </a:r>
                <a:endParaRPr lang="ko-KR" altLang="en-US" sz="1400" b="0" spc="0" dirty="0">
                  <a:solidFill>
                    <a:srgbClr val="EB4F35"/>
                  </a:solidFill>
                  <a:latin typeface="Open Sans" panose="020B0606030504020204" pitchFamily="34" charset="0"/>
                  <a:ea typeface="KoPub돋움체 Bold" panose="02020603020101020101" pitchFamily="18" charset="-127"/>
                  <a:cs typeface="Open Sans" panose="020B0606030504020204" pitchFamily="34" charset="0"/>
                </a:endParaRPr>
              </a:p>
            </p:txBody>
          </p:sp>
          <p:pic>
            <p:nvPicPr>
              <p:cNvPr id="41" name="그림 40"/>
              <p:cNvPicPr preferRelativeResize="0">
                <a:picLocks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3" r="363"/>
              <a:stretch>
                <a:fillRect/>
              </a:stretch>
            </p:blipFill>
            <p:spPr bwMode="auto">
              <a:xfrm>
                <a:off x="4916636" y="2011969"/>
                <a:ext cx="2510473" cy="1437297"/>
              </a:xfrm>
              <a:custGeom>
                <a:avLst/>
                <a:gdLst>
                  <a:gd name="connsiteX0" fmla="*/ 0 w 2510473"/>
                  <a:gd name="connsiteY0" fmla="*/ 0 h 1437297"/>
                  <a:gd name="connsiteX1" fmla="*/ 2095655 w 2510473"/>
                  <a:gd name="connsiteY1" fmla="*/ 0 h 1437297"/>
                  <a:gd name="connsiteX2" fmla="*/ 2510473 w 2510473"/>
                  <a:gd name="connsiteY2" fmla="*/ 414818 h 1437297"/>
                  <a:gd name="connsiteX3" fmla="*/ 2510473 w 2510473"/>
                  <a:gd name="connsiteY3" fmla="*/ 1437297 h 1437297"/>
                  <a:gd name="connsiteX4" fmla="*/ 414818 w 2510473"/>
                  <a:gd name="connsiteY4" fmla="*/ 1437297 h 1437297"/>
                  <a:gd name="connsiteX5" fmla="*/ 0 w 2510473"/>
                  <a:gd name="connsiteY5" fmla="*/ 1022479 h 143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0473" h="1437297">
                    <a:moveTo>
                      <a:pt x="0" y="0"/>
                    </a:moveTo>
                    <a:lnTo>
                      <a:pt x="2095655" y="0"/>
                    </a:lnTo>
                    <a:lnTo>
                      <a:pt x="2510473" y="414818"/>
                    </a:lnTo>
                    <a:lnTo>
                      <a:pt x="2510473" y="1437297"/>
                    </a:lnTo>
                    <a:lnTo>
                      <a:pt x="414818" y="1437297"/>
                    </a:lnTo>
                    <a:lnTo>
                      <a:pt x="0" y="1022479"/>
                    </a:lnTo>
                    <a:close/>
                  </a:path>
                </a:pathLst>
              </a:cu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4508501" y="3934444"/>
                <a:ext cx="3328702" cy="1618392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marL="171450" marR="63500" indent="-171450" defTabSz="1497740" fontAlgn="base" latinLnBrk="0">
                  <a:spcAft>
                    <a:spcPts val="7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b="1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1987 </a:t>
                </a:r>
                <a:r>
                  <a:rPr lang="en-US" altLang="ko-KR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Korea Monopoly Office </a:t>
                </a:r>
                <a:r>
                  <a:rPr lang="ko-KR" alt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KoPub돋움체 Medium" panose="02020603020101020101" pitchFamily="18" charset="-127"/>
                    <a:cs typeface="Open Sans" panose="020B0606030504020204" pitchFamily="34" charset="0"/>
                  </a:rPr>
                  <a:t> </a:t>
                </a:r>
                <a:r>
                  <a:rPr lang="en-US" altLang="ko-KR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founded</a:t>
                </a:r>
                <a:endPara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  <a:p>
                <a:pPr marL="171450" marR="63500" indent="-171450" defTabSz="1497740" fontAlgn="base" latinLnBrk="0">
                  <a:spcAft>
                    <a:spcPts val="7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b="1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1988 </a:t>
                </a:r>
                <a:r>
                  <a:rPr lang="en-US" altLang="ko-KR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Tobacco market open</a:t>
                </a:r>
                <a:r>
                  <a:rPr lang="ko-KR" alt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KoPub돋움체 Medium" panose="02020603020101020101" pitchFamily="18" charset="-127"/>
                    <a:cs typeface="Open Sans" panose="020B0606030504020204" pitchFamily="34" charset="0"/>
                  </a:rPr>
                  <a:t> </a:t>
                </a:r>
              </a:p>
              <a:p>
                <a:pPr marL="171450" marR="63500" indent="-171450" defTabSz="1497740" fontAlgn="base" latinLnBrk="0">
                  <a:spcAft>
                    <a:spcPts val="7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b="1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1989</a:t>
                </a:r>
                <a:r>
                  <a:rPr lang="en-US" altLang="ko-KR" sz="1400" b="1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ko-KR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KT&amp;G</a:t>
                </a:r>
                <a:r>
                  <a:rPr lang="ko-KR" alt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KoPub돋움체 Medium" panose="02020603020101020101" pitchFamily="18" charset="-127"/>
                    <a:cs typeface="Open Sans" panose="020B0606030504020204" pitchFamily="34" charset="0"/>
                  </a:rPr>
                  <a:t> </a:t>
                </a:r>
                <a:r>
                  <a:rPr lang="en-US" altLang="ko-KR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founded</a:t>
                </a:r>
                <a:endPara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  <a:p>
                <a:pPr marL="171450" marR="63500" indent="-171450" defTabSz="1497740" fontAlgn="base" latinLnBrk="0">
                  <a:spcAft>
                    <a:spcPts val="7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1997</a:t>
                </a:r>
                <a:r>
                  <a:rPr lang="en-US" altLang="ko-KR" sz="1400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Incorporated </a:t>
                </a:r>
                <a:r>
                  <a:rPr lang="ko-KR" altLang="en-US" sz="1100" dirty="0">
                    <a:gradFill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tx1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Open Sans" panose="020B0606030504020204" pitchFamily="34" charset="0"/>
                    <a:ea typeface="KoPub돋움체 Medium" panose="02020603020101020101" pitchFamily="18" charset="-127"/>
                    <a:cs typeface="Open Sans" panose="020B0606030504020204" pitchFamily="34" charset="0"/>
                  </a:rPr>
                  <a:t> </a:t>
                </a:r>
              </a:p>
              <a:p>
                <a:pPr marL="171450" marR="63500" indent="-171450" defTabSz="1497740" fontAlgn="base" latinLnBrk="0">
                  <a:spcAft>
                    <a:spcPts val="7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1998</a:t>
                </a:r>
                <a:r>
                  <a:rPr lang="en-US" altLang="ko-KR" sz="1100" dirty="0">
                    <a:gradFill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tx1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Red ginseng business separated</a:t>
                </a:r>
                <a:endPara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Medium" panose="02020603020101020101" pitchFamily="18" charset="-127"/>
                  <a:cs typeface="Open Sans" panose="020B0606030504020204" pitchFamily="34" charset="0"/>
                </a:endParaRPr>
              </a:p>
              <a:p>
                <a:pPr marL="171450" marR="63500" indent="-171450" defTabSz="1497740" fontAlgn="base" latinLnBrk="0">
                  <a:spcAft>
                    <a:spcPts val="700"/>
                  </a:spcAft>
                  <a:buClr>
                    <a:srgbClr val="0096CE"/>
                  </a:buClr>
                  <a:buSzPct val="80000"/>
                  <a:buFont typeface="Wingdings" pitchFamily="2" charset="2"/>
                  <a:buChar char="l"/>
                  <a:tabLst>
                    <a:tab pos="511810" algn="l"/>
                    <a:tab pos="1023620" algn="l"/>
                    <a:tab pos="1536700" algn="l"/>
                    <a:tab pos="2048510" algn="l"/>
                    <a:tab pos="2560320" algn="l"/>
                    <a:tab pos="3072130" algn="l"/>
                    <a:tab pos="3583940" algn="l"/>
                    <a:tab pos="4097020" algn="l"/>
                    <a:tab pos="4608830" algn="l"/>
                    <a:tab pos="5120640" algn="l"/>
                    <a:tab pos="5632450" algn="l"/>
                    <a:tab pos="6657340" algn="l"/>
                    <a:tab pos="7169150" algn="l"/>
                    <a:tab pos="7680960" algn="l"/>
                    <a:tab pos="8192770" algn="l"/>
                    <a:tab pos="8704580" algn="l"/>
                    <a:tab pos="9217660" algn="l"/>
                    <a:tab pos="9729470" algn="l"/>
                    <a:tab pos="10241280" algn="l"/>
                    <a:tab pos="10753090" algn="l"/>
                    <a:tab pos="11264900" algn="l"/>
                    <a:tab pos="11777980" algn="l"/>
                    <a:tab pos="12289790" algn="l"/>
                    <a:tab pos="12801600" algn="l"/>
                    <a:tab pos="13313410" algn="l"/>
                    <a:tab pos="13825220" algn="l"/>
                    <a:tab pos="14338300" algn="l"/>
                    <a:tab pos="14850110" algn="l"/>
                    <a:tab pos="15361920" algn="l"/>
                    <a:tab pos="15873730" algn="l"/>
                    <a:tab pos="16385540" algn="l"/>
                    <a:tab pos="511810" algn="l"/>
                  </a:tabLst>
                  <a:defRPr/>
                </a:pPr>
                <a:r>
                  <a:rPr lang="en-US" altLang="ko-KR" sz="1200" dirty="0">
                    <a:solidFill>
                      <a:srgbClr val="0096C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2002</a:t>
                </a:r>
                <a:r>
                  <a:rPr lang="en-US" altLang="ko-KR" sz="1100" dirty="0">
                    <a:gradFill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tx1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ko-K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Whole sale of share under privatization</a:t>
                </a:r>
                <a:r>
                  <a:rPr lang="ko-KR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KoPub돋움체 Medium" panose="02020603020101020101" pitchFamily="18" charset="-127"/>
                    <a:cs typeface="Open Sans" panose="020B0606030504020204" pitchFamily="34" charset="0"/>
                  </a:rPr>
                  <a:t> </a:t>
                </a:r>
              </a:p>
            </p:txBody>
          </p:sp>
        </p:grpSp>
      </p:grpSp>
      <p:grpSp>
        <p:nvGrpSpPr>
          <p:cNvPr id="56" name="그룹 55"/>
          <p:cNvGrpSpPr/>
          <p:nvPr/>
        </p:nvGrpSpPr>
        <p:grpSpPr>
          <a:xfrm>
            <a:off x="550424" y="5478611"/>
            <a:ext cx="11091152" cy="1225780"/>
            <a:chOff x="380141" y="5515239"/>
            <a:chExt cx="11091152" cy="1225780"/>
          </a:xfrm>
        </p:grpSpPr>
        <p:sp>
          <p:nvSpPr>
            <p:cNvPr id="57" name="TextBox 56"/>
            <p:cNvSpPr txBox="1"/>
            <p:nvPr/>
          </p:nvSpPr>
          <p:spPr>
            <a:xfrm>
              <a:off x="380141" y="5971578"/>
              <a:ext cx="11091152" cy="7694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txBody>
            <a:bodyPr wrap="square" lIns="0" tIns="0" rIns="0" bIns="0" anchor="t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indent="-92075" algn="ctr" defTabSz="995363" latinLnBrk="0">
                <a:buSzPct val="80000"/>
                <a:defRPr/>
              </a:pPr>
              <a:r>
                <a:rPr lang="en-US" altLang="ko-KR" sz="25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Korea’s No.1 and global top 5 tobacco company</a:t>
              </a:r>
            </a:p>
            <a:p>
              <a:pPr indent="-92075" algn="ctr" defTabSz="995363" latinLnBrk="0">
                <a:buSzPct val="80000"/>
                <a:defRPr/>
              </a:pPr>
              <a:r>
                <a:rPr lang="en-US" altLang="ko-KR" sz="25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with 135 years of history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749076" y="5607572"/>
              <a:ext cx="868737" cy="100027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txBody>
            <a:bodyPr wrap="square" lIns="0" tIns="0" rIns="0" bIns="0" anchor="t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indent="-92075" algn="ctr" defTabSz="995363" latinLnBrk="0">
                <a:buSzPct val="80000"/>
                <a:defRPr/>
              </a:pPr>
              <a:r>
                <a:rPr lang="en-US" altLang="ko-KR" sz="6500" kern="0" dirty="0">
                  <a:solidFill>
                    <a:srgbClr val="045CB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“                </a:t>
              </a: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9495503" y="5515239"/>
              <a:ext cx="476412" cy="10926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-92075" algn="ctr" defTabSz="995363" latinLnBrk="0">
                <a:buSzPct val="80000"/>
                <a:defRPr/>
              </a:pPr>
              <a:r>
                <a:rPr lang="en-US" altLang="ko-KR" sz="6500" kern="0" dirty="0">
                  <a:solidFill>
                    <a:srgbClr val="045CB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”</a:t>
              </a:r>
            </a:p>
          </p:txBody>
        </p:sp>
      </p:grpSp>
      <p:sp>
        <p:nvSpPr>
          <p:cNvPr id="66" name="갈매기형 수장 65"/>
          <p:cNvSpPr/>
          <p:nvPr/>
        </p:nvSpPr>
        <p:spPr>
          <a:xfrm>
            <a:off x="7707873" y="2051295"/>
            <a:ext cx="230782" cy="635351"/>
          </a:xfrm>
          <a:prstGeom prst="chevron">
            <a:avLst/>
          </a:prstGeom>
          <a:solidFill>
            <a:srgbClr val="E6E6E6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B4F35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갈매기형 수장 67"/>
          <p:cNvSpPr/>
          <p:nvPr/>
        </p:nvSpPr>
        <p:spPr>
          <a:xfrm>
            <a:off x="4004953" y="2051295"/>
            <a:ext cx="230782" cy="635351"/>
          </a:xfrm>
          <a:prstGeom prst="chevron">
            <a:avLst/>
          </a:prstGeom>
          <a:solidFill>
            <a:srgbClr val="E6E6E6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B4F35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27" name="직사각형 2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48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93880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4A45FF"/>
      </a:hlink>
      <a:folHlink>
        <a:srgbClr val="BE27BB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테마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테마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테마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8835</TotalTime>
  <Words>1906</Words>
  <Application>Microsoft Office PowerPoint</Application>
  <PresentationFormat>와이드스크린</PresentationFormat>
  <Paragraphs>377</Paragraphs>
  <Slides>14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14</vt:i4>
      </vt:variant>
    </vt:vector>
  </HeadingPairs>
  <TitlesOfParts>
    <vt:vector size="30" baseType="lpstr">
      <vt:lpstr>Bodoni SvtyTwo ITC TT-Book</vt:lpstr>
      <vt:lpstr>G마켓 산스 Bold</vt:lpstr>
      <vt:lpstr>KoPub돋움체 Bold</vt:lpstr>
      <vt:lpstr>KoPub돋움체 Light</vt:lpstr>
      <vt:lpstr>KoPub돋움체 Medium</vt:lpstr>
      <vt:lpstr>KT&amp;G 상상본문 M</vt:lpstr>
      <vt:lpstr>Open Sans</vt:lpstr>
      <vt:lpstr>Rix모던고딕 EB</vt:lpstr>
      <vt:lpstr>SimSun</vt:lpstr>
      <vt:lpstr>-webkit-standard</vt:lpstr>
      <vt:lpstr>맑은 고딕</vt:lpstr>
      <vt:lpstr>Arial</vt:lpstr>
      <vt:lpstr>Calibri</vt:lpstr>
      <vt:lpstr>Wingdings</vt:lpstr>
      <vt:lpstr>Office 테마</vt:lpstr>
      <vt:lpstr>한컴오피스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821088248337</dc:creator>
  <cp:lastModifiedBy>김은지</cp:lastModifiedBy>
  <cp:revision>542</cp:revision>
  <dcterms:created xsi:type="dcterms:W3CDTF">2021-12-08T02:12:35Z</dcterms:created>
  <dcterms:modified xsi:type="dcterms:W3CDTF">2024-02-14T00:57:47Z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DRClass">
    <vt:lpwstr>2</vt:lpwstr>
  </property>
  <property fmtid="{D5CDD505-2E9C-101B-9397-08002B2CF9AE}" pid="3" name="FDRDate">
    <vt:lpwstr>20230807T002004Z</vt:lpwstr>
  </property>
  <property fmtid="{D5CDD505-2E9C-101B-9397-08002B2CF9AE}" pid="4" name="FDRDomainID">
    <vt:lpwstr>0100000000001983</vt:lpwstr>
  </property>
  <property fmtid="{D5CDD505-2E9C-101B-9397-08002B2CF9AE}" pid="5" name="FDRSet">
    <vt:lpwstr>auto</vt:lpwstr>
  </property>
  <property fmtid="{D5CDD505-2E9C-101B-9397-08002B2CF9AE}" pid="6" name="FDRSys">
    <vt:lpwstr>Fasoo Data Radar Client Agent</vt:lpwstr>
  </property>
  <property fmtid="{D5CDD505-2E9C-101B-9397-08002B2CF9AE}" pid="7" name="FDRver">
    <vt:lpwstr>1.0</vt:lpwstr>
  </property>
</Properties>
</file>