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1630" r:id="rId2"/>
    <p:sldId id="1631" r:id="rId3"/>
    <p:sldId id="1706" r:id="rId4"/>
    <p:sldId id="1638" r:id="rId5"/>
    <p:sldId id="1634" r:id="rId6"/>
    <p:sldId id="1636" r:id="rId7"/>
    <p:sldId id="1635" r:id="rId8"/>
    <p:sldId id="1637" r:id="rId9"/>
    <p:sldId id="1660" r:id="rId10"/>
    <p:sldId id="1639" r:id="rId11"/>
    <p:sldId id="1661" r:id="rId12"/>
    <p:sldId id="1640" r:id="rId13"/>
    <p:sldId id="1662" r:id="rId14"/>
    <p:sldId id="1671" r:id="rId15"/>
    <p:sldId id="1647" r:id="rId16"/>
    <p:sldId id="1663" r:id="rId17"/>
    <p:sldId id="1664" r:id="rId18"/>
    <p:sldId id="1641" r:id="rId19"/>
    <p:sldId id="1642" r:id="rId20"/>
    <p:sldId id="1643" r:id="rId21"/>
    <p:sldId id="1665" r:id="rId22"/>
    <p:sldId id="1666" r:id="rId23"/>
    <p:sldId id="1667" r:id="rId24"/>
    <p:sldId id="1668" r:id="rId25"/>
    <p:sldId id="1669" r:id="rId26"/>
    <p:sldId id="1670" r:id="rId27"/>
    <p:sldId id="1652" r:id="rId28"/>
    <p:sldId id="1705" r:id="rId29"/>
    <p:sldId id="1580" r:id="rId30"/>
    <p:sldId id="1653" r:id="rId31"/>
    <p:sldId id="1675" r:id="rId32"/>
    <p:sldId id="1645" r:id="rId33"/>
    <p:sldId id="1676" r:id="rId34"/>
    <p:sldId id="1708" r:id="rId35"/>
    <p:sldId id="1709" r:id="rId36"/>
    <p:sldId id="1678" r:id="rId37"/>
    <p:sldId id="1680" r:id="rId38"/>
    <p:sldId id="1646" r:id="rId39"/>
    <p:sldId id="1682" r:id="rId40"/>
    <p:sldId id="1683" r:id="rId41"/>
    <p:sldId id="1684" r:id="rId42"/>
    <p:sldId id="1685" r:id="rId43"/>
    <p:sldId id="1686" r:id="rId44"/>
    <p:sldId id="1687" r:id="rId45"/>
    <p:sldId id="1674" r:id="rId46"/>
    <p:sldId id="1654" r:id="rId47"/>
    <p:sldId id="1688" r:id="rId48"/>
    <p:sldId id="1648" r:id="rId49"/>
    <p:sldId id="1689" r:id="rId50"/>
    <p:sldId id="1649" r:id="rId51"/>
    <p:sldId id="1690" r:id="rId52"/>
    <p:sldId id="1691" r:id="rId53"/>
    <p:sldId id="1692" r:id="rId54"/>
    <p:sldId id="1693" r:id="rId55"/>
    <p:sldId id="1694" r:id="rId56"/>
    <p:sldId id="1695" r:id="rId57"/>
    <p:sldId id="1696" r:id="rId58"/>
    <p:sldId id="1672" r:id="rId59"/>
    <p:sldId id="1655" r:id="rId60"/>
    <p:sldId id="1650" r:id="rId61"/>
    <p:sldId id="1697" r:id="rId62"/>
    <p:sldId id="1698" r:id="rId63"/>
    <p:sldId id="1707" r:id="rId64"/>
    <p:sldId id="1651" r:id="rId65"/>
    <p:sldId id="1701" r:id="rId66"/>
    <p:sldId id="1656" r:id="rId67"/>
    <p:sldId id="1702" r:id="rId68"/>
    <p:sldId id="1658" r:id="rId69"/>
    <p:sldId id="1703" r:id="rId70"/>
    <p:sldId id="1704" r:id="rId7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FF"/>
    <a:srgbClr val="E000FF"/>
    <a:srgbClr val="0000FF"/>
    <a:srgbClr val="FF4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6"/>
    <p:restoredTop sz="72195" autoAdjust="0"/>
  </p:normalViewPr>
  <p:slideViewPr>
    <p:cSldViewPr snapToGrid="0" snapToObjects="1" showGuides="1">
      <p:cViewPr varScale="1">
        <p:scale>
          <a:sx n="113" d="100"/>
          <a:sy n="113" d="100"/>
        </p:scale>
        <p:origin x="2418" y="102"/>
      </p:cViewPr>
      <p:guideLst>
        <p:guide orient="horz" pos="2160"/>
        <p:guide pos="3840"/>
        <p:guide pos="175"/>
      </p:guideLst>
    </p:cSldViewPr>
  </p:slideViewPr>
  <p:notesTextViewPr>
    <p:cViewPr>
      <p:scale>
        <a:sx n="1" d="1"/>
        <a:sy n="1" d="1"/>
      </p:scale>
      <p:origin x="0" y="0"/>
    </p:cViewPr>
  </p:notesTextViewPr>
  <p:sorterViewPr>
    <p:cViewPr>
      <p:scale>
        <a:sx n="100" d="100"/>
        <a:sy n="100" d="100"/>
      </p:scale>
      <p:origin x="0" y="-213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9A474-DB0B-5E45-B73F-BE74B3EE01A3}" type="datetimeFigureOut">
              <a:rPr kumimoji="1" lang="ko-KR" altLang="en-US" smtClean="0"/>
              <a:t>2024-10-02</a:t>
            </a:fld>
            <a:endParaRPr kumimoji="1"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C7A2B-FFA2-B445-BAD6-6E2BA1C4BF8B}" type="slidenum">
              <a:rPr kumimoji="1" lang="ko-KR" altLang="en-US" smtClean="0"/>
              <a:t>‹#›</a:t>
            </a:fld>
            <a:endParaRPr kumimoji="1" lang="ko-KR" altLang="en-US"/>
          </a:p>
        </p:txBody>
      </p:sp>
    </p:spTree>
    <p:extLst>
      <p:ext uri="{BB962C8B-B14F-4D97-AF65-F5344CB8AC3E}">
        <p14:creationId xmlns:p14="http://schemas.microsoft.com/office/powerpoint/2010/main" val="207666093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800" b="0" dirty="0">
                <a:effectLst/>
                <a:latin typeface="Arial" panose="020B0604020202020204" pitchFamily="34" charset="0"/>
                <a:ea typeface="굴림" panose="020B0600000101010101" pitchFamily="50" charset="-127"/>
                <a:cs typeface="굴림" panose="020B0600000101010101" pitchFamily="50" charset="-127"/>
              </a:rPr>
              <a:t>We are currently witnessing a global digital revolution that is transforming industries, governments, and societies at an unprecedented pace. Technological advancements in fields such as the Internet of Things, Big Data, and Artificial Intelligence are not only reshaping how we interact with the world but also fundamentally altering the structure of the global economy. These innovations are no longer optional but necessary for any country or business that wishes to remain competitive in today’s environment.</a:t>
            </a:r>
            <a:endParaRPr lang="ko-KR" altLang="ko-KR" sz="1800" dirty="0">
              <a:effectLst/>
              <a:latin typeface="굴림" panose="020B0600000101010101" pitchFamily="50" charset="-127"/>
              <a:ea typeface="굴림" panose="020B0600000101010101" pitchFamily="50" charset="-127"/>
              <a:cs typeface="굴림" panose="020B0600000101010101" pitchFamily="50" charset="-127"/>
            </a:endParaRPr>
          </a:p>
          <a:p>
            <a:r>
              <a:rPr lang="en-US" altLang="ko-KR" sz="1800" b="0" dirty="0">
                <a:effectLst/>
                <a:latin typeface="Arial" panose="020B0604020202020204" pitchFamily="34" charset="0"/>
                <a:ea typeface="굴림" panose="020B0600000101010101" pitchFamily="50" charset="-127"/>
                <a:cs typeface="굴림" panose="020B0600000101010101" pitchFamily="50" charset="-127"/>
              </a:rPr>
              <a:t>In sectors like healthcare, finance, and education, digital adoption has accelerated significantly. For example, healthcare is leveraging AI for predictive diagnostics, finance is using Big Data for real-time decision-making, and education is increasingly moving towards digital platforms. This widespread adoption is driving efficiency, innovation, and growth across the globe. To succeed in this new era, governments and organizations must adapt, evolve, and embrace these technological changes.</a:t>
            </a:r>
            <a:endParaRPr lang="ko-KR" altLang="ko-KR" sz="1800" dirty="0">
              <a:effectLst/>
              <a:latin typeface="굴림" panose="020B0600000101010101" pitchFamily="50" charset="-127"/>
              <a:ea typeface="굴림" panose="020B0600000101010101" pitchFamily="50" charset="-127"/>
              <a:cs typeface="굴림" panose="020B0600000101010101" pitchFamily="50" charset="-127"/>
            </a:endParaRP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2</a:t>
            </a:fld>
            <a:endParaRPr lang="ko-KR" altLang="en-US"/>
          </a:p>
        </p:txBody>
      </p:sp>
    </p:spTree>
    <p:extLst>
      <p:ext uri="{BB962C8B-B14F-4D97-AF65-F5344CB8AC3E}">
        <p14:creationId xmlns:p14="http://schemas.microsoft.com/office/powerpoint/2010/main" val="24868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a:t>Artificial Intelligence (AI) and data analytics are essential tools for driving innovation and improvement in today’s digital landscape. Businesses can apply AI for automation and decision-making, such as using clustering algorithms to analyze customer behavior. This enables personalized marketing and more effective business strategies.</a:t>
            </a:r>
            <a:endParaRPr lang="en-US" altLang="ko-KR" dirty="0"/>
          </a:p>
          <a:p>
            <a:r>
              <a:rPr lang="en-US" altLang="ko-KR" b="1" dirty="0"/>
              <a:t>For governments, AI plays a crucial role in analyzing large datasets to improve policy-making and optimize resource allocation. AI helps governments make data-driven decisions that better serve the public.</a:t>
            </a:r>
            <a:endParaRPr lang="en-US" altLang="ko-KR" dirty="0"/>
          </a:p>
          <a:p>
            <a:r>
              <a:rPr lang="en-US" altLang="ko-KR" b="1" dirty="0"/>
              <a:t>Individuals can also benefit from AI and data analytics by using these tools to improve personal productivity or guide career decisions. For example, data insights can help you understand your work habits and identify areas for growth.</a:t>
            </a:r>
            <a:endParaRPr lang="en-US" altLang="ko-KR" dirty="0"/>
          </a:p>
          <a:p>
            <a:r>
              <a:rPr lang="en-US" altLang="ko-KR" b="1" dirty="0"/>
              <a:t>By leveraging AI and data analytics, all stakeholders can make smarter, more informed decisions that lead to innovation and progress in their respective fields.</a:t>
            </a:r>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11</a:t>
            </a:fld>
            <a:endParaRPr lang="ko-KR" altLang="en-US"/>
          </a:p>
        </p:txBody>
      </p:sp>
    </p:spTree>
    <p:extLst>
      <p:ext uri="{BB962C8B-B14F-4D97-AF65-F5344CB8AC3E}">
        <p14:creationId xmlns:p14="http://schemas.microsoft.com/office/powerpoint/2010/main" val="310846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Collaboration is essential for successful digital transformation across all sectors. Governments can collaborate with the private sector, international organizations, and academia to pool resources and expertise, driving innovation in public services.</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For businesses, partnerships with technology providers and research institutions keep them at the forefront of technological advancements, enabling them to stay competitive.</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Individuals can join professional networks to stay connected with digital trends and collaboration opportunities, which helps in continuous learning and skill development. Across all sectors, embracing collaboration accelerates progress and drives innovation.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12</a:t>
            </a:fld>
            <a:endParaRPr lang="ko-KR" altLang="en-US"/>
          </a:p>
        </p:txBody>
      </p:sp>
    </p:spTree>
    <p:extLst>
      <p:ext uri="{BB962C8B-B14F-4D97-AF65-F5344CB8AC3E}">
        <p14:creationId xmlns:p14="http://schemas.microsoft.com/office/powerpoint/2010/main" val="48001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Digital transformation is ongoing and requires continuous monitoring and adaptation. Governments and businesses need to use feedback loops and data-driven decisions to regularly refine their strategies and stay effective.</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For individuals, it’s about continuously updating skills and adapting to new technologies in work and daily life. Staying flexible and open to new tools is key to personal growth.</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Overall, staying adaptable and responsive to technological changes ensures long-term success for all stakeholders—governments, businesses, and individuals—as the digital landscape evolves.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13</a:t>
            </a:fld>
            <a:endParaRPr lang="ko-KR" altLang="en-US"/>
          </a:p>
        </p:txBody>
      </p:sp>
    </p:spTree>
    <p:extLst>
      <p:ext uri="{BB962C8B-B14F-4D97-AF65-F5344CB8AC3E}">
        <p14:creationId xmlns:p14="http://schemas.microsoft.com/office/powerpoint/2010/main" val="324817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a:p>
        </p:txBody>
      </p:sp>
      <p:sp>
        <p:nvSpPr>
          <p:cNvPr id="4" name="슬라이드 번호 개체 틀 3"/>
          <p:cNvSpPr>
            <a:spLocks noGrp="1"/>
          </p:cNvSpPr>
          <p:nvPr>
            <p:ph type="sldNum" sz="quarter" idx="10"/>
          </p:nvPr>
        </p:nvSpPr>
        <p:spPr/>
        <p:txBody>
          <a:bodyPr/>
          <a:lstStyle/>
          <a:p>
            <a:fld id="{0A242DC4-8326-4412-B24F-988329D1D487}" type="slidenum">
              <a:rPr lang="ko-KR" altLang="en-US" smtClean="0"/>
              <a:t>14</a:t>
            </a:fld>
            <a:endParaRPr lang="ko-KR" altLang="en-US"/>
          </a:p>
        </p:txBody>
      </p:sp>
    </p:spTree>
    <p:extLst>
      <p:ext uri="{BB962C8B-B14F-4D97-AF65-F5344CB8AC3E}">
        <p14:creationId xmlns:p14="http://schemas.microsoft.com/office/powerpoint/2010/main" val="4245056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a:solidFill>
                  <a:schemeClr val="tx1"/>
                </a:solidFill>
                <a:effectLst/>
                <a:latin typeface="+mn-lt"/>
                <a:ea typeface="+mn-ea"/>
                <a:cs typeface="+mn-cs"/>
              </a:rPr>
              <a:t>Digital transformation (DX)</a:t>
            </a:r>
            <a:r>
              <a:rPr lang="en-US" altLang="ko-KR" sz="1200" kern="1200" dirty="0">
                <a:solidFill>
                  <a:schemeClr val="tx1"/>
                </a:solidFill>
                <a:effectLst/>
                <a:latin typeface="+mn-lt"/>
                <a:ea typeface="+mn-ea"/>
                <a:cs typeface="+mn-cs"/>
              </a:rPr>
              <a:t> is no longer an option—it's a necessity. The global DX market is projected to grow to </a:t>
            </a:r>
            <a:r>
              <a:rPr lang="en-US" altLang="ko-KR" sz="1200" b="1" kern="1200" dirty="0">
                <a:solidFill>
                  <a:schemeClr val="tx1"/>
                </a:solidFill>
                <a:effectLst/>
                <a:latin typeface="+mn-lt"/>
                <a:ea typeface="+mn-ea"/>
                <a:cs typeface="+mn-cs"/>
              </a:rPr>
              <a:t>$880.28 billion by 2024</a:t>
            </a:r>
            <a:r>
              <a:rPr lang="en-US" altLang="ko-KR" sz="1200" kern="1200" dirty="0">
                <a:solidFill>
                  <a:schemeClr val="tx1"/>
                </a:solidFill>
                <a:effectLst/>
                <a:latin typeface="+mn-lt"/>
                <a:ea typeface="+mn-ea"/>
                <a:cs typeface="+mn-cs"/>
              </a:rPr>
              <a:t>, highlighting the rapid pace at which industries are adopting these technologies.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 </a:t>
            </a:r>
            <a:r>
              <a:rPr lang="en-US" altLang="ko-KR" sz="1200" b="1" kern="1200" dirty="0">
                <a:solidFill>
                  <a:schemeClr val="tx1"/>
                </a:solidFill>
                <a:effectLst/>
                <a:latin typeface="+mn-lt"/>
                <a:ea typeface="+mn-ea"/>
                <a:cs typeface="+mn-cs"/>
              </a:rPr>
              <a:t>COVID-19 pandemic</a:t>
            </a:r>
            <a:r>
              <a:rPr lang="en-US" altLang="ko-KR" sz="1200" kern="1200" dirty="0">
                <a:solidFill>
                  <a:schemeClr val="tx1"/>
                </a:solidFill>
                <a:effectLst/>
                <a:latin typeface="+mn-lt"/>
                <a:ea typeface="+mn-ea"/>
                <a:cs typeface="+mn-cs"/>
              </a:rPr>
              <a:t> has further accelerated this shift. In fact, </a:t>
            </a:r>
            <a:r>
              <a:rPr lang="en-US" altLang="ko-KR" sz="1200" b="1" kern="1200" dirty="0">
                <a:solidFill>
                  <a:schemeClr val="tx1"/>
                </a:solidFill>
                <a:effectLst/>
                <a:latin typeface="+mn-lt"/>
                <a:ea typeface="+mn-ea"/>
                <a:cs typeface="+mn-cs"/>
              </a:rPr>
              <a:t>97% of companies</a:t>
            </a:r>
            <a:r>
              <a:rPr lang="en-US" altLang="ko-KR" sz="1200" kern="1200" dirty="0">
                <a:solidFill>
                  <a:schemeClr val="tx1"/>
                </a:solidFill>
                <a:effectLst/>
                <a:latin typeface="+mn-lt"/>
                <a:ea typeface="+mn-ea"/>
                <a:cs typeface="+mn-cs"/>
              </a:rPr>
              <a:t> have fast-tracked their digital transformation initiatives by an average of </a:t>
            </a:r>
            <a:r>
              <a:rPr lang="en-US" altLang="ko-KR" sz="1200" b="1" kern="1200" dirty="0">
                <a:solidFill>
                  <a:schemeClr val="tx1"/>
                </a:solidFill>
                <a:effectLst/>
                <a:latin typeface="+mn-lt"/>
                <a:ea typeface="+mn-ea"/>
                <a:cs typeface="+mn-cs"/>
              </a:rPr>
              <a:t>6 years</a:t>
            </a:r>
            <a:r>
              <a:rPr lang="en-US" altLang="ko-KR" sz="1200" kern="1200" dirty="0">
                <a:solidFill>
                  <a:schemeClr val="tx1"/>
                </a:solidFill>
                <a:effectLst/>
                <a:latin typeface="+mn-lt"/>
                <a:ea typeface="+mn-ea"/>
                <a:cs typeface="+mn-cs"/>
              </a:rPr>
              <a:t> due to the challenges posed by the pandemic. This shows that digital transformation is essential for businesses to stay resilient and agile in a changing world.</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Furthermore, </a:t>
            </a:r>
            <a:r>
              <a:rPr lang="en-US" altLang="ko-KR" sz="1200" b="1" kern="1200" dirty="0">
                <a:solidFill>
                  <a:schemeClr val="tx1"/>
                </a:solidFill>
                <a:effectLst/>
                <a:latin typeface="+mn-lt"/>
                <a:ea typeface="+mn-ea"/>
                <a:cs typeface="+mn-cs"/>
              </a:rPr>
              <a:t>74% of organizations</a:t>
            </a:r>
            <a:r>
              <a:rPr lang="en-US" altLang="ko-KR" sz="1200" kern="1200" dirty="0">
                <a:solidFill>
                  <a:schemeClr val="tx1"/>
                </a:solidFill>
                <a:effectLst/>
                <a:latin typeface="+mn-lt"/>
                <a:ea typeface="+mn-ea"/>
                <a:cs typeface="+mn-cs"/>
              </a:rPr>
              <a:t> now consider DX to be a </a:t>
            </a:r>
            <a:r>
              <a:rPr lang="en-US" altLang="ko-KR" sz="1200" b="1" kern="1200" dirty="0">
                <a:solidFill>
                  <a:schemeClr val="tx1"/>
                </a:solidFill>
                <a:effectLst/>
                <a:latin typeface="+mn-lt"/>
                <a:ea typeface="+mn-ea"/>
                <a:cs typeface="+mn-cs"/>
              </a:rPr>
              <a:t>top priority</a:t>
            </a:r>
            <a:r>
              <a:rPr lang="en-US" altLang="ko-KR" sz="1200" kern="1200" dirty="0">
                <a:solidFill>
                  <a:schemeClr val="tx1"/>
                </a:solidFill>
                <a:effectLst/>
                <a:latin typeface="+mn-lt"/>
                <a:ea typeface="+mn-ea"/>
                <a:cs typeface="+mn-cs"/>
              </a:rPr>
              <a:t> for remaining competitive. Companies that have successfully implemented digital transformation are seeing significant benefits, with </a:t>
            </a:r>
            <a:r>
              <a:rPr lang="en-US" altLang="ko-KR" sz="1200" b="1" kern="1200" dirty="0">
                <a:solidFill>
                  <a:schemeClr val="tx1"/>
                </a:solidFill>
                <a:effectLst/>
                <a:latin typeface="+mn-lt"/>
                <a:ea typeface="+mn-ea"/>
                <a:cs typeface="+mn-cs"/>
              </a:rPr>
              <a:t>26% higher profits</a:t>
            </a:r>
            <a:r>
              <a:rPr lang="en-US" altLang="ko-KR" sz="1200" kern="1200" dirty="0">
                <a:solidFill>
                  <a:schemeClr val="tx1"/>
                </a:solidFill>
                <a:effectLst/>
                <a:latin typeface="+mn-lt"/>
                <a:ea typeface="+mn-ea"/>
                <a:cs typeface="+mn-cs"/>
              </a:rPr>
              <a:t> on average compared to those lagging behind.</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Key areas of investment driving this transformation include </a:t>
            </a:r>
            <a:r>
              <a:rPr lang="en-US" altLang="ko-KR" sz="1200" b="1" kern="1200" dirty="0">
                <a:solidFill>
                  <a:schemeClr val="tx1"/>
                </a:solidFill>
                <a:effectLst/>
                <a:latin typeface="+mn-lt"/>
                <a:ea typeface="+mn-ea"/>
                <a:cs typeface="+mn-cs"/>
              </a:rPr>
              <a:t>cloud computing</a:t>
            </a:r>
            <a:r>
              <a:rPr lang="en-US" altLang="ko-KR" sz="1200" kern="1200" dirty="0">
                <a:solidFill>
                  <a:schemeClr val="tx1"/>
                </a:solidFill>
                <a:effectLst/>
                <a:latin typeface="+mn-lt"/>
                <a:ea typeface="+mn-ea"/>
                <a:cs typeface="+mn-cs"/>
              </a:rPr>
              <a:t> (45%), </a:t>
            </a:r>
            <a:r>
              <a:rPr lang="en-US" altLang="ko-KR" sz="1200" b="1" kern="1200" dirty="0">
                <a:solidFill>
                  <a:schemeClr val="tx1"/>
                </a:solidFill>
                <a:effectLst/>
                <a:latin typeface="+mn-lt"/>
                <a:ea typeface="+mn-ea"/>
                <a:cs typeface="+mn-cs"/>
              </a:rPr>
              <a:t>artificial intelligence (AI)</a:t>
            </a:r>
            <a:r>
              <a:rPr lang="en-US" altLang="ko-KR" sz="1200" kern="1200" dirty="0">
                <a:solidFill>
                  <a:schemeClr val="tx1"/>
                </a:solidFill>
                <a:effectLst/>
                <a:latin typeface="+mn-lt"/>
                <a:ea typeface="+mn-ea"/>
                <a:cs typeface="+mn-cs"/>
              </a:rPr>
              <a:t> (39%), and </a:t>
            </a:r>
            <a:r>
              <a:rPr lang="en-US" altLang="ko-KR" sz="1200" b="1" kern="1200" dirty="0">
                <a:solidFill>
                  <a:schemeClr val="tx1"/>
                </a:solidFill>
                <a:effectLst/>
                <a:latin typeface="+mn-lt"/>
                <a:ea typeface="+mn-ea"/>
                <a:cs typeface="+mn-cs"/>
              </a:rPr>
              <a:t>the Internet of Things (</a:t>
            </a:r>
            <a:r>
              <a:rPr lang="en-US" altLang="ko-KR" sz="1200" b="1" kern="1200" dirty="0" err="1">
                <a:solidFill>
                  <a:schemeClr val="tx1"/>
                </a:solidFill>
                <a:effectLst/>
                <a:latin typeface="+mn-lt"/>
                <a:ea typeface="+mn-ea"/>
                <a:cs typeface="+mn-cs"/>
              </a:rPr>
              <a:t>IoT</a:t>
            </a:r>
            <a:r>
              <a:rPr lang="en-US" altLang="ko-KR" sz="1200" b="1" kern="1200" dirty="0">
                <a:solidFill>
                  <a:schemeClr val="tx1"/>
                </a:solidFill>
                <a:effectLst/>
                <a:latin typeface="+mn-lt"/>
                <a:ea typeface="+mn-ea"/>
                <a:cs typeface="+mn-cs"/>
              </a:rPr>
              <a:t>)</a:t>
            </a:r>
            <a:r>
              <a:rPr lang="en-US" altLang="ko-KR" sz="1200" kern="1200" dirty="0">
                <a:solidFill>
                  <a:schemeClr val="tx1"/>
                </a:solidFill>
                <a:effectLst/>
                <a:latin typeface="+mn-lt"/>
                <a:ea typeface="+mn-ea"/>
                <a:cs typeface="+mn-cs"/>
              </a:rPr>
              <a:t> (36%). These technologies are critical to ensuring that businesses stay relevant and efficient in the face of future challenges.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short, embracing digital transformation today is crucial for not only staying competitive but also thriving in a rapidly evolving digital landscape.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16</a:t>
            </a:fld>
            <a:endParaRPr lang="ko-KR" altLang="en-US"/>
          </a:p>
        </p:txBody>
      </p:sp>
    </p:spTree>
    <p:extLst>
      <p:ext uri="{BB962C8B-B14F-4D97-AF65-F5344CB8AC3E}">
        <p14:creationId xmlns:p14="http://schemas.microsoft.com/office/powerpoint/2010/main" val="128232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1" kern="1200" dirty="0">
                <a:solidFill>
                  <a:schemeClr val="tx1"/>
                </a:solidFill>
                <a:effectLst/>
                <a:latin typeface="+mn-lt"/>
                <a:ea typeface="+mn-ea"/>
                <a:cs typeface="+mn-cs"/>
              </a:rPr>
              <a:t>Digital transformation (DX)</a:t>
            </a:r>
            <a:r>
              <a:rPr lang="en-US" altLang="ko-KR" sz="1200" kern="1200" dirty="0">
                <a:solidFill>
                  <a:schemeClr val="tx1"/>
                </a:solidFill>
                <a:effectLst/>
                <a:latin typeface="+mn-lt"/>
                <a:ea typeface="+mn-ea"/>
                <a:cs typeface="+mn-cs"/>
              </a:rPr>
              <a:t> is no longer an option—it's a necessity. The global DX market is projected to grow to </a:t>
            </a:r>
            <a:r>
              <a:rPr lang="en-US" altLang="ko-KR" sz="1200" b="1" kern="1200" dirty="0">
                <a:solidFill>
                  <a:schemeClr val="tx1"/>
                </a:solidFill>
                <a:effectLst/>
                <a:latin typeface="+mn-lt"/>
                <a:ea typeface="+mn-ea"/>
                <a:cs typeface="+mn-cs"/>
              </a:rPr>
              <a:t>$880.28 billion by 2024</a:t>
            </a:r>
            <a:r>
              <a:rPr lang="en-US" altLang="ko-KR" sz="1200" kern="1200" dirty="0">
                <a:solidFill>
                  <a:schemeClr val="tx1"/>
                </a:solidFill>
                <a:effectLst/>
                <a:latin typeface="+mn-lt"/>
                <a:ea typeface="+mn-ea"/>
                <a:cs typeface="+mn-cs"/>
              </a:rPr>
              <a:t>, highlighting the rapid pace at which industries are adopting these technologies.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 </a:t>
            </a:r>
            <a:r>
              <a:rPr lang="en-US" altLang="ko-KR" sz="1200" b="1" kern="1200" dirty="0">
                <a:solidFill>
                  <a:schemeClr val="tx1"/>
                </a:solidFill>
                <a:effectLst/>
                <a:latin typeface="+mn-lt"/>
                <a:ea typeface="+mn-ea"/>
                <a:cs typeface="+mn-cs"/>
              </a:rPr>
              <a:t>COVID-19 pandemic</a:t>
            </a:r>
            <a:r>
              <a:rPr lang="en-US" altLang="ko-KR" sz="1200" kern="1200" dirty="0">
                <a:solidFill>
                  <a:schemeClr val="tx1"/>
                </a:solidFill>
                <a:effectLst/>
                <a:latin typeface="+mn-lt"/>
                <a:ea typeface="+mn-ea"/>
                <a:cs typeface="+mn-cs"/>
              </a:rPr>
              <a:t> has further accelerated this shift. In fact, </a:t>
            </a:r>
            <a:r>
              <a:rPr lang="en-US" altLang="ko-KR" sz="1200" b="1" kern="1200" dirty="0">
                <a:solidFill>
                  <a:schemeClr val="tx1"/>
                </a:solidFill>
                <a:effectLst/>
                <a:latin typeface="+mn-lt"/>
                <a:ea typeface="+mn-ea"/>
                <a:cs typeface="+mn-cs"/>
              </a:rPr>
              <a:t>97% of companies</a:t>
            </a:r>
            <a:r>
              <a:rPr lang="en-US" altLang="ko-KR" sz="1200" kern="1200" dirty="0">
                <a:solidFill>
                  <a:schemeClr val="tx1"/>
                </a:solidFill>
                <a:effectLst/>
                <a:latin typeface="+mn-lt"/>
                <a:ea typeface="+mn-ea"/>
                <a:cs typeface="+mn-cs"/>
              </a:rPr>
              <a:t> have fast-tracked their digital transformation initiatives by an average of </a:t>
            </a:r>
            <a:r>
              <a:rPr lang="en-US" altLang="ko-KR" sz="1200" b="1" kern="1200" dirty="0">
                <a:solidFill>
                  <a:schemeClr val="tx1"/>
                </a:solidFill>
                <a:effectLst/>
                <a:latin typeface="+mn-lt"/>
                <a:ea typeface="+mn-ea"/>
                <a:cs typeface="+mn-cs"/>
              </a:rPr>
              <a:t>6 years</a:t>
            </a:r>
            <a:r>
              <a:rPr lang="en-US" altLang="ko-KR" sz="1200" kern="1200" dirty="0">
                <a:solidFill>
                  <a:schemeClr val="tx1"/>
                </a:solidFill>
                <a:effectLst/>
                <a:latin typeface="+mn-lt"/>
                <a:ea typeface="+mn-ea"/>
                <a:cs typeface="+mn-cs"/>
              </a:rPr>
              <a:t> due to the challenges posed by the pandemic. This shows that digital transformation is essential for businesses to stay resilient and agile in a changing world.</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Furthermore, </a:t>
            </a:r>
            <a:r>
              <a:rPr lang="en-US" altLang="ko-KR" sz="1200" b="1" kern="1200" dirty="0">
                <a:solidFill>
                  <a:schemeClr val="tx1"/>
                </a:solidFill>
                <a:effectLst/>
                <a:latin typeface="+mn-lt"/>
                <a:ea typeface="+mn-ea"/>
                <a:cs typeface="+mn-cs"/>
              </a:rPr>
              <a:t>74% of organizations</a:t>
            </a:r>
            <a:r>
              <a:rPr lang="en-US" altLang="ko-KR" sz="1200" kern="1200" dirty="0">
                <a:solidFill>
                  <a:schemeClr val="tx1"/>
                </a:solidFill>
                <a:effectLst/>
                <a:latin typeface="+mn-lt"/>
                <a:ea typeface="+mn-ea"/>
                <a:cs typeface="+mn-cs"/>
              </a:rPr>
              <a:t> now consider DX to be a </a:t>
            </a:r>
            <a:r>
              <a:rPr lang="en-US" altLang="ko-KR" sz="1200" b="1" kern="1200" dirty="0">
                <a:solidFill>
                  <a:schemeClr val="tx1"/>
                </a:solidFill>
                <a:effectLst/>
                <a:latin typeface="+mn-lt"/>
                <a:ea typeface="+mn-ea"/>
                <a:cs typeface="+mn-cs"/>
              </a:rPr>
              <a:t>top priority</a:t>
            </a:r>
            <a:r>
              <a:rPr lang="en-US" altLang="ko-KR" sz="1200" kern="1200" dirty="0">
                <a:solidFill>
                  <a:schemeClr val="tx1"/>
                </a:solidFill>
                <a:effectLst/>
                <a:latin typeface="+mn-lt"/>
                <a:ea typeface="+mn-ea"/>
                <a:cs typeface="+mn-cs"/>
              </a:rPr>
              <a:t> for remaining competitive. Companies that have successfully implemented digital transformation are seeing significant benefits, with </a:t>
            </a:r>
            <a:r>
              <a:rPr lang="en-US" altLang="ko-KR" sz="1200" b="1" kern="1200" dirty="0">
                <a:solidFill>
                  <a:schemeClr val="tx1"/>
                </a:solidFill>
                <a:effectLst/>
                <a:latin typeface="+mn-lt"/>
                <a:ea typeface="+mn-ea"/>
                <a:cs typeface="+mn-cs"/>
              </a:rPr>
              <a:t>26% higher profits</a:t>
            </a:r>
            <a:r>
              <a:rPr lang="en-US" altLang="ko-KR" sz="1200" kern="1200" dirty="0">
                <a:solidFill>
                  <a:schemeClr val="tx1"/>
                </a:solidFill>
                <a:effectLst/>
                <a:latin typeface="+mn-lt"/>
                <a:ea typeface="+mn-ea"/>
                <a:cs typeface="+mn-cs"/>
              </a:rPr>
              <a:t> on average compared to those lagging behind.</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Key areas of investment driving this transformation include </a:t>
            </a:r>
            <a:r>
              <a:rPr lang="en-US" altLang="ko-KR" sz="1200" b="1" kern="1200" dirty="0">
                <a:solidFill>
                  <a:schemeClr val="tx1"/>
                </a:solidFill>
                <a:effectLst/>
                <a:latin typeface="+mn-lt"/>
                <a:ea typeface="+mn-ea"/>
                <a:cs typeface="+mn-cs"/>
              </a:rPr>
              <a:t>cloud computing</a:t>
            </a:r>
            <a:r>
              <a:rPr lang="en-US" altLang="ko-KR" sz="1200" kern="1200" dirty="0">
                <a:solidFill>
                  <a:schemeClr val="tx1"/>
                </a:solidFill>
                <a:effectLst/>
                <a:latin typeface="+mn-lt"/>
                <a:ea typeface="+mn-ea"/>
                <a:cs typeface="+mn-cs"/>
              </a:rPr>
              <a:t> (45%), </a:t>
            </a:r>
            <a:r>
              <a:rPr lang="en-US" altLang="ko-KR" sz="1200" b="1" kern="1200" dirty="0">
                <a:solidFill>
                  <a:schemeClr val="tx1"/>
                </a:solidFill>
                <a:effectLst/>
                <a:latin typeface="+mn-lt"/>
                <a:ea typeface="+mn-ea"/>
                <a:cs typeface="+mn-cs"/>
              </a:rPr>
              <a:t>artificial intelligence (AI)</a:t>
            </a:r>
            <a:r>
              <a:rPr lang="en-US" altLang="ko-KR" sz="1200" kern="1200" dirty="0">
                <a:solidFill>
                  <a:schemeClr val="tx1"/>
                </a:solidFill>
                <a:effectLst/>
                <a:latin typeface="+mn-lt"/>
                <a:ea typeface="+mn-ea"/>
                <a:cs typeface="+mn-cs"/>
              </a:rPr>
              <a:t> (39%), and </a:t>
            </a:r>
            <a:r>
              <a:rPr lang="en-US" altLang="ko-KR" sz="1200" b="1" kern="1200" dirty="0">
                <a:solidFill>
                  <a:schemeClr val="tx1"/>
                </a:solidFill>
                <a:effectLst/>
                <a:latin typeface="+mn-lt"/>
                <a:ea typeface="+mn-ea"/>
                <a:cs typeface="+mn-cs"/>
              </a:rPr>
              <a:t>the Internet of Things (</a:t>
            </a:r>
            <a:r>
              <a:rPr lang="en-US" altLang="ko-KR" sz="1200" b="1" kern="1200" dirty="0" err="1">
                <a:solidFill>
                  <a:schemeClr val="tx1"/>
                </a:solidFill>
                <a:effectLst/>
                <a:latin typeface="+mn-lt"/>
                <a:ea typeface="+mn-ea"/>
                <a:cs typeface="+mn-cs"/>
              </a:rPr>
              <a:t>IoT</a:t>
            </a:r>
            <a:r>
              <a:rPr lang="en-US" altLang="ko-KR" sz="1200" b="1" kern="1200" dirty="0">
                <a:solidFill>
                  <a:schemeClr val="tx1"/>
                </a:solidFill>
                <a:effectLst/>
                <a:latin typeface="+mn-lt"/>
                <a:ea typeface="+mn-ea"/>
                <a:cs typeface="+mn-cs"/>
              </a:rPr>
              <a:t>)</a:t>
            </a:r>
            <a:r>
              <a:rPr lang="en-US" altLang="ko-KR" sz="1200" kern="1200" dirty="0">
                <a:solidFill>
                  <a:schemeClr val="tx1"/>
                </a:solidFill>
                <a:effectLst/>
                <a:latin typeface="+mn-lt"/>
                <a:ea typeface="+mn-ea"/>
                <a:cs typeface="+mn-cs"/>
              </a:rPr>
              <a:t> (36%). These technologies are critical to ensuring that businesses stay relevant and efficient in the face of future challenges.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short, embracing digital transformation today is crucial for not only staying competitive but also thriving in a rapidly evolving digital landscape.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17</a:t>
            </a:fld>
            <a:endParaRPr lang="ko-KR" altLang="en-US"/>
          </a:p>
        </p:txBody>
      </p:sp>
    </p:spTree>
    <p:extLst>
      <p:ext uri="{BB962C8B-B14F-4D97-AF65-F5344CB8AC3E}">
        <p14:creationId xmlns:p14="http://schemas.microsoft.com/office/powerpoint/2010/main" val="674156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The future of digital transformation is closely tied to advancements in </a:t>
            </a:r>
            <a:r>
              <a:rPr lang="en-US" altLang="ko-KR" sz="1200" b="1" kern="1200" dirty="0">
                <a:solidFill>
                  <a:schemeClr val="tx1"/>
                </a:solidFill>
                <a:effectLst/>
                <a:latin typeface="+mn-lt"/>
                <a:ea typeface="+mn-ea"/>
                <a:cs typeface="+mn-cs"/>
              </a:rPr>
              <a:t>artificial intelligence (AI), the Internet of Things (</a:t>
            </a:r>
            <a:r>
              <a:rPr lang="en-US" altLang="ko-KR" sz="1200" b="1" kern="1200" dirty="0" err="1">
                <a:solidFill>
                  <a:schemeClr val="tx1"/>
                </a:solidFill>
                <a:effectLst/>
                <a:latin typeface="+mn-lt"/>
                <a:ea typeface="+mn-ea"/>
                <a:cs typeface="+mn-cs"/>
              </a:rPr>
              <a:t>IoT</a:t>
            </a:r>
            <a:r>
              <a:rPr lang="en-US" altLang="ko-KR" sz="1200" b="1" kern="1200" dirty="0">
                <a:solidFill>
                  <a:schemeClr val="tx1"/>
                </a:solidFill>
                <a:effectLst/>
                <a:latin typeface="+mn-lt"/>
                <a:ea typeface="+mn-ea"/>
                <a:cs typeface="+mn-cs"/>
              </a:rPr>
              <a:t>), 5G</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edge computing</a:t>
            </a:r>
            <a:r>
              <a:rPr lang="en-US" altLang="ko-KR" sz="1200" kern="1200" dirty="0">
                <a:solidFill>
                  <a:schemeClr val="tx1"/>
                </a:solidFill>
                <a:effectLst/>
                <a:latin typeface="+mn-lt"/>
                <a:ea typeface="+mn-ea"/>
                <a:cs typeface="+mn-cs"/>
              </a:rPr>
              <a:t>. These technologies will play a critical role in shaping how industries operate and deliver value. As we can see in the projection, the global digital transformation market is expected to reach an impressive </a:t>
            </a:r>
            <a:r>
              <a:rPr lang="en-US" altLang="ko-KR" sz="1200" b="1" kern="1200" dirty="0">
                <a:solidFill>
                  <a:schemeClr val="tx1"/>
                </a:solidFill>
                <a:effectLst/>
                <a:latin typeface="+mn-lt"/>
                <a:ea typeface="+mn-ea"/>
                <a:cs typeface="+mn-cs"/>
              </a:rPr>
              <a:t>USD 3289.4 billion by 2030</a:t>
            </a:r>
            <a:r>
              <a:rPr lang="en-US" altLang="ko-KR" sz="1200" kern="1200" dirty="0">
                <a:solidFill>
                  <a:schemeClr val="tx1"/>
                </a:solidFill>
                <a:effectLst/>
                <a:latin typeface="+mn-lt"/>
                <a:ea typeface="+mn-ea"/>
                <a:cs typeface="+mn-cs"/>
              </a:rPr>
              <a:t>.</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For organizations, </a:t>
            </a:r>
            <a:r>
              <a:rPr lang="en-US" altLang="ko-KR" sz="1200" b="1" kern="1200" dirty="0">
                <a:solidFill>
                  <a:schemeClr val="tx1"/>
                </a:solidFill>
                <a:effectLst/>
                <a:latin typeface="+mn-lt"/>
                <a:ea typeface="+mn-ea"/>
                <a:cs typeface="+mn-cs"/>
              </a:rPr>
              <a:t>investing in future-proofing their operations</a:t>
            </a:r>
            <a:r>
              <a:rPr lang="en-US" altLang="ko-KR" sz="1200" kern="1200" dirty="0">
                <a:solidFill>
                  <a:schemeClr val="tx1"/>
                </a:solidFill>
                <a:effectLst/>
                <a:latin typeface="+mn-lt"/>
                <a:ea typeface="+mn-ea"/>
                <a:cs typeface="+mn-cs"/>
              </a:rPr>
              <a:t> will be key to their survival and growth. Those that embrace these technologies will remain competitive, while those that do not may struggle to keep up with the rapidly changing landscape.</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Furthermore, digital transformation is projected to </a:t>
            </a:r>
            <a:r>
              <a:rPr lang="en-US" altLang="ko-KR" sz="1200" b="1" kern="1200" dirty="0">
                <a:solidFill>
                  <a:schemeClr val="tx1"/>
                </a:solidFill>
                <a:effectLst/>
                <a:latin typeface="+mn-lt"/>
                <a:ea typeface="+mn-ea"/>
                <a:cs typeface="+mn-cs"/>
              </a:rPr>
              <a:t>contribute trillions to the global economy</a:t>
            </a:r>
            <a:r>
              <a:rPr lang="en-US" altLang="ko-KR" sz="1200" kern="1200" dirty="0">
                <a:solidFill>
                  <a:schemeClr val="tx1"/>
                </a:solidFill>
                <a:effectLst/>
                <a:latin typeface="+mn-lt"/>
                <a:ea typeface="+mn-ea"/>
                <a:cs typeface="+mn-cs"/>
              </a:rPr>
              <a:t>, reshaping job markets, business models, and government services worldwide. It’s clear that staying ahead of these technological advancements is crucial for long-term success in today’s digital economy.</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18</a:t>
            </a:fld>
            <a:endParaRPr lang="ko-KR" altLang="en-US"/>
          </a:p>
        </p:txBody>
      </p:sp>
    </p:spTree>
    <p:extLst>
      <p:ext uri="{BB962C8B-B14F-4D97-AF65-F5344CB8AC3E}">
        <p14:creationId xmlns:p14="http://schemas.microsoft.com/office/powerpoint/2010/main" val="202200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The digital transformation market has evolved through several key phases. The </a:t>
            </a:r>
            <a:r>
              <a:rPr lang="en-US" altLang="ko-KR" sz="1200" b="1" kern="1200" dirty="0">
                <a:solidFill>
                  <a:schemeClr val="tx1"/>
                </a:solidFill>
                <a:effectLst/>
                <a:latin typeface="+mn-lt"/>
                <a:ea typeface="+mn-ea"/>
                <a:cs typeface="+mn-cs"/>
              </a:rPr>
              <a:t>initial phase, before the 2000s</a:t>
            </a:r>
            <a:r>
              <a:rPr lang="en-US" altLang="ko-KR" sz="1200" kern="1200" dirty="0">
                <a:solidFill>
                  <a:schemeClr val="tx1"/>
                </a:solidFill>
                <a:effectLst/>
                <a:latin typeface="+mn-lt"/>
                <a:ea typeface="+mn-ea"/>
                <a:cs typeface="+mn-cs"/>
              </a:rPr>
              <a:t>, focused on </a:t>
            </a:r>
            <a:r>
              <a:rPr lang="en-US" altLang="ko-KR" sz="1200" b="1" kern="1200" dirty="0">
                <a:solidFill>
                  <a:schemeClr val="tx1"/>
                </a:solidFill>
                <a:effectLst/>
                <a:latin typeface="+mn-lt"/>
                <a:ea typeface="+mn-ea"/>
                <a:cs typeface="+mn-cs"/>
              </a:rPr>
              <a:t>digitization</a:t>
            </a:r>
            <a:r>
              <a:rPr lang="en-US" altLang="ko-KR" sz="1200" kern="1200" dirty="0">
                <a:solidFill>
                  <a:schemeClr val="tx1"/>
                </a:solidFill>
                <a:effectLst/>
                <a:latin typeface="+mn-lt"/>
                <a:ea typeface="+mn-ea"/>
                <a:cs typeface="+mn-cs"/>
              </a:rPr>
              <a:t>—converting analog processes into digital formats. This involved tasks like shifting from paper records to digital systems and the introduction of early enterprise software solutions.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the </a:t>
            </a:r>
            <a:r>
              <a:rPr lang="en-US" altLang="ko-KR" sz="1200" b="1" kern="1200" dirty="0">
                <a:solidFill>
                  <a:schemeClr val="tx1"/>
                </a:solidFill>
                <a:effectLst/>
                <a:latin typeface="+mn-lt"/>
                <a:ea typeface="+mn-ea"/>
                <a:cs typeface="+mn-cs"/>
              </a:rPr>
              <a:t>growth phase, from the 2000s to the 2010s</a:t>
            </a:r>
            <a:r>
              <a:rPr lang="en-US" altLang="ko-KR" sz="1200" kern="1200" dirty="0">
                <a:solidFill>
                  <a:schemeClr val="tx1"/>
                </a:solidFill>
                <a:effectLst/>
                <a:latin typeface="+mn-lt"/>
                <a:ea typeface="+mn-ea"/>
                <a:cs typeface="+mn-cs"/>
              </a:rPr>
              <a:t>, we saw </a:t>
            </a:r>
            <a:r>
              <a:rPr lang="en-US" altLang="ko-KR" sz="1200" b="1" kern="1200" dirty="0">
                <a:solidFill>
                  <a:schemeClr val="tx1"/>
                </a:solidFill>
                <a:effectLst/>
                <a:latin typeface="+mn-lt"/>
                <a:ea typeface="+mn-ea"/>
                <a:cs typeface="+mn-cs"/>
              </a:rPr>
              <a:t>digitalization</a:t>
            </a:r>
            <a:r>
              <a:rPr lang="en-US" altLang="ko-KR" sz="1200" kern="1200" dirty="0">
                <a:solidFill>
                  <a:schemeClr val="tx1"/>
                </a:solidFill>
                <a:effectLst/>
                <a:latin typeface="+mn-lt"/>
                <a:ea typeface="+mn-ea"/>
                <a:cs typeface="+mn-cs"/>
              </a:rPr>
              <a:t>, where businesses streamlined their operations using emerging technologies like </a:t>
            </a:r>
            <a:r>
              <a:rPr lang="en-US" altLang="ko-KR" sz="1200" b="1" kern="1200" dirty="0">
                <a:solidFill>
                  <a:schemeClr val="tx1"/>
                </a:solidFill>
                <a:effectLst/>
                <a:latin typeface="+mn-lt"/>
                <a:ea typeface="+mn-ea"/>
                <a:cs typeface="+mn-cs"/>
              </a:rPr>
              <a:t>cloud computing, mobile devices</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social media</a:t>
            </a:r>
            <a:r>
              <a:rPr lang="en-US" altLang="ko-KR" sz="1200" kern="1200" dirty="0">
                <a:solidFill>
                  <a:schemeClr val="tx1"/>
                </a:solidFill>
                <a:effectLst/>
                <a:latin typeface="+mn-lt"/>
                <a:ea typeface="+mn-ea"/>
                <a:cs typeface="+mn-cs"/>
              </a:rPr>
              <a:t>. This phase allowed businesses to optimize processes and enhance customer experiences, driven by the rise of e-commerce and mobile platforms.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Then came the </a:t>
            </a:r>
            <a:r>
              <a:rPr lang="en-US" altLang="ko-KR" sz="1200" b="1" kern="1200" dirty="0">
                <a:solidFill>
                  <a:schemeClr val="tx1"/>
                </a:solidFill>
                <a:effectLst/>
                <a:latin typeface="+mn-lt"/>
                <a:ea typeface="+mn-ea"/>
                <a:cs typeface="+mn-cs"/>
              </a:rPr>
              <a:t>acceleration phase, from the 2010s to the 2020s</a:t>
            </a:r>
            <a:r>
              <a:rPr lang="en-US" altLang="ko-KR" sz="1200" kern="1200" dirty="0">
                <a:solidFill>
                  <a:schemeClr val="tx1"/>
                </a:solidFill>
                <a:effectLst/>
                <a:latin typeface="+mn-lt"/>
                <a:ea typeface="+mn-ea"/>
                <a:cs typeface="+mn-cs"/>
              </a:rPr>
              <a:t>, marked by full-scale </a:t>
            </a:r>
            <a:r>
              <a:rPr lang="en-US" altLang="ko-KR" sz="1200" b="1" kern="1200" dirty="0">
                <a:solidFill>
                  <a:schemeClr val="tx1"/>
                </a:solidFill>
                <a:effectLst/>
                <a:latin typeface="+mn-lt"/>
                <a:ea typeface="+mn-ea"/>
                <a:cs typeface="+mn-cs"/>
              </a:rPr>
              <a:t>digital transformation</a:t>
            </a:r>
            <a:r>
              <a:rPr lang="en-US" altLang="ko-KR" sz="1200" kern="1200" dirty="0">
                <a:solidFill>
                  <a:schemeClr val="tx1"/>
                </a:solidFill>
                <a:effectLst/>
                <a:latin typeface="+mn-lt"/>
                <a:ea typeface="+mn-ea"/>
                <a:cs typeface="+mn-cs"/>
              </a:rPr>
              <a:t>. Companies began integrating </a:t>
            </a:r>
            <a:r>
              <a:rPr lang="en-US" altLang="ko-KR" sz="1200" b="1" kern="1200" dirty="0">
                <a:solidFill>
                  <a:schemeClr val="tx1"/>
                </a:solidFill>
                <a:effectLst/>
                <a:latin typeface="+mn-lt"/>
                <a:ea typeface="+mn-ea"/>
                <a:cs typeface="+mn-cs"/>
              </a:rPr>
              <a:t>AI, </a:t>
            </a:r>
            <a:r>
              <a:rPr lang="en-US" altLang="ko-KR" sz="1200" b="1" kern="1200" dirty="0" err="1">
                <a:solidFill>
                  <a:schemeClr val="tx1"/>
                </a:solidFill>
                <a:effectLst/>
                <a:latin typeface="+mn-lt"/>
                <a:ea typeface="+mn-ea"/>
                <a:cs typeface="+mn-cs"/>
              </a:rPr>
              <a:t>IoT</a:t>
            </a:r>
            <a:r>
              <a:rPr lang="en-US" altLang="ko-KR" sz="1200" b="1" kern="1200" dirty="0">
                <a:solidFill>
                  <a:schemeClr val="tx1"/>
                </a:solidFill>
                <a:effectLst/>
                <a:latin typeface="+mn-lt"/>
                <a:ea typeface="+mn-ea"/>
                <a:cs typeface="+mn-cs"/>
              </a:rPr>
              <a:t>, big data</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cybersecurity</a:t>
            </a:r>
            <a:r>
              <a:rPr lang="en-US" altLang="ko-KR" sz="1200" kern="1200" dirty="0">
                <a:solidFill>
                  <a:schemeClr val="tx1"/>
                </a:solidFill>
                <a:effectLst/>
                <a:latin typeface="+mn-lt"/>
                <a:ea typeface="+mn-ea"/>
                <a:cs typeface="+mn-cs"/>
              </a:rPr>
              <a:t> across their entire operations, fundamentally changing how they function and serve customers. This shift has made organizations more agile and customer-centric.</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Looking ahead to the </a:t>
            </a:r>
            <a:r>
              <a:rPr lang="en-US" altLang="ko-KR" sz="1200" b="1" kern="1200" dirty="0">
                <a:solidFill>
                  <a:schemeClr val="tx1"/>
                </a:solidFill>
                <a:effectLst/>
                <a:latin typeface="+mn-lt"/>
                <a:ea typeface="+mn-ea"/>
                <a:cs typeface="+mn-cs"/>
              </a:rPr>
              <a:t>future phase, the 2020s and beyond</a:t>
            </a:r>
            <a:r>
              <a:rPr lang="en-US" altLang="ko-KR" sz="1200" kern="1200" dirty="0">
                <a:solidFill>
                  <a:schemeClr val="tx1"/>
                </a:solidFill>
                <a:effectLst/>
                <a:latin typeface="+mn-lt"/>
                <a:ea typeface="+mn-ea"/>
                <a:cs typeface="+mn-cs"/>
              </a:rPr>
              <a:t>, we enter </a:t>
            </a:r>
            <a:r>
              <a:rPr lang="en-US" altLang="ko-KR" sz="1200" b="1" kern="1200" dirty="0">
                <a:solidFill>
                  <a:schemeClr val="tx1"/>
                </a:solidFill>
                <a:effectLst/>
                <a:latin typeface="+mn-lt"/>
                <a:ea typeface="+mn-ea"/>
                <a:cs typeface="+mn-cs"/>
              </a:rPr>
              <a:t>hyper-digitalization</a:t>
            </a:r>
            <a:r>
              <a:rPr lang="en-US" altLang="ko-KR" sz="1200" kern="1200" dirty="0">
                <a:solidFill>
                  <a:schemeClr val="tx1"/>
                </a:solidFill>
                <a:effectLst/>
                <a:latin typeface="+mn-lt"/>
                <a:ea typeface="+mn-ea"/>
                <a:cs typeface="+mn-cs"/>
              </a:rPr>
              <a:t>. Technologies like </a:t>
            </a:r>
            <a:r>
              <a:rPr lang="en-US" altLang="ko-KR" sz="1200" b="1" kern="1200" dirty="0">
                <a:solidFill>
                  <a:schemeClr val="tx1"/>
                </a:solidFill>
                <a:effectLst/>
                <a:latin typeface="+mn-lt"/>
                <a:ea typeface="+mn-ea"/>
                <a:cs typeface="+mn-cs"/>
              </a:rPr>
              <a:t>AI integration, automation, AR/VR</a:t>
            </a:r>
            <a:r>
              <a:rPr lang="en-US" altLang="ko-KR" sz="1200" kern="1200" dirty="0">
                <a:solidFill>
                  <a:schemeClr val="tx1"/>
                </a:solidFill>
                <a:effectLst/>
                <a:latin typeface="+mn-lt"/>
                <a:ea typeface="+mn-ea"/>
                <a:cs typeface="+mn-cs"/>
              </a:rPr>
              <a:t>, and </a:t>
            </a:r>
            <a:r>
              <a:rPr lang="en-US" altLang="ko-KR" sz="1200" b="1" kern="1200" dirty="0" err="1">
                <a:solidFill>
                  <a:schemeClr val="tx1"/>
                </a:solidFill>
                <a:effectLst/>
                <a:latin typeface="+mn-lt"/>
                <a:ea typeface="+mn-ea"/>
                <a:cs typeface="+mn-cs"/>
              </a:rPr>
              <a:t>blockchain</a:t>
            </a:r>
            <a:r>
              <a:rPr lang="en-US" altLang="ko-KR" sz="1200" kern="1200" dirty="0">
                <a:solidFill>
                  <a:schemeClr val="tx1"/>
                </a:solidFill>
                <a:effectLst/>
                <a:latin typeface="+mn-lt"/>
                <a:ea typeface="+mn-ea"/>
                <a:cs typeface="+mn-cs"/>
              </a:rPr>
              <a:t> will be fully embedded in business models, driving rapid market growth. The global digital transformation market is expected to exceed </a:t>
            </a:r>
            <a:r>
              <a:rPr lang="en-US" altLang="ko-KR" sz="1200" b="1" kern="1200" dirty="0">
                <a:solidFill>
                  <a:schemeClr val="tx1"/>
                </a:solidFill>
                <a:effectLst/>
                <a:latin typeface="+mn-lt"/>
                <a:ea typeface="+mn-ea"/>
                <a:cs typeface="+mn-cs"/>
              </a:rPr>
              <a:t>$3 trillion by 2030</a:t>
            </a:r>
            <a:r>
              <a:rPr lang="en-US" altLang="ko-KR" sz="1200" kern="1200" dirty="0">
                <a:solidFill>
                  <a:schemeClr val="tx1"/>
                </a:solidFill>
                <a:effectLst/>
                <a:latin typeface="+mn-lt"/>
                <a:ea typeface="+mn-ea"/>
                <a:cs typeface="+mn-cs"/>
              </a:rPr>
              <a:t>, leading to smarter, more efficient industries.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19</a:t>
            </a:fld>
            <a:endParaRPr lang="ko-KR" altLang="en-US"/>
          </a:p>
        </p:txBody>
      </p:sp>
    </p:spTree>
    <p:extLst>
      <p:ext uri="{BB962C8B-B14F-4D97-AF65-F5344CB8AC3E}">
        <p14:creationId xmlns:p14="http://schemas.microsoft.com/office/powerpoint/2010/main" val="696858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r>
              <a:rPr lang="en-US" altLang="ko-KR" sz="1200" kern="1200" dirty="0">
                <a:solidFill>
                  <a:schemeClr val="tx1"/>
                </a:solidFill>
                <a:effectLst/>
                <a:latin typeface="+mn-lt"/>
                <a:ea typeface="+mn-ea"/>
                <a:cs typeface="+mn-cs"/>
              </a:rPr>
              <a:t>The current digital transformation landscape is evolving rapidly, with several key trends driving change. </a:t>
            </a:r>
            <a:r>
              <a:rPr lang="en-US" altLang="ko-KR" sz="1200" b="1" kern="1200" dirty="0">
                <a:solidFill>
                  <a:schemeClr val="tx1"/>
                </a:solidFill>
                <a:effectLst/>
                <a:latin typeface="+mn-lt"/>
                <a:ea typeface="+mn-ea"/>
                <a:cs typeface="+mn-cs"/>
              </a:rPr>
              <a:t>AI</a:t>
            </a:r>
            <a:r>
              <a:rPr lang="en-US" altLang="ko-KR" sz="1200" kern="1200" dirty="0">
                <a:solidFill>
                  <a:schemeClr val="tx1"/>
                </a:solidFill>
                <a:effectLst/>
                <a:latin typeface="+mn-lt"/>
                <a:ea typeface="+mn-ea"/>
                <a:cs typeface="+mn-cs"/>
              </a:rPr>
              <a:t> is playing a crucial role, particularly in </a:t>
            </a:r>
            <a:r>
              <a:rPr lang="en-US" altLang="ko-KR" sz="1200" b="1" kern="1200" dirty="0">
                <a:solidFill>
                  <a:schemeClr val="tx1"/>
                </a:solidFill>
                <a:effectLst/>
                <a:latin typeface="+mn-lt"/>
                <a:ea typeface="+mn-ea"/>
                <a:cs typeface="+mn-cs"/>
              </a:rPr>
              <a:t>cutting down OPEX</a:t>
            </a:r>
            <a:r>
              <a:rPr lang="en-US" altLang="ko-KR" sz="1200" kern="1200" dirty="0">
                <a:solidFill>
                  <a:schemeClr val="tx1"/>
                </a:solidFill>
                <a:effectLst/>
                <a:latin typeface="+mn-lt"/>
                <a:ea typeface="+mn-ea"/>
                <a:cs typeface="+mn-cs"/>
              </a:rPr>
              <a:t> by automating processes and optimizing operations. This has become a major focus for businesses looking to reduce costs while maintaining efficiency.</a:t>
            </a:r>
            <a:endParaRPr lang="ko-KR" altLang="ko-KR" sz="1200" kern="1200" dirty="0">
              <a:solidFill>
                <a:schemeClr val="tx1"/>
              </a:solidFill>
              <a:effectLst/>
              <a:latin typeface="+mn-lt"/>
              <a:ea typeface="+mn-ea"/>
              <a:cs typeface="+mn-cs"/>
            </a:endParaRPr>
          </a:p>
          <a:p>
            <a:pPr latinLnBrk="0"/>
            <a:r>
              <a:rPr lang="en-US" altLang="ko-KR" sz="1200" kern="1200" dirty="0">
                <a:solidFill>
                  <a:schemeClr val="tx1"/>
                </a:solidFill>
                <a:effectLst/>
                <a:latin typeface="+mn-lt"/>
                <a:ea typeface="+mn-ea"/>
                <a:cs typeface="+mn-cs"/>
              </a:rPr>
              <a:t>Another important trend is the growing emphasis on </a:t>
            </a:r>
            <a:r>
              <a:rPr lang="en-US" altLang="ko-KR" sz="1200" b="1" kern="1200" dirty="0">
                <a:solidFill>
                  <a:schemeClr val="tx1"/>
                </a:solidFill>
                <a:effectLst/>
                <a:latin typeface="+mn-lt"/>
                <a:ea typeface="+mn-ea"/>
                <a:cs typeface="+mn-cs"/>
              </a:rPr>
              <a:t>privacy and trust</a:t>
            </a:r>
            <a:r>
              <a:rPr lang="en-US" altLang="ko-KR" sz="1200" kern="1200" dirty="0">
                <a:solidFill>
                  <a:schemeClr val="tx1"/>
                </a:solidFill>
                <a:effectLst/>
                <a:latin typeface="+mn-lt"/>
                <a:ea typeface="+mn-ea"/>
                <a:cs typeface="+mn-cs"/>
              </a:rPr>
              <a:t>. With increasing concerns over data security, businesses are prioritizing </a:t>
            </a:r>
            <a:r>
              <a:rPr lang="en-US" altLang="ko-KR" sz="1200" b="1" kern="1200" dirty="0">
                <a:solidFill>
                  <a:schemeClr val="tx1"/>
                </a:solidFill>
                <a:effectLst/>
                <a:latin typeface="+mn-lt"/>
                <a:ea typeface="+mn-ea"/>
                <a:cs typeface="+mn-cs"/>
              </a:rPr>
              <a:t>data privacy</a:t>
            </a:r>
            <a:r>
              <a:rPr lang="en-US" altLang="ko-KR" sz="1200" kern="1200" dirty="0">
                <a:solidFill>
                  <a:schemeClr val="tx1"/>
                </a:solidFill>
                <a:effectLst/>
                <a:latin typeface="+mn-lt"/>
                <a:ea typeface="+mn-ea"/>
                <a:cs typeface="+mn-cs"/>
              </a:rPr>
              <a:t> measures to build trust with customers and comply with regulations.</a:t>
            </a:r>
            <a:endParaRPr lang="ko-KR" altLang="ko-KR" sz="1200" kern="1200" dirty="0">
              <a:solidFill>
                <a:schemeClr val="tx1"/>
              </a:solidFill>
              <a:effectLst/>
              <a:latin typeface="+mn-lt"/>
              <a:ea typeface="+mn-ea"/>
              <a:cs typeface="+mn-cs"/>
            </a:endParaRPr>
          </a:p>
          <a:p>
            <a:pPr latinLnBrk="0"/>
            <a:r>
              <a:rPr lang="en-US" altLang="ko-KR" sz="1200" b="1" kern="1200" dirty="0">
                <a:solidFill>
                  <a:schemeClr val="tx1"/>
                </a:solidFill>
                <a:effectLst/>
                <a:latin typeface="+mn-lt"/>
                <a:ea typeface="+mn-ea"/>
                <a:cs typeface="+mn-cs"/>
              </a:rPr>
              <a:t>Enterprise Resource Planning (ERP)</a:t>
            </a:r>
            <a:r>
              <a:rPr lang="en-US" altLang="ko-KR" sz="1200" kern="1200" dirty="0">
                <a:solidFill>
                  <a:schemeClr val="tx1"/>
                </a:solidFill>
                <a:effectLst/>
                <a:latin typeface="+mn-lt"/>
                <a:ea typeface="+mn-ea"/>
                <a:cs typeface="+mn-cs"/>
              </a:rPr>
              <a:t> is also evolving, as organizations are integrating digital tools to streamline their operations and improve efficiency across departments. This is coupled with a shift toward </a:t>
            </a:r>
            <a:r>
              <a:rPr lang="en-US" altLang="ko-KR" sz="1200" b="1" kern="1200" dirty="0">
                <a:solidFill>
                  <a:schemeClr val="tx1"/>
                </a:solidFill>
                <a:effectLst/>
                <a:latin typeface="+mn-lt"/>
                <a:ea typeface="+mn-ea"/>
                <a:cs typeface="+mn-cs"/>
              </a:rPr>
              <a:t>personalization</a:t>
            </a:r>
            <a:r>
              <a:rPr lang="en-US" altLang="ko-KR" sz="1200" kern="1200" dirty="0">
                <a:solidFill>
                  <a:schemeClr val="tx1"/>
                </a:solidFill>
                <a:effectLst/>
                <a:latin typeface="+mn-lt"/>
                <a:ea typeface="+mn-ea"/>
                <a:cs typeface="+mn-cs"/>
              </a:rPr>
              <a:t>, where businesses are using data to offer more tailored customer experiences, making personalization a key trend for enhancing customer satisfaction.</a:t>
            </a:r>
            <a:endParaRPr lang="ko-KR" altLang="ko-KR" sz="1200" kern="1200" dirty="0">
              <a:solidFill>
                <a:schemeClr val="tx1"/>
              </a:solidFill>
              <a:effectLst/>
              <a:latin typeface="+mn-lt"/>
              <a:ea typeface="+mn-ea"/>
              <a:cs typeface="+mn-cs"/>
            </a:endParaRPr>
          </a:p>
          <a:p>
            <a:pPr latinLnBrk="0"/>
            <a:r>
              <a:rPr lang="en-US" altLang="ko-KR" sz="1200" kern="1200" dirty="0">
                <a:solidFill>
                  <a:schemeClr val="tx1"/>
                </a:solidFill>
                <a:effectLst/>
                <a:latin typeface="+mn-lt"/>
                <a:ea typeface="+mn-ea"/>
                <a:cs typeface="+mn-cs"/>
              </a:rPr>
              <a:t>Lastly, a </a:t>
            </a:r>
            <a:r>
              <a:rPr lang="en-US" altLang="ko-KR" sz="1200" b="1" kern="1200" dirty="0">
                <a:solidFill>
                  <a:schemeClr val="tx1"/>
                </a:solidFill>
                <a:effectLst/>
                <a:latin typeface="+mn-lt"/>
                <a:ea typeface="+mn-ea"/>
                <a:cs typeface="+mn-cs"/>
              </a:rPr>
              <a:t>connected customer experience</a:t>
            </a:r>
            <a:r>
              <a:rPr lang="en-US" altLang="ko-KR" sz="1200" kern="1200" dirty="0">
                <a:solidFill>
                  <a:schemeClr val="tx1"/>
                </a:solidFill>
                <a:effectLst/>
                <a:latin typeface="+mn-lt"/>
                <a:ea typeface="+mn-ea"/>
                <a:cs typeface="+mn-cs"/>
              </a:rPr>
              <a:t> is becoming more vital. As shown in the image, trends like </a:t>
            </a:r>
            <a:r>
              <a:rPr lang="en-US" altLang="ko-KR" sz="1200" b="1"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5G</a:t>
            </a:r>
            <a:r>
              <a:rPr lang="en-US" altLang="ko-KR" sz="1200" kern="1200" dirty="0">
                <a:solidFill>
                  <a:schemeClr val="tx1"/>
                </a:solidFill>
                <a:effectLst/>
                <a:latin typeface="+mn-lt"/>
                <a:ea typeface="+mn-ea"/>
                <a:cs typeface="+mn-cs"/>
              </a:rPr>
              <a:t> are enabling seamless, real-time interactions with customers, enhancing the overall user experience and driving digital transformation forward.</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20</a:t>
            </a:fld>
            <a:endParaRPr lang="ko-KR" altLang="en-US"/>
          </a:p>
        </p:txBody>
      </p:sp>
    </p:spTree>
    <p:extLst>
      <p:ext uri="{BB962C8B-B14F-4D97-AF65-F5344CB8AC3E}">
        <p14:creationId xmlns:p14="http://schemas.microsoft.com/office/powerpoint/2010/main" val="2105772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The global digital transformation market is growing at a rapid pace. Currently, when solution and service are combined together, market is valued at </a:t>
            </a:r>
            <a:r>
              <a:rPr lang="en-US" altLang="ko-KR" sz="1200" b="1" kern="1200" dirty="0">
                <a:solidFill>
                  <a:schemeClr val="tx1"/>
                </a:solidFill>
                <a:effectLst/>
                <a:latin typeface="+mn-lt"/>
                <a:ea typeface="+mn-ea"/>
                <a:cs typeface="+mn-cs"/>
              </a:rPr>
              <a:t>$0.1 trillion in 2024</a:t>
            </a:r>
            <a:r>
              <a:rPr lang="en-US" altLang="ko-KR" sz="1200" kern="1200" dirty="0">
                <a:solidFill>
                  <a:schemeClr val="tx1"/>
                </a:solidFill>
                <a:effectLst/>
                <a:latin typeface="+mn-lt"/>
                <a:ea typeface="+mn-ea"/>
                <a:cs typeface="+mn-cs"/>
              </a:rPr>
              <a:t>, with strong growth projected over the coming years. By </a:t>
            </a:r>
            <a:r>
              <a:rPr lang="en-US" altLang="ko-KR" sz="1200" b="1" kern="1200" dirty="0">
                <a:solidFill>
                  <a:schemeClr val="tx1"/>
                </a:solidFill>
                <a:effectLst/>
                <a:latin typeface="+mn-lt"/>
                <a:ea typeface="+mn-ea"/>
                <a:cs typeface="+mn-cs"/>
              </a:rPr>
              <a:t>2030</a:t>
            </a:r>
            <a:r>
              <a:rPr lang="en-US" altLang="ko-KR" sz="1200" kern="1200" dirty="0">
                <a:solidFill>
                  <a:schemeClr val="tx1"/>
                </a:solidFill>
                <a:effectLst/>
                <a:latin typeface="+mn-lt"/>
                <a:ea typeface="+mn-ea"/>
                <a:cs typeface="+mn-cs"/>
              </a:rPr>
              <a:t>, the market is expected to reach approximately </a:t>
            </a:r>
            <a:r>
              <a:rPr lang="en-US" altLang="ko-KR" sz="1200" b="1" kern="1200" dirty="0">
                <a:solidFill>
                  <a:schemeClr val="tx1"/>
                </a:solidFill>
                <a:effectLst/>
                <a:latin typeface="+mn-lt"/>
                <a:ea typeface="+mn-ea"/>
                <a:cs typeface="+mn-cs"/>
              </a:rPr>
              <a:t>$1 trillion</a:t>
            </a:r>
            <a:r>
              <a:rPr lang="en-US" altLang="ko-KR" sz="1200" kern="1200" dirty="0">
                <a:solidFill>
                  <a:schemeClr val="tx1"/>
                </a:solidFill>
                <a:effectLst/>
                <a:latin typeface="+mn-lt"/>
                <a:ea typeface="+mn-ea"/>
                <a:cs typeface="+mn-cs"/>
              </a:rPr>
              <a:t>, as more businesses and governments continue to invest in digital solutions and services.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As we can see from the graph, the market is forecasted to grow even further, reaching </a:t>
            </a:r>
            <a:r>
              <a:rPr lang="en-US" altLang="ko-KR" sz="1200" b="1" kern="1200" dirty="0">
                <a:solidFill>
                  <a:schemeClr val="tx1"/>
                </a:solidFill>
                <a:effectLst/>
                <a:latin typeface="+mn-lt"/>
                <a:ea typeface="+mn-ea"/>
                <a:cs typeface="+mn-cs"/>
              </a:rPr>
              <a:t>$8.5 trillion by 2033</a:t>
            </a:r>
            <a:r>
              <a:rPr lang="en-US" altLang="ko-KR" sz="1200" kern="1200" dirty="0">
                <a:solidFill>
                  <a:schemeClr val="tx1"/>
                </a:solidFill>
                <a:effectLst/>
                <a:latin typeface="+mn-lt"/>
                <a:ea typeface="+mn-ea"/>
                <a:cs typeface="+mn-cs"/>
              </a:rPr>
              <a:t>, with a </a:t>
            </a:r>
            <a:r>
              <a:rPr lang="en-US" altLang="ko-KR" sz="1200" b="1" kern="1200" dirty="0">
                <a:solidFill>
                  <a:schemeClr val="tx1"/>
                </a:solidFill>
                <a:effectLst/>
                <a:latin typeface="+mn-lt"/>
                <a:ea typeface="+mn-ea"/>
                <a:cs typeface="+mn-cs"/>
              </a:rPr>
              <a:t>26.3% compound annual growth rate (CAGR)</a:t>
            </a:r>
            <a:r>
              <a:rPr lang="en-US" altLang="ko-KR" sz="1200" kern="1200" dirty="0">
                <a:solidFill>
                  <a:schemeClr val="tx1"/>
                </a:solidFill>
                <a:effectLst/>
                <a:latin typeface="+mn-lt"/>
                <a:ea typeface="+mn-ea"/>
                <a:cs typeface="+mn-cs"/>
              </a:rPr>
              <a:t>. This growth is driven by a combination of </a:t>
            </a:r>
            <a:r>
              <a:rPr lang="en-US" altLang="ko-KR" sz="1200" b="1" kern="1200" dirty="0">
                <a:solidFill>
                  <a:schemeClr val="tx1"/>
                </a:solidFill>
                <a:effectLst/>
                <a:latin typeface="+mn-lt"/>
                <a:ea typeface="+mn-ea"/>
                <a:cs typeface="+mn-cs"/>
              </a:rPr>
              <a:t>solutions and services</a:t>
            </a:r>
            <a:r>
              <a:rPr lang="en-US" altLang="ko-KR" sz="1200" kern="1200" dirty="0">
                <a:solidFill>
                  <a:schemeClr val="tx1"/>
                </a:solidFill>
                <a:effectLst/>
                <a:latin typeface="+mn-lt"/>
                <a:ea typeface="+mn-ea"/>
                <a:cs typeface="+mn-cs"/>
              </a:rPr>
              <a:t> tailored to businesses' evolving needs.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Regionally, </a:t>
            </a:r>
            <a:r>
              <a:rPr lang="en-US" altLang="ko-KR" sz="1200" b="1" kern="1200" dirty="0">
                <a:solidFill>
                  <a:schemeClr val="tx1"/>
                </a:solidFill>
                <a:effectLst/>
                <a:latin typeface="+mn-lt"/>
                <a:ea typeface="+mn-ea"/>
                <a:cs typeface="+mn-cs"/>
              </a:rPr>
              <a:t>North America</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Europe</a:t>
            </a:r>
            <a:r>
              <a:rPr lang="en-US" altLang="ko-KR" sz="1200" kern="1200" dirty="0">
                <a:solidFill>
                  <a:schemeClr val="tx1"/>
                </a:solidFill>
                <a:effectLst/>
                <a:latin typeface="+mn-lt"/>
                <a:ea typeface="+mn-ea"/>
                <a:cs typeface="+mn-cs"/>
              </a:rPr>
              <a:t> are leading this transformation, with </a:t>
            </a:r>
            <a:r>
              <a:rPr lang="en-US" altLang="ko-KR" sz="1200" b="1" kern="1200" dirty="0">
                <a:solidFill>
                  <a:schemeClr val="tx1"/>
                </a:solidFill>
                <a:effectLst/>
                <a:latin typeface="+mn-lt"/>
                <a:ea typeface="+mn-ea"/>
                <a:cs typeface="+mn-cs"/>
              </a:rPr>
              <a:t>Asia-Pacific (APAC)</a:t>
            </a:r>
            <a:r>
              <a:rPr lang="en-US" altLang="ko-KR" sz="1200" kern="1200" dirty="0">
                <a:solidFill>
                  <a:schemeClr val="tx1"/>
                </a:solidFill>
                <a:effectLst/>
                <a:latin typeface="+mn-lt"/>
                <a:ea typeface="+mn-ea"/>
                <a:cs typeface="+mn-cs"/>
              </a:rPr>
              <a:t> catching up quickly as businesses in the region adopt digital technologies at a fast pace.</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 digital transformation market is reshaping industries such as </a:t>
            </a:r>
            <a:r>
              <a:rPr lang="en-US" altLang="ko-KR" sz="1200" b="1" kern="1200" dirty="0">
                <a:solidFill>
                  <a:schemeClr val="tx1"/>
                </a:solidFill>
                <a:effectLst/>
                <a:latin typeface="+mn-lt"/>
                <a:ea typeface="+mn-ea"/>
                <a:cs typeface="+mn-cs"/>
              </a:rPr>
              <a:t>healthcare, retail, and government</a:t>
            </a:r>
            <a:r>
              <a:rPr lang="en-US" altLang="ko-KR" sz="1200" kern="1200" dirty="0">
                <a:solidFill>
                  <a:schemeClr val="tx1"/>
                </a:solidFill>
                <a:effectLst/>
                <a:latin typeface="+mn-lt"/>
                <a:ea typeface="+mn-ea"/>
                <a:cs typeface="+mn-cs"/>
              </a:rPr>
              <a:t>, providing enhanced efficiency, better customer experiences, and streamlined operations.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summary, digital transformation is not only growing rapidly, but it's also reshaping key industries and regions globally, with tremendous market potential for the future.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21</a:t>
            </a:fld>
            <a:endParaRPr lang="ko-KR" altLang="en-US"/>
          </a:p>
        </p:txBody>
      </p:sp>
    </p:spTree>
    <p:extLst>
      <p:ext uri="{BB962C8B-B14F-4D97-AF65-F5344CB8AC3E}">
        <p14:creationId xmlns:p14="http://schemas.microsoft.com/office/powerpoint/2010/main" val="183801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Digital transformation is not just an option anymore—it’s essential for growth, efficiency, and long-term sustainability. By integrating digital technologies into core operations, organizations can significantly enhance operational efficiency, reduce costs, and improve the accuracy of decision-making processes.</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One of the most immediate benefits of digital transformation is the ability to provide better services to citizens. We see this in the rise of e-government platforms and smart cities, which enable more efficient public services, better resource management, and a higher quality of life for residents.</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Moreover, digital transformation is key to fostering innovation and growth, while also building resilience in the face of global challenges like pandemics and climate change. As we saw during the COVID-19 pandemic, the countries and organizations that were digitally prepared were able to adapt and thrive, highlighting the importance of this shift in ensuring both current and future success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3</a:t>
            </a:fld>
            <a:endParaRPr lang="ko-KR" altLang="en-US"/>
          </a:p>
        </p:txBody>
      </p:sp>
    </p:spTree>
    <p:extLst>
      <p:ext uri="{BB962C8B-B14F-4D97-AF65-F5344CB8AC3E}">
        <p14:creationId xmlns:p14="http://schemas.microsoft.com/office/powerpoint/2010/main" val="2750423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Digital transformation is </a:t>
            </a:r>
            <a:r>
              <a:rPr lang="en-US" altLang="ko-KR" sz="1200" b="1" kern="1200" dirty="0">
                <a:solidFill>
                  <a:schemeClr val="tx1"/>
                </a:solidFill>
                <a:effectLst/>
                <a:latin typeface="+mn-lt"/>
                <a:ea typeface="+mn-ea"/>
                <a:cs typeface="+mn-cs"/>
              </a:rPr>
              <a:t>constantly evolving</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77% of companies</a:t>
            </a:r>
            <a:r>
              <a:rPr lang="en-US" altLang="ko-KR" sz="1200" kern="1200" dirty="0">
                <a:solidFill>
                  <a:schemeClr val="tx1"/>
                </a:solidFill>
                <a:effectLst/>
                <a:latin typeface="+mn-lt"/>
                <a:ea typeface="+mn-ea"/>
                <a:cs typeface="+mn-cs"/>
              </a:rPr>
              <a:t> have already started their </a:t>
            </a:r>
            <a:r>
              <a:rPr lang="en-US" altLang="ko-KR" sz="1200" b="1" kern="1200" dirty="0">
                <a:solidFill>
                  <a:schemeClr val="tx1"/>
                </a:solidFill>
                <a:effectLst/>
                <a:latin typeface="+mn-lt"/>
                <a:ea typeface="+mn-ea"/>
                <a:cs typeface="+mn-cs"/>
              </a:rPr>
              <a:t>DX journey</a:t>
            </a:r>
            <a:r>
              <a:rPr lang="en-US" altLang="ko-KR" sz="1200" kern="1200" dirty="0">
                <a:solidFill>
                  <a:schemeClr val="tx1"/>
                </a:solidFill>
                <a:effectLst/>
                <a:latin typeface="+mn-lt"/>
                <a:ea typeface="+mn-ea"/>
                <a:cs typeface="+mn-cs"/>
              </a:rPr>
              <a:t>. To keep up, organizations must focus on </a:t>
            </a:r>
            <a:r>
              <a:rPr lang="en-US" altLang="ko-KR" sz="1200" b="1" kern="1200" dirty="0">
                <a:solidFill>
                  <a:schemeClr val="tx1"/>
                </a:solidFill>
                <a:effectLst/>
                <a:latin typeface="+mn-lt"/>
                <a:ea typeface="+mn-ea"/>
                <a:cs typeface="+mn-cs"/>
              </a:rPr>
              <a:t>cloud computing, AI, </a:t>
            </a:r>
            <a:r>
              <a:rPr lang="en-US" altLang="ko-KR" sz="1200" b="1"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cybersecurity</a:t>
            </a:r>
            <a:r>
              <a:rPr lang="en-US" altLang="ko-KR" sz="1200" kern="1200" dirty="0">
                <a:solidFill>
                  <a:schemeClr val="tx1"/>
                </a:solidFill>
                <a:effectLst/>
                <a:latin typeface="+mn-lt"/>
                <a:ea typeface="+mn-ea"/>
                <a:cs typeface="+mn-cs"/>
              </a:rPr>
              <a:t>, which are driving the market today.</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It’s crucial for businesses, individuals, and governments to act now to remain competitive. Continuous learning and embracing these technologies will ensure they stay relevant and thrive in the future. </a:t>
            </a:r>
            <a:r>
              <a:rPr lang="en-US" altLang="ko-KR" sz="1200" b="1" kern="1200" dirty="0">
                <a:solidFill>
                  <a:schemeClr val="tx1"/>
                </a:solidFill>
                <a:effectLst/>
                <a:latin typeface="+mn-lt"/>
                <a:ea typeface="+mn-ea"/>
                <a:cs typeface="+mn-cs"/>
              </a:rPr>
              <a:t>Digital transformation</a:t>
            </a:r>
            <a:r>
              <a:rPr lang="en-US" altLang="ko-KR" sz="1200" kern="1200" dirty="0">
                <a:solidFill>
                  <a:schemeClr val="tx1"/>
                </a:solidFill>
                <a:effectLst/>
                <a:latin typeface="+mn-lt"/>
                <a:ea typeface="+mn-ea"/>
                <a:cs typeface="+mn-cs"/>
              </a:rPr>
              <a:t> is no longer optional—it’s essential for success in today’s fast-changing landscape.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22</a:t>
            </a:fld>
            <a:endParaRPr lang="ko-KR" altLang="en-US"/>
          </a:p>
        </p:txBody>
      </p:sp>
    </p:spTree>
    <p:extLst>
      <p:ext uri="{BB962C8B-B14F-4D97-AF65-F5344CB8AC3E}">
        <p14:creationId xmlns:p14="http://schemas.microsoft.com/office/powerpoint/2010/main" val="3948199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r>
              <a:rPr lang="en-US" altLang="ko-KR" sz="1200" kern="1200" dirty="0">
                <a:solidFill>
                  <a:schemeClr val="tx1"/>
                </a:solidFill>
                <a:effectLst/>
                <a:latin typeface="+mn-lt"/>
                <a:ea typeface="+mn-ea"/>
                <a:cs typeface="+mn-cs"/>
              </a:rPr>
              <a:t>For individuals to adapt to digital transformation, </a:t>
            </a:r>
            <a:r>
              <a:rPr lang="en-US" altLang="ko-KR" sz="1200" b="1" kern="1200" dirty="0">
                <a:solidFill>
                  <a:schemeClr val="tx1"/>
                </a:solidFill>
                <a:effectLst/>
                <a:latin typeface="+mn-lt"/>
                <a:ea typeface="+mn-ea"/>
                <a:cs typeface="+mn-cs"/>
              </a:rPr>
              <a:t>lifelong learning</a:t>
            </a:r>
            <a:r>
              <a:rPr lang="en-US" altLang="ko-KR" sz="1200" kern="1200" dirty="0">
                <a:solidFill>
                  <a:schemeClr val="tx1"/>
                </a:solidFill>
                <a:effectLst/>
                <a:latin typeface="+mn-lt"/>
                <a:ea typeface="+mn-ea"/>
                <a:cs typeface="+mn-cs"/>
              </a:rPr>
              <a:t> is crucial. Continuously upskilling in areas like </a:t>
            </a:r>
            <a:r>
              <a:rPr lang="en-US" altLang="ko-KR" sz="1200" b="1" kern="1200" dirty="0">
                <a:solidFill>
                  <a:schemeClr val="tx1"/>
                </a:solidFill>
                <a:effectLst/>
                <a:latin typeface="+mn-lt"/>
                <a:ea typeface="+mn-ea"/>
                <a:cs typeface="+mn-cs"/>
              </a:rPr>
              <a:t>AI, cloud computing,</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data analytics</a:t>
            </a:r>
            <a:r>
              <a:rPr lang="en-US" altLang="ko-KR" sz="1200" kern="1200" dirty="0">
                <a:solidFill>
                  <a:schemeClr val="tx1"/>
                </a:solidFill>
                <a:effectLst/>
                <a:latin typeface="+mn-lt"/>
                <a:ea typeface="+mn-ea"/>
                <a:cs typeface="+mn-cs"/>
              </a:rPr>
              <a:t> is essential to stay competitive in a rapidly evolving market. Platforms like </a:t>
            </a:r>
            <a:r>
              <a:rPr lang="en-US" altLang="ko-KR" sz="1200" b="1" kern="1200" dirty="0">
                <a:solidFill>
                  <a:schemeClr val="tx1"/>
                </a:solidFill>
                <a:effectLst/>
                <a:latin typeface="+mn-lt"/>
                <a:ea typeface="+mn-ea"/>
                <a:cs typeface="+mn-cs"/>
              </a:rPr>
              <a:t>Coursera</a:t>
            </a:r>
            <a:r>
              <a:rPr lang="en-US" altLang="ko-KR" sz="1200" kern="1200" dirty="0">
                <a:solidFill>
                  <a:schemeClr val="tx1"/>
                </a:solidFill>
                <a:effectLst/>
                <a:latin typeface="+mn-lt"/>
                <a:ea typeface="+mn-ea"/>
                <a:cs typeface="+mn-cs"/>
              </a:rPr>
              <a:t> and </a:t>
            </a:r>
            <a:r>
              <a:rPr lang="en-US" altLang="ko-KR" sz="1200" b="1" kern="1200" dirty="0" err="1">
                <a:solidFill>
                  <a:schemeClr val="tx1"/>
                </a:solidFill>
                <a:effectLst/>
                <a:latin typeface="+mn-lt"/>
                <a:ea typeface="+mn-ea"/>
                <a:cs typeface="+mn-cs"/>
              </a:rPr>
              <a:t>Udemy</a:t>
            </a:r>
            <a:r>
              <a:rPr lang="en-US" altLang="ko-KR" sz="1200" kern="1200" dirty="0">
                <a:solidFill>
                  <a:schemeClr val="tx1"/>
                </a:solidFill>
                <a:effectLst/>
                <a:latin typeface="+mn-lt"/>
                <a:ea typeface="+mn-ea"/>
                <a:cs typeface="+mn-cs"/>
              </a:rPr>
              <a:t> offer courses that help individuals develop these digital skills.</a:t>
            </a:r>
            <a:endParaRPr lang="ko-KR" altLang="ko-KR" sz="1200" kern="1200" dirty="0">
              <a:solidFill>
                <a:schemeClr val="tx1"/>
              </a:solidFill>
              <a:effectLst/>
              <a:latin typeface="+mn-lt"/>
              <a:ea typeface="+mn-ea"/>
              <a:cs typeface="+mn-cs"/>
            </a:endParaRPr>
          </a:p>
          <a:p>
            <a:pPr latinLnBrk="0"/>
            <a:r>
              <a:rPr lang="en-US" altLang="ko-KR" sz="1200" kern="1200" dirty="0">
                <a:solidFill>
                  <a:schemeClr val="tx1"/>
                </a:solidFill>
                <a:effectLst/>
                <a:latin typeface="+mn-lt"/>
                <a:ea typeface="+mn-ea"/>
                <a:cs typeface="+mn-cs"/>
              </a:rPr>
              <a:t>It’s also important to improve your </a:t>
            </a:r>
            <a:r>
              <a:rPr lang="en-US" altLang="ko-KR" sz="1200" b="1" kern="1200" dirty="0">
                <a:solidFill>
                  <a:schemeClr val="tx1"/>
                </a:solidFill>
                <a:effectLst/>
                <a:latin typeface="+mn-lt"/>
                <a:ea typeface="+mn-ea"/>
                <a:cs typeface="+mn-cs"/>
              </a:rPr>
              <a:t>personal digital presence</a:t>
            </a:r>
            <a:r>
              <a:rPr lang="en-US" altLang="ko-KR" sz="1200" kern="1200" dirty="0">
                <a:solidFill>
                  <a:schemeClr val="tx1"/>
                </a:solidFill>
                <a:effectLst/>
                <a:latin typeface="+mn-lt"/>
                <a:ea typeface="+mn-ea"/>
                <a:cs typeface="+mn-cs"/>
              </a:rPr>
              <a:t> by enhancing your </a:t>
            </a:r>
            <a:r>
              <a:rPr lang="en-US" altLang="ko-KR" sz="1200" b="1" kern="1200" dirty="0">
                <a:solidFill>
                  <a:schemeClr val="tx1"/>
                </a:solidFill>
                <a:effectLst/>
                <a:latin typeface="+mn-lt"/>
                <a:ea typeface="+mn-ea"/>
                <a:cs typeface="+mn-cs"/>
              </a:rPr>
              <a:t>digital literacy</a:t>
            </a:r>
            <a:r>
              <a:rPr lang="en-US" altLang="ko-KR" sz="1200" kern="1200" dirty="0">
                <a:solidFill>
                  <a:schemeClr val="tx1"/>
                </a:solidFill>
                <a:effectLst/>
                <a:latin typeface="+mn-lt"/>
                <a:ea typeface="+mn-ea"/>
                <a:cs typeface="+mn-cs"/>
              </a:rPr>
              <a:t>. Many professionals have already embraced </a:t>
            </a:r>
            <a:r>
              <a:rPr lang="en-US" altLang="ko-KR" sz="1200" b="1" kern="1200" dirty="0">
                <a:solidFill>
                  <a:schemeClr val="tx1"/>
                </a:solidFill>
                <a:effectLst/>
                <a:latin typeface="+mn-lt"/>
                <a:ea typeface="+mn-ea"/>
                <a:cs typeface="+mn-cs"/>
              </a:rPr>
              <a:t>remote work models</a:t>
            </a:r>
            <a:r>
              <a:rPr lang="en-US" altLang="ko-KR" sz="1200" kern="1200" dirty="0">
                <a:solidFill>
                  <a:schemeClr val="tx1"/>
                </a:solidFill>
                <a:effectLst/>
                <a:latin typeface="+mn-lt"/>
                <a:ea typeface="+mn-ea"/>
                <a:cs typeface="+mn-cs"/>
              </a:rPr>
              <a:t>, using tools like </a:t>
            </a:r>
            <a:r>
              <a:rPr lang="en-US" altLang="ko-KR" sz="1200" b="1" kern="1200" dirty="0">
                <a:solidFill>
                  <a:schemeClr val="tx1"/>
                </a:solidFill>
                <a:effectLst/>
                <a:latin typeface="+mn-lt"/>
                <a:ea typeface="+mn-ea"/>
                <a:cs typeface="+mn-cs"/>
              </a:rPr>
              <a:t>Google Workspace</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Microsoft Teams</a:t>
            </a:r>
            <a:r>
              <a:rPr lang="en-US" altLang="ko-KR" sz="1200" kern="1200" dirty="0">
                <a:solidFill>
                  <a:schemeClr val="tx1"/>
                </a:solidFill>
                <a:effectLst/>
                <a:latin typeface="+mn-lt"/>
                <a:ea typeface="+mn-ea"/>
                <a:cs typeface="+mn-cs"/>
              </a:rPr>
              <a:t> to collaborate efficiently from anywhere.</a:t>
            </a:r>
            <a:endParaRPr lang="ko-KR" altLang="ko-KR" sz="1200" kern="1200" dirty="0">
              <a:solidFill>
                <a:schemeClr val="tx1"/>
              </a:solidFill>
              <a:effectLst/>
              <a:latin typeface="+mn-lt"/>
              <a:ea typeface="+mn-ea"/>
              <a:cs typeface="+mn-cs"/>
            </a:endParaRPr>
          </a:p>
          <a:p>
            <a:pPr latinLnBrk="0"/>
            <a:r>
              <a:rPr lang="en-US" altLang="ko-KR" sz="1200" kern="1200" dirty="0">
                <a:solidFill>
                  <a:schemeClr val="tx1"/>
                </a:solidFill>
                <a:effectLst/>
                <a:latin typeface="+mn-lt"/>
                <a:ea typeface="+mn-ea"/>
                <a:cs typeface="+mn-cs"/>
              </a:rPr>
              <a:t>In addition, individuals must adopt </a:t>
            </a:r>
            <a:r>
              <a:rPr lang="en-US" altLang="ko-KR" sz="1200" b="1" kern="1200" dirty="0">
                <a:solidFill>
                  <a:schemeClr val="tx1"/>
                </a:solidFill>
                <a:effectLst/>
                <a:latin typeface="+mn-lt"/>
                <a:ea typeface="+mn-ea"/>
                <a:cs typeface="+mn-cs"/>
              </a:rPr>
              <a:t>AI-driven productivity tools</a:t>
            </a:r>
            <a:r>
              <a:rPr lang="en-US" altLang="ko-KR" sz="1200" kern="1200" dirty="0">
                <a:solidFill>
                  <a:schemeClr val="tx1"/>
                </a:solidFill>
                <a:effectLst/>
                <a:latin typeface="+mn-lt"/>
                <a:ea typeface="+mn-ea"/>
                <a:cs typeface="+mn-cs"/>
              </a:rPr>
              <a:t> in their daily workflows. For instance, freelancers are leveraging </a:t>
            </a:r>
            <a:r>
              <a:rPr lang="en-US" altLang="ko-KR" sz="1200" b="1" kern="1200" dirty="0">
                <a:solidFill>
                  <a:schemeClr val="tx1"/>
                </a:solidFill>
                <a:effectLst/>
                <a:latin typeface="+mn-lt"/>
                <a:ea typeface="+mn-ea"/>
                <a:cs typeface="+mn-cs"/>
              </a:rPr>
              <a:t>automation tools</a:t>
            </a:r>
            <a:r>
              <a:rPr lang="en-US" altLang="ko-KR" sz="1200" kern="1200" dirty="0">
                <a:solidFill>
                  <a:schemeClr val="tx1"/>
                </a:solidFill>
                <a:effectLst/>
                <a:latin typeface="+mn-lt"/>
                <a:ea typeface="+mn-ea"/>
                <a:cs typeface="+mn-cs"/>
              </a:rPr>
              <a:t> to streamline tasks, making their work faster and more efficient.</a:t>
            </a:r>
            <a:endParaRPr lang="ko-KR" altLang="ko-KR" sz="1200" kern="1200" dirty="0">
              <a:solidFill>
                <a:schemeClr val="tx1"/>
              </a:solidFill>
              <a:effectLst/>
              <a:latin typeface="+mn-lt"/>
              <a:ea typeface="+mn-ea"/>
              <a:cs typeface="+mn-cs"/>
            </a:endParaRPr>
          </a:p>
          <a:p>
            <a:pPr latinLnBrk="0"/>
            <a:r>
              <a:rPr lang="en-US" altLang="ko-KR" sz="1200" kern="1200" dirty="0">
                <a:solidFill>
                  <a:schemeClr val="tx1"/>
                </a:solidFill>
                <a:effectLst/>
                <a:latin typeface="+mn-lt"/>
                <a:ea typeface="+mn-ea"/>
                <a:cs typeface="+mn-cs"/>
              </a:rPr>
              <a:t>In short, adapting to digital transformation at an individual level means continuously learning, improving digital skills, and integrating new technologies into everyday tasks to stay ahead.</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23</a:t>
            </a:fld>
            <a:endParaRPr lang="ko-KR" altLang="en-US"/>
          </a:p>
        </p:txBody>
      </p:sp>
    </p:spTree>
    <p:extLst>
      <p:ext uri="{BB962C8B-B14F-4D97-AF65-F5344CB8AC3E}">
        <p14:creationId xmlns:p14="http://schemas.microsoft.com/office/powerpoint/2010/main" val="2487240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Businesses need to adopt </a:t>
            </a:r>
            <a:r>
              <a:rPr lang="en-US" altLang="ko-KR" sz="1200" b="1" kern="1200" dirty="0">
                <a:solidFill>
                  <a:schemeClr val="tx1"/>
                </a:solidFill>
                <a:effectLst/>
                <a:latin typeface="+mn-lt"/>
                <a:ea typeface="+mn-ea"/>
                <a:cs typeface="+mn-cs"/>
              </a:rPr>
              <a:t>agile methodologies</a:t>
            </a:r>
            <a:r>
              <a:rPr lang="en-US" altLang="ko-KR" sz="1200" kern="1200" dirty="0">
                <a:solidFill>
                  <a:schemeClr val="tx1"/>
                </a:solidFill>
                <a:effectLst/>
                <a:latin typeface="+mn-lt"/>
                <a:ea typeface="+mn-ea"/>
                <a:cs typeface="+mn-cs"/>
              </a:rPr>
              <a:t> like </a:t>
            </a:r>
            <a:r>
              <a:rPr lang="en-US" altLang="ko-KR" sz="1200" b="1" kern="1200" dirty="0">
                <a:solidFill>
                  <a:schemeClr val="tx1"/>
                </a:solidFill>
                <a:effectLst/>
                <a:latin typeface="+mn-lt"/>
                <a:ea typeface="+mn-ea"/>
                <a:cs typeface="+mn-cs"/>
              </a:rPr>
              <a:t>Scrum</a:t>
            </a:r>
            <a:r>
              <a:rPr lang="en-US" altLang="ko-KR" sz="1200" kern="1200" dirty="0">
                <a:solidFill>
                  <a:schemeClr val="tx1"/>
                </a:solidFill>
                <a:effectLst/>
                <a:latin typeface="+mn-lt"/>
                <a:ea typeface="+mn-ea"/>
                <a:cs typeface="+mn-cs"/>
              </a:rPr>
              <a:t> for faster adaptation to changes. Tech companies, for example, use Scrum to drive innovation. A clear </a:t>
            </a:r>
            <a:r>
              <a:rPr lang="en-US" altLang="ko-KR" sz="1200" b="1" kern="1200" dirty="0">
                <a:solidFill>
                  <a:schemeClr val="tx1"/>
                </a:solidFill>
                <a:effectLst/>
                <a:latin typeface="+mn-lt"/>
                <a:ea typeface="+mn-ea"/>
                <a:cs typeface="+mn-cs"/>
              </a:rPr>
              <a:t>digital transformation roadmap</a:t>
            </a:r>
            <a:r>
              <a:rPr lang="en-US" altLang="ko-KR" sz="1200" kern="1200" dirty="0">
                <a:solidFill>
                  <a:schemeClr val="tx1"/>
                </a:solidFill>
                <a:effectLst/>
                <a:latin typeface="+mn-lt"/>
                <a:ea typeface="+mn-ea"/>
                <a:cs typeface="+mn-cs"/>
              </a:rPr>
              <a:t> is vital, with </a:t>
            </a:r>
            <a:r>
              <a:rPr lang="en-US" altLang="ko-KR" sz="1200" b="1" kern="1200" dirty="0">
                <a:solidFill>
                  <a:schemeClr val="tx1"/>
                </a:solidFill>
                <a:effectLst/>
                <a:latin typeface="+mn-lt"/>
                <a:ea typeface="+mn-ea"/>
                <a:cs typeface="+mn-cs"/>
              </a:rPr>
              <a:t>retailers</a:t>
            </a:r>
            <a:r>
              <a:rPr lang="en-US" altLang="ko-KR" sz="1200" kern="1200" dirty="0">
                <a:solidFill>
                  <a:schemeClr val="tx1"/>
                </a:solidFill>
                <a:effectLst/>
                <a:latin typeface="+mn-lt"/>
                <a:ea typeface="+mn-ea"/>
                <a:cs typeface="+mn-cs"/>
              </a:rPr>
              <a:t> embracing </a:t>
            </a:r>
            <a:r>
              <a:rPr lang="en-US" altLang="ko-KR" sz="1200" b="1" kern="1200" dirty="0">
                <a:solidFill>
                  <a:schemeClr val="tx1"/>
                </a:solidFill>
                <a:effectLst/>
                <a:latin typeface="+mn-lt"/>
                <a:ea typeface="+mn-ea"/>
                <a:cs typeface="+mn-cs"/>
              </a:rPr>
              <a:t>e-commerce</a:t>
            </a:r>
            <a:r>
              <a:rPr lang="en-US" altLang="ko-KR" sz="1200" kern="1200" dirty="0">
                <a:solidFill>
                  <a:schemeClr val="tx1"/>
                </a:solidFill>
                <a:effectLst/>
                <a:latin typeface="+mn-lt"/>
                <a:ea typeface="+mn-ea"/>
                <a:cs typeface="+mn-cs"/>
              </a:rPr>
              <a:t> to meet evolving consumer demands.</a:t>
            </a:r>
            <a:endParaRPr lang="ko-KR" altLang="ko-KR" sz="1200" kern="1200" dirty="0">
              <a:solidFill>
                <a:schemeClr val="tx1"/>
              </a:solidFill>
              <a:effectLst/>
              <a:latin typeface="+mn-lt"/>
              <a:ea typeface="+mn-ea"/>
              <a:cs typeface="+mn-cs"/>
            </a:endParaRPr>
          </a:p>
          <a:p>
            <a:r>
              <a:rPr lang="en-US" altLang="ko-KR" sz="1200" b="1" kern="1200" dirty="0">
                <a:solidFill>
                  <a:schemeClr val="tx1"/>
                </a:solidFill>
                <a:effectLst/>
                <a:latin typeface="+mn-lt"/>
                <a:ea typeface="+mn-ea"/>
                <a:cs typeface="+mn-cs"/>
              </a:rPr>
              <a:t>Automation and AI integration</a:t>
            </a:r>
            <a:r>
              <a:rPr lang="en-US" altLang="ko-KR" sz="1200" kern="1200" dirty="0">
                <a:solidFill>
                  <a:schemeClr val="tx1"/>
                </a:solidFill>
                <a:effectLst/>
                <a:latin typeface="+mn-lt"/>
                <a:ea typeface="+mn-ea"/>
                <a:cs typeface="+mn-cs"/>
              </a:rPr>
              <a:t> are key for streamlining operations, with </a:t>
            </a:r>
            <a:r>
              <a:rPr lang="en-US" altLang="ko-KR" sz="1200" b="1" kern="1200" dirty="0">
                <a:solidFill>
                  <a:schemeClr val="tx1"/>
                </a:solidFill>
                <a:effectLst/>
                <a:latin typeface="+mn-lt"/>
                <a:ea typeface="+mn-ea"/>
                <a:cs typeface="+mn-cs"/>
              </a:rPr>
              <a:t>manufacturers</a:t>
            </a:r>
            <a:r>
              <a:rPr lang="en-US" altLang="ko-KR" sz="1200" kern="1200" dirty="0">
                <a:solidFill>
                  <a:schemeClr val="tx1"/>
                </a:solidFill>
                <a:effectLst/>
                <a:latin typeface="+mn-lt"/>
                <a:ea typeface="+mn-ea"/>
                <a:cs typeface="+mn-cs"/>
              </a:rPr>
              <a:t> using </a:t>
            </a:r>
            <a:r>
              <a:rPr lang="en-US" altLang="ko-KR" sz="1200" b="1" kern="1200" dirty="0">
                <a:solidFill>
                  <a:schemeClr val="tx1"/>
                </a:solidFill>
                <a:effectLst/>
                <a:latin typeface="+mn-lt"/>
                <a:ea typeface="+mn-ea"/>
                <a:cs typeface="+mn-cs"/>
              </a:rPr>
              <a:t>AI</a:t>
            </a:r>
            <a:r>
              <a:rPr lang="en-US" altLang="ko-KR" sz="1200" kern="1200" dirty="0">
                <a:solidFill>
                  <a:schemeClr val="tx1"/>
                </a:solidFill>
                <a:effectLst/>
                <a:latin typeface="+mn-lt"/>
                <a:ea typeface="+mn-ea"/>
                <a:cs typeface="+mn-cs"/>
              </a:rPr>
              <a:t> for predictive maintenance. Lastly, </a:t>
            </a:r>
            <a:r>
              <a:rPr lang="en-US" altLang="ko-KR" sz="1200" b="1" kern="1200" dirty="0">
                <a:solidFill>
                  <a:schemeClr val="tx1"/>
                </a:solidFill>
                <a:effectLst/>
                <a:latin typeface="+mn-lt"/>
                <a:ea typeface="+mn-ea"/>
                <a:cs typeface="+mn-cs"/>
              </a:rPr>
              <a:t>data-driven decisions</a:t>
            </a:r>
            <a:r>
              <a:rPr lang="en-US" altLang="ko-KR" sz="1200" kern="1200" dirty="0">
                <a:solidFill>
                  <a:schemeClr val="tx1"/>
                </a:solidFill>
                <a:effectLst/>
                <a:latin typeface="+mn-lt"/>
                <a:ea typeface="+mn-ea"/>
                <a:cs typeface="+mn-cs"/>
              </a:rPr>
              <a:t> allow businesses to personalize customer experiences—</a:t>
            </a:r>
            <a:r>
              <a:rPr lang="en-US" altLang="ko-KR" sz="1200" b="1" kern="1200" dirty="0">
                <a:solidFill>
                  <a:schemeClr val="tx1"/>
                </a:solidFill>
                <a:effectLst/>
                <a:latin typeface="+mn-lt"/>
                <a:ea typeface="+mn-ea"/>
                <a:cs typeface="+mn-cs"/>
              </a:rPr>
              <a:t>airlines</a:t>
            </a:r>
            <a:r>
              <a:rPr lang="en-US" altLang="ko-KR" sz="1200" kern="1200" dirty="0">
                <a:solidFill>
                  <a:schemeClr val="tx1"/>
                </a:solidFill>
                <a:effectLst/>
                <a:latin typeface="+mn-lt"/>
                <a:ea typeface="+mn-ea"/>
                <a:cs typeface="+mn-cs"/>
              </a:rPr>
              <a:t> are already using data analytics to tailor offers and enhance satisfaction.</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short, businesses that embrace agility, automation, and data analytics will thrive in the digital transformation era.</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24</a:t>
            </a:fld>
            <a:endParaRPr lang="ko-KR" altLang="en-US"/>
          </a:p>
        </p:txBody>
      </p:sp>
    </p:spTree>
    <p:extLst>
      <p:ext uri="{BB962C8B-B14F-4D97-AF65-F5344CB8AC3E}">
        <p14:creationId xmlns:p14="http://schemas.microsoft.com/office/powerpoint/2010/main" val="180964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Governments are key drivers of digital transformation across several areas. They must create policies that promote innovation while ensuring cybersecurity and data privacy. Investing in infrastructure, such as 5G, broadband, and cloud systems, is essential for supporting transformation. Technologies like IoT, Blockchain, AI, and Big Data are crucial to this progress. Transitioning to e-governance can enhance public service efficiency, benefiting citizens and businesses. Governments also foster innovation by supporting startups and embracing emerging technologies, aligning with national strategies like Vision 2030. Additionally, trends like social media and mobile-first services shape citizen interactions, and governments must adapt to these changes to ensure smooth digital integration. Through policy, infrastructure, and innovation, they can significantly advance digital transformation.</a:t>
            </a:r>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25</a:t>
            </a:fld>
            <a:endParaRPr lang="ko-KR" altLang="en-US"/>
          </a:p>
        </p:txBody>
      </p:sp>
    </p:spTree>
    <p:extLst>
      <p:ext uri="{BB962C8B-B14F-4D97-AF65-F5344CB8AC3E}">
        <p14:creationId xmlns:p14="http://schemas.microsoft.com/office/powerpoint/2010/main" val="2127118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As we prepare for the future of digital transformation, three key areas stand out. First, </a:t>
            </a:r>
            <a:r>
              <a:rPr lang="en-US" altLang="ko-KR" sz="1200" b="1" kern="1200" dirty="0">
                <a:solidFill>
                  <a:schemeClr val="tx1"/>
                </a:solidFill>
                <a:effectLst/>
                <a:latin typeface="+mn-lt"/>
                <a:ea typeface="+mn-ea"/>
                <a:cs typeface="+mn-cs"/>
              </a:rPr>
              <a:t>AI and Machine Learning</a:t>
            </a:r>
            <a:r>
              <a:rPr lang="en-US" altLang="ko-KR" sz="1200" kern="1200" dirty="0">
                <a:solidFill>
                  <a:schemeClr val="tx1"/>
                </a:solidFill>
                <a:effectLst/>
                <a:latin typeface="+mn-lt"/>
                <a:ea typeface="+mn-ea"/>
                <a:cs typeface="+mn-cs"/>
              </a:rPr>
              <a:t> will play a central role in automating decision-making and improving operational efficiency across industries.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Second, aligning </a:t>
            </a:r>
            <a:r>
              <a:rPr lang="en-US" altLang="ko-KR" sz="1200" b="1" kern="1200" dirty="0">
                <a:solidFill>
                  <a:schemeClr val="tx1"/>
                </a:solidFill>
                <a:effectLst/>
                <a:latin typeface="+mn-lt"/>
                <a:ea typeface="+mn-ea"/>
                <a:cs typeface="+mn-cs"/>
              </a:rPr>
              <a:t>digital transformation with sustainability</a:t>
            </a:r>
            <a:r>
              <a:rPr lang="en-US" altLang="ko-KR" sz="1200" kern="1200" dirty="0">
                <a:solidFill>
                  <a:schemeClr val="tx1"/>
                </a:solidFill>
                <a:effectLst/>
                <a:latin typeface="+mn-lt"/>
                <a:ea typeface="+mn-ea"/>
                <a:cs typeface="+mn-cs"/>
              </a:rPr>
              <a:t> is essential. Businesses need to integrate green technologies and sustainable practices to ensure long-term growth and compliance with environmental regulations.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Finally, </a:t>
            </a:r>
            <a:r>
              <a:rPr lang="en-US" altLang="ko-KR" sz="1200" b="1" kern="1200" dirty="0">
                <a:solidFill>
                  <a:schemeClr val="tx1"/>
                </a:solidFill>
                <a:effectLst/>
                <a:latin typeface="+mn-lt"/>
                <a:ea typeface="+mn-ea"/>
                <a:cs typeface="+mn-cs"/>
              </a:rPr>
              <a:t>global collaboration</a:t>
            </a:r>
            <a:r>
              <a:rPr lang="en-US" altLang="ko-KR" sz="1200" kern="1200" dirty="0">
                <a:solidFill>
                  <a:schemeClr val="tx1"/>
                </a:solidFill>
                <a:effectLst/>
                <a:latin typeface="+mn-lt"/>
                <a:ea typeface="+mn-ea"/>
                <a:cs typeface="+mn-cs"/>
              </a:rPr>
              <a:t> is crucial. Businesses and governments must work together to harmonize policies and create a unified approach to digital transformation worldwide.</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short, focusing on </a:t>
            </a:r>
            <a:r>
              <a:rPr lang="en-US" altLang="ko-KR" sz="1200" b="1" kern="1200" dirty="0">
                <a:solidFill>
                  <a:schemeClr val="tx1"/>
                </a:solidFill>
                <a:effectLst/>
                <a:latin typeface="+mn-lt"/>
                <a:ea typeface="+mn-ea"/>
                <a:cs typeface="+mn-cs"/>
              </a:rPr>
              <a:t>AI</a:t>
            </a:r>
            <a:r>
              <a:rPr lang="en-US" altLang="ko-KR" sz="1200" kern="1200" dirty="0">
                <a:solidFill>
                  <a:schemeClr val="tx1"/>
                </a:solidFill>
                <a:effectLst/>
                <a:latin typeface="+mn-lt"/>
                <a:ea typeface="+mn-ea"/>
                <a:cs typeface="+mn-cs"/>
              </a:rPr>
              <a:t>, </a:t>
            </a:r>
            <a:r>
              <a:rPr lang="en-US" altLang="ko-KR" sz="1200" b="1" kern="1200" dirty="0">
                <a:solidFill>
                  <a:schemeClr val="tx1"/>
                </a:solidFill>
                <a:effectLst/>
                <a:latin typeface="+mn-lt"/>
                <a:ea typeface="+mn-ea"/>
                <a:cs typeface="+mn-cs"/>
              </a:rPr>
              <a:t>sustainability</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collaboration</a:t>
            </a:r>
            <a:r>
              <a:rPr lang="en-US" altLang="ko-KR" sz="1200" kern="1200" dirty="0">
                <a:solidFill>
                  <a:schemeClr val="tx1"/>
                </a:solidFill>
                <a:effectLst/>
                <a:latin typeface="+mn-lt"/>
                <a:ea typeface="+mn-ea"/>
                <a:cs typeface="+mn-cs"/>
              </a:rPr>
              <a:t> will be key to thriving in the future of digital transformation.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26</a:t>
            </a:fld>
            <a:endParaRPr lang="ko-KR" altLang="en-US"/>
          </a:p>
        </p:txBody>
      </p:sp>
    </p:spTree>
    <p:extLst>
      <p:ext uri="{BB962C8B-B14F-4D97-AF65-F5344CB8AC3E}">
        <p14:creationId xmlns:p14="http://schemas.microsoft.com/office/powerpoint/2010/main" val="2814573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If we narrow down to focus on preparation of future DX of organizations, the most important thing would be </a:t>
            </a:r>
            <a:r>
              <a:rPr lang="en-US" altLang="ko-KR" sz="1200" b="1" kern="1200" dirty="0">
                <a:solidFill>
                  <a:schemeClr val="tx1"/>
                </a:solidFill>
                <a:effectLst/>
                <a:latin typeface="+mn-lt"/>
                <a:ea typeface="+mn-ea"/>
                <a:cs typeface="+mn-cs"/>
              </a:rPr>
              <a:t>investing in emerging technologies</a:t>
            </a:r>
            <a:r>
              <a:rPr lang="en-US" altLang="ko-KR" sz="1200" kern="1200" dirty="0">
                <a:solidFill>
                  <a:schemeClr val="tx1"/>
                </a:solidFill>
                <a:effectLst/>
                <a:latin typeface="+mn-lt"/>
                <a:ea typeface="+mn-ea"/>
                <a:cs typeface="+mn-cs"/>
              </a:rPr>
              <a:t>. Prioritizing investments in areas like </a:t>
            </a:r>
            <a:r>
              <a:rPr lang="en-US" altLang="ko-KR" sz="1200" b="1" kern="1200" dirty="0" err="1">
                <a:solidFill>
                  <a:schemeClr val="tx1"/>
                </a:solidFill>
                <a:effectLst/>
                <a:latin typeface="+mn-lt"/>
                <a:ea typeface="+mn-ea"/>
                <a:cs typeface="+mn-cs"/>
              </a:rPr>
              <a:t>blockchain</a:t>
            </a:r>
            <a:r>
              <a:rPr lang="en-US" altLang="ko-KR" sz="1200" kern="1200" dirty="0">
                <a:solidFill>
                  <a:schemeClr val="tx1"/>
                </a:solidFill>
                <a:effectLst/>
                <a:latin typeface="+mn-lt"/>
                <a:ea typeface="+mn-ea"/>
                <a:cs typeface="+mn-cs"/>
              </a:rPr>
              <a:t>, </a:t>
            </a:r>
            <a:r>
              <a:rPr lang="en-US" altLang="ko-KR" sz="1200" b="1" kern="1200" dirty="0">
                <a:solidFill>
                  <a:schemeClr val="tx1"/>
                </a:solidFill>
                <a:effectLst/>
                <a:latin typeface="+mn-lt"/>
                <a:ea typeface="+mn-ea"/>
                <a:cs typeface="+mn-cs"/>
              </a:rPr>
              <a:t>quantum computing</a:t>
            </a:r>
            <a:r>
              <a:rPr lang="en-US" altLang="ko-KR" sz="1200" kern="1200" dirty="0">
                <a:solidFill>
                  <a:schemeClr val="tx1"/>
                </a:solidFill>
                <a:effectLst/>
                <a:latin typeface="+mn-lt"/>
                <a:ea typeface="+mn-ea"/>
                <a:cs typeface="+mn-cs"/>
              </a:rPr>
              <a:t>, and the </a:t>
            </a:r>
            <a:r>
              <a:rPr lang="en-US" altLang="ko-KR" sz="1200" b="1" kern="1200" dirty="0">
                <a:solidFill>
                  <a:schemeClr val="tx1"/>
                </a:solidFill>
                <a:effectLst/>
                <a:latin typeface="+mn-lt"/>
                <a:ea typeface="+mn-ea"/>
                <a:cs typeface="+mn-cs"/>
              </a:rPr>
              <a:t>Internet of Things (</a:t>
            </a:r>
            <a:r>
              <a:rPr lang="en-US" altLang="ko-KR" sz="1200" b="1" kern="1200" dirty="0" err="1">
                <a:solidFill>
                  <a:schemeClr val="tx1"/>
                </a:solidFill>
                <a:effectLst/>
                <a:latin typeface="+mn-lt"/>
                <a:ea typeface="+mn-ea"/>
                <a:cs typeface="+mn-cs"/>
              </a:rPr>
              <a:t>IoT</a:t>
            </a:r>
            <a:r>
              <a:rPr lang="en-US" altLang="ko-KR" sz="1200" b="1" kern="1200" dirty="0">
                <a:solidFill>
                  <a:schemeClr val="tx1"/>
                </a:solidFill>
                <a:effectLst/>
                <a:latin typeface="+mn-lt"/>
                <a:ea typeface="+mn-ea"/>
                <a:cs typeface="+mn-cs"/>
              </a:rPr>
              <a:t>)</a:t>
            </a:r>
            <a:r>
              <a:rPr lang="en-US" altLang="ko-KR" sz="1200" kern="1200" dirty="0">
                <a:solidFill>
                  <a:schemeClr val="tx1"/>
                </a:solidFill>
                <a:effectLst/>
                <a:latin typeface="+mn-lt"/>
                <a:ea typeface="+mn-ea"/>
                <a:cs typeface="+mn-cs"/>
              </a:rPr>
              <a:t> will be key to staying competitive. Along with newly emerging technologies, successful organizations maintain traditional web technologies as well. Adopting new technologies does not mean abandoning the old ones. It means combining both existing technology and new technology together. These technologies offer significant opportunities to improve efficiency, transparency, and scalability across operations.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 key to thriving in the future DX market is </a:t>
            </a:r>
            <a:r>
              <a:rPr lang="en-US" altLang="ko-KR" sz="1200" b="1" kern="1200" dirty="0">
                <a:solidFill>
                  <a:schemeClr val="tx1"/>
                </a:solidFill>
                <a:effectLst/>
                <a:latin typeface="+mn-lt"/>
                <a:ea typeface="+mn-ea"/>
                <a:cs typeface="+mn-cs"/>
              </a:rPr>
              <a:t>adaptability</a:t>
            </a:r>
            <a:r>
              <a:rPr lang="en-US" altLang="ko-KR" sz="1200" kern="1200" dirty="0">
                <a:solidFill>
                  <a:schemeClr val="tx1"/>
                </a:solidFill>
                <a:effectLst/>
                <a:latin typeface="+mn-lt"/>
                <a:ea typeface="+mn-ea"/>
                <a:cs typeface="+mn-cs"/>
              </a:rPr>
              <a:t>. Organizations that deploy more technologies will not only be more efficient but will also have the ability to </a:t>
            </a:r>
            <a:r>
              <a:rPr lang="en-US" altLang="ko-KR" sz="1200" b="1" kern="1200" dirty="0">
                <a:solidFill>
                  <a:schemeClr val="tx1"/>
                </a:solidFill>
                <a:effectLst/>
                <a:latin typeface="+mn-lt"/>
                <a:ea typeface="+mn-ea"/>
                <a:cs typeface="+mn-cs"/>
              </a:rPr>
              <a:t>adapt quickly</a:t>
            </a:r>
            <a:r>
              <a:rPr lang="en-US" altLang="ko-KR" sz="1200" kern="1200" dirty="0">
                <a:solidFill>
                  <a:schemeClr val="tx1"/>
                </a:solidFill>
                <a:effectLst/>
                <a:latin typeface="+mn-lt"/>
                <a:ea typeface="+mn-ea"/>
                <a:cs typeface="+mn-cs"/>
              </a:rPr>
              <a:t> to a fast-changing digital landscape. Those that fail to embrace these changes risk falling behind.</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short, investing in emerging technologies today is crucial for staying ahead and thriving in the digital transformation era.</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27</a:t>
            </a:fld>
            <a:endParaRPr lang="ko-KR" altLang="en-US"/>
          </a:p>
        </p:txBody>
      </p:sp>
    </p:spTree>
    <p:extLst>
      <p:ext uri="{BB962C8B-B14F-4D97-AF65-F5344CB8AC3E}">
        <p14:creationId xmlns:p14="http://schemas.microsoft.com/office/powerpoint/2010/main" val="524345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Building long-term resilience in digital transformation requires organizations to focus on several key strategies. First, fostering an </a:t>
            </a:r>
            <a:r>
              <a:rPr lang="en-US" altLang="ko-KR" sz="1200" b="1" kern="1200" dirty="0">
                <a:solidFill>
                  <a:schemeClr val="tx1"/>
                </a:solidFill>
                <a:effectLst/>
                <a:latin typeface="+mn-lt"/>
                <a:ea typeface="+mn-ea"/>
                <a:cs typeface="+mn-cs"/>
              </a:rPr>
              <a:t>adaptive culture</a:t>
            </a:r>
            <a:r>
              <a:rPr lang="en-US" altLang="ko-KR" sz="1200" kern="1200" dirty="0">
                <a:solidFill>
                  <a:schemeClr val="tx1"/>
                </a:solidFill>
                <a:effectLst/>
                <a:latin typeface="+mn-lt"/>
                <a:ea typeface="+mn-ea"/>
                <a:cs typeface="+mn-cs"/>
              </a:rPr>
              <a:t> is essential—encouraging continuous </a:t>
            </a:r>
            <a:r>
              <a:rPr lang="en-US" altLang="ko-KR" sz="1200" b="1" kern="1200" dirty="0">
                <a:solidFill>
                  <a:schemeClr val="tx1"/>
                </a:solidFill>
                <a:effectLst/>
                <a:latin typeface="+mn-lt"/>
                <a:ea typeface="+mn-ea"/>
                <a:cs typeface="+mn-cs"/>
              </a:rPr>
              <a:t>learning, innovation</a:t>
            </a:r>
            <a:r>
              <a:rPr lang="en-US" altLang="ko-KR" sz="1200" kern="1200" dirty="0">
                <a:solidFill>
                  <a:schemeClr val="tx1"/>
                </a:solidFill>
                <a:effectLst/>
                <a:latin typeface="+mn-lt"/>
                <a:ea typeface="+mn-ea"/>
                <a:cs typeface="+mn-cs"/>
              </a:rPr>
              <a:t>, and </a:t>
            </a:r>
            <a:r>
              <a:rPr lang="en-US" altLang="ko-KR" sz="1200" b="1" kern="1200" dirty="0">
                <a:solidFill>
                  <a:schemeClr val="tx1"/>
                </a:solidFill>
                <a:effectLst/>
                <a:latin typeface="+mn-lt"/>
                <a:ea typeface="+mn-ea"/>
                <a:cs typeface="+mn-cs"/>
              </a:rPr>
              <a:t>collaboration</a:t>
            </a:r>
            <a:r>
              <a:rPr lang="en-US" altLang="ko-KR" sz="1200" kern="1200" dirty="0">
                <a:solidFill>
                  <a:schemeClr val="tx1"/>
                </a:solidFill>
                <a:effectLst/>
                <a:latin typeface="+mn-lt"/>
                <a:ea typeface="+mn-ea"/>
                <a:cs typeface="+mn-cs"/>
              </a:rPr>
              <a:t> will keep teams agile and ready to tackle challenges.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Next, </a:t>
            </a:r>
            <a:r>
              <a:rPr lang="en-US" altLang="ko-KR" sz="1200" b="1" kern="1200" dirty="0">
                <a:solidFill>
                  <a:schemeClr val="tx1"/>
                </a:solidFill>
                <a:effectLst/>
                <a:latin typeface="+mn-lt"/>
                <a:ea typeface="+mn-ea"/>
                <a:cs typeface="+mn-cs"/>
              </a:rPr>
              <a:t>workforce development</a:t>
            </a:r>
            <a:r>
              <a:rPr lang="en-US" altLang="ko-KR" sz="1200" kern="1200" dirty="0">
                <a:solidFill>
                  <a:schemeClr val="tx1"/>
                </a:solidFill>
                <a:effectLst/>
                <a:latin typeface="+mn-lt"/>
                <a:ea typeface="+mn-ea"/>
                <a:cs typeface="+mn-cs"/>
              </a:rPr>
              <a:t> should be a priority, providing opportunities for upskilling and promoting </a:t>
            </a:r>
            <a:r>
              <a:rPr lang="en-US" altLang="ko-KR" sz="1200" b="1" kern="1200" dirty="0">
                <a:solidFill>
                  <a:schemeClr val="tx1"/>
                </a:solidFill>
                <a:effectLst/>
                <a:latin typeface="+mn-lt"/>
                <a:ea typeface="+mn-ea"/>
                <a:cs typeface="+mn-cs"/>
              </a:rPr>
              <a:t>lifelong learning</a:t>
            </a:r>
            <a:r>
              <a:rPr lang="en-US" altLang="ko-KR" sz="1200" kern="1200" dirty="0">
                <a:solidFill>
                  <a:schemeClr val="tx1"/>
                </a:solidFill>
                <a:effectLst/>
                <a:latin typeface="+mn-lt"/>
                <a:ea typeface="+mn-ea"/>
                <a:cs typeface="+mn-cs"/>
              </a:rPr>
              <a:t>. Adopting </a:t>
            </a:r>
            <a:r>
              <a:rPr lang="en-US" altLang="ko-KR" sz="1200" b="1" kern="1200" dirty="0">
                <a:solidFill>
                  <a:schemeClr val="tx1"/>
                </a:solidFill>
                <a:effectLst/>
                <a:latin typeface="+mn-lt"/>
                <a:ea typeface="+mn-ea"/>
                <a:cs typeface="+mn-cs"/>
              </a:rPr>
              <a:t>agile methodologies</a:t>
            </a:r>
            <a:r>
              <a:rPr lang="en-US" altLang="ko-KR" sz="1200" kern="1200" dirty="0">
                <a:solidFill>
                  <a:schemeClr val="tx1"/>
                </a:solidFill>
                <a:effectLst/>
                <a:latin typeface="+mn-lt"/>
                <a:ea typeface="+mn-ea"/>
                <a:cs typeface="+mn-cs"/>
              </a:rPr>
              <a:t>, where projects are broken into smaller, manageable tasks, also helps organizations remain flexible in a fast-evolving landscape.</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terms of technology, organizations must invest in </a:t>
            </a:r>
            <a:r>
              <a:rPr lang="en-US" altLang="ko-KR" sz="1200" b="1" kern="1200" dirty="0">
                <a:solidFill>
                  <a:schemeClr val="tx1"/>
                </a:solidFill>
                <a:effectLst/>
                <a:latin typeface="+mn-lt"/>
                <a:ea typeface="+mn-ea"/>
                <a:cs typeface="+mn-cs"/>
              </a:rPr>
              <a:t>scalable IT infrastructure</a:t>
            </a:r>
            <a:r>
              <a:rPr lang="en-US" altLang="ko-KR" sz="1200" kern="1200" dirty="0">
                <a:solidFill>
                  <a:schemeClr val="tx1"/>
                </a:solidFill>
                <a:effectLst/>
                <a:latin typeface="+mn-lt"/>
                <a:ea typeface="+mn-ea"/>
                <a:cs typeface="+mn-cs"/>
              </a:rPr>
              <a:t> and robust </a:t>
            </a:r>
            <a:r>
              <a:rPr lang="en-US" altLang="ko-KR" sz="1200" b="1" kern="1200" dirty="0">
                <a:solidFill>
                  <a:schemeClr val="tx1"/>
                </a:solidFill>
                <a:effectLst/>
                <a:latin typeface="+mn-lt"/>
                <a:ea typeface="+mn-ea"/>
                <a:cs typeface="+mn-cs"/>
              </a:rPr>
              <a:t>cybersecurity</a:t>
            </a:r>
            <a:r>
              <a:rPr lang="en-US" altLang="ko-KR" sz="1200" kern="1200" dirty="0">
                <a:solidFill>
                  <a:schemeClr val="tx1"/>
                </a:solidFill>
                <a:effectLst/>
                <a:latin typeface="+mn-lt"/>
                <a:ea typeface="+mn-ea"/>
                <a:cs typeface="+mn-cs"/>
              </a:rPr>
              <a:t>. Additionally, strengthening </a:t>
            </a:r>
            <a:r>
              <a:rPr lang="en-US" altLang="ko-KR" sz="1200" b="1" kern="1200" dirty="0">
                <a:solidFill>
                  <a:schemeClr val="tx1"/>
                </a:solidFill>
                <a:effectLst/>
                <a:latin typeface="+mn-lt"/>
                <a:ea typeface="+mn-ea"/>
                <a:cs typeface="+mn-cs"/>
              </a:rPr>
              <a:t>data governance</a:t>
            </a:r>
            <a:r>
              <a:rPr lang="en-US" altLang="ko-KR" sz="1200" kern="1200" dirty="0">
                <a:solidFill>
                  <a:schemeClr val="tx1"/>
                </a:solidFill>
                <a:effectLst/>
                <a:latin typeface="+mn-lt"/>
                <a:ea typeface="+mn-ea"/>
                <a:cs typeface="+mn-cs"/>
              </a:rPr>
              <a:t> and expanding </a:t>
            </a:r>
            <a:r>
              <a:rPr lang="en-US" altLang="ko-KR" sz="1200" b="1" kern="1200" dirty="0">
                <a:solidFill>
                  <a:schemeClr val="tx1"/>
                </a:solidFill>
                <a:effectLst/>
                <a:latin typeface="+mn-lt"/>
                <a:ea typeface="+mn-ea"/>
                <a:cs typeface="+mn-cs"/>
              </a:rPr>
              <a:t>AI capabilities</a:t>
            </a:r>
            <a:r>
              <a:rPr lang="en-US" altLang="ko-KR" sz="1200" kern="1200" dirty="0">
                <a:solidFill>
                  <a:schemeClr val="tx1"/>
                </a:solidFill>
                <a:effectLst/>
                <a:latin typeface="+mn-lt"/>
                <a:ea typeface="+mn-ea"/>
                <a:cs typeface="+mn-cs"/>
              </a:rPr>
              <a:t> will ensure data-driven decisions that fuel success.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Collaboration is key, so building </a:t>
            </a:r>
            <a:r>
              <a:rPr lang="en-US" altLang="ko-KR" sz="1200" b="1" kern="1200" dirty="0">
                <a:solidFill>
                  <a:schemeClr val="tx1"/>
                </a:solidFill>
                <a:effectLst/>
                <a:latin typeface="+mn-lt"/>
                <a:ea typeface="+mn-ea"/>
                <a:cs typeface="+mn-cs"/>
              </a:rPr>
              <a:t>strategic partnerships</a:t>
            </a:r>
            <a:r>
              <a:rPr lang="en-US" altLang="ko-KR" sz="1200" kern="1200" dirty="0">
                <a:solidFill>
                  <a:schemeClr val="tx1"/>
                </a:solidFill>
                <a:effectLst/>
                <a:latin typeface="+mn-lt"/>
                <a:ea typeface="+mn-ea"/>
                <a:cs typeface="+mn-cs"/>
              </a:rPr>
              <a:t> with tech vendors and startups will keep organizations at the forefront of innovation. It's also crucial to stay </a:t>
            </a:r>
            <a:r>
              <a:rPr lang="en-US" altLang="ko-KR" sz="1200" b="1" kern="1200" dirty="0">
                <a:solidFill>
                  <a:schemeClr val="tx1"/>
                </a:solidFill>
                <a:effectLst/>
                <a:latin typeface="+mn-lt"/>
                <a:ea typeface="+mn-ea"/>
                <a:cs typeface="+mn-cs"/>
              </a:rPr>
              <a:t>customer-centric</a:t>
            </a:r>
            <a:r>
              <a:rPr lang="en-US" altLang="ko-KR" sz="1200" kern="1200" dirty="0">
                <a:solidFill>
                  <a:schemeClr val="tx1"/>
                </a:solidFill>
                <a:effectLst/>
                <a:latin typeface="+mn-lt"/>
                <a:ea typeface="+mn-ea"/>
                <a:cs typeface="+mn-cs"/>
              </a:rPr>
              <a:t>, continuously adapting to customer needs through </a:t>
            </a:r>
            <a:r>
              <a:rPr lang="en-US" altLang="ko-KR" sz="1200" b="1" kern="1200" dirty="0">
                <a:solidFill>
                  <a:schemeClr val="tx1"/>
                </a:solidFill>
                <a:effectLst/>
                <a:latin typeface="+mn-lt"/>
                <a:ea typeface="+mn-ea"/>
                <a:cs typeface="+mn-cs"/>
              </a:rPr>
              <a:t>feedback loops</a:t>
            </a:r>
            <a:r>
              <a:rPr lang="en-US" altLang="ko-KR" sz="1200" kern="1200" dirty="0">
                <a:solidFill>
                  <a:schemeClr val="tx1"/>
                </a:solidFill>
                <a:effectLst/>
                <a:latin typeface="+mn-lt"/>
                <a:ea typeface="+mn-ea"/>
                <a:cs typeface="+mn-cs"/>
              </a:rPr>
              <a:t>.</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Finally, organizations need </a:t>
            </a:r>
            <a:r>
              <a:rPr lang="en-US" altLang="ko-KR" sz="1200" b="1" kern="1200" dirty="0">
                <a:solidFill>
                  <a:schemeClr val="tx1"/>
                </a:solidFill>
                <a:effectLst/>
                <a:latin typeface="+mn-lt"/>
                <a:ea typeface="+mn-ea"/>
                <a:cs typeface="+mn-cs"/>
              </a:rPr>
              <a:t>strong change management</a:t>
            </a:r>
            <a:r>
              <a:rPr lang="en-US" altLang="ko-KR" sz="1200" kern="1200" dirty="0">
                <a:solidFill>
                  <a:schemeClr val="tx1"/>
                </a:solidFill>
                <a:effectLst/>
                <a:latin typeface="+mn-lt"/>
                <a:ea typeface="+mn-ea"/>
                <a:cs typeface="+mn-cs"/>
              </a:rPr>
              <a:t>, with leadership and governance aligning strategies and clearly defining roles. Maintaining </a:t>
            </a:r>
            <a:r>
              <a:rPr lang="en-US" altLang="ko-KR" sz="1200" b="1" kern="1200" dirty="0">
                <a:solidFill>
                  <a:schemeClr val="tx1"/>
                </a:solidFill>
                <a:effectLst/>
                <a:latin typeface="+mn-lt"/>
                <a:ea typeface="+mn-ea"/>
                <a:cs typeface="+mn-cs"/>
              </a:rPr>
              <a:t>financial flexibility</a:t>
            </a:r>
            <a:r>
              <a:rPr lang="en-US" altLang="ko-KR" sz="1200" kern="1200" dirty="0">
                <a:solidFill>
                  <a:schemeClr val="tx1"/>
                </a:solidFill>
                <a:effectLst/>
                <a:latin typeface="+mn-lt"/>
                <a:ea typeface="+mn-ea"/>
                <a:cs typeface="+mn-cs"/>
              </a:rPr>
              <a:t> by budgeting for innovation while balancing short- and long-term investments will ensure sustainable growth.</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28</a:t>
            </a:fld>
            <a:endParaRPr lang="ko-KR" altLang="en-US"/>
          </a:p>
        </p:txBody>
      </p:sp>
    </p:spTree>
    <p:extLst>
      <p:ext uri="{BB962C8B-B14F-4D97-AF65-F5344CB8AC3E}">
        <p14:creationId xmlns:p14="http://schemas.microsoft.com/office/powerpoint/2010/main" val="2457347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a:p>
        </p:txBody>
      </p:sp>
      <p:sp>
        <p:nvSpPr>
          <p:cNvPr id="4" name="슬라이드 번호 개체 틀 3"/>
          <p:cNvSpPr>
            <a:spLocks noGrp="1"/>
          </p:cNvSpPr>
          <p:nvPr>
            <p:ph type="sldNum" sz="quarter" idx="10"/>
          </p:nvPr>
        </p:nvSpPr>
        <p:spPr/>
        <p:txBody>
          <a:bodyPr/>
          <a:lstStyle/>
          <a:p>
            <a:fld id="{0A242DC4-8326-4412-B24F-988329D1D487}" type="slidenum">
              <a:rPr lang="ko-KR" altLang="en-US" smtClean="0"/>
              <a:t>29</a:t>
            </a:fld>
            <a:endParaRPr lang="ko-KR" altLang="en-US"/>
          </a:p>
        </p:txBody>
      </p:sp>
    </p:spTree>
    <p:extLst>
      <p:ext uri="{BB962C8B-B14F-4D97-AF65-F5344CB8AC3E}">
        <p14:creationId xmlns:p14="http://schemas.microsoft.com/office/powerpoint/2010/main" val="4245056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we’ll explore how South Korea’s digital transformation policy has positioned the nation as a global leader in digital governance. This transformation is not just about technology, but about ensuring seamless, citizen-centric services, enhancing government efficiency, and driving economic growth. Through long-term vision and continuous innovation, South Korea’s approach serves as a blueprint for countries looking to modernize their own digital infrastructures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31</a:t>
            </a:fld>
            <a:endParaRPr lang="ko-KR" altLang="en-US"/>
          </a:p>
        </p:txBody>
      </p:sp>
    </p:spTree>
    <p:extLst>
      <p:ext uri="{BB962C8B-B14F-4D97-AF65-F5344CB8AC3E}">
        <p14:creationId xmlns:p14="http://schemas.microsoft.com/office/powerpoint/2010/main" val="946378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As DX has become global necessity, governments worldwide must embrace digital advancements to enhance governance and improve the delivery of public services. South Korea stands out as a leader in this space, consistently ranking among the top in e-government development. This leadership reflects decades of commitment to innovation and digital growth. Importantly, South Korea’s approach offers valuable lessons for other nations, demonstrating how long-term planning and investment in digital infrastructure can drive sustained success.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32</a:t>
            </a:fld>
            <a:endParaRPr lang="ko-KR" altLang="en-US"/>
          </a:p>
        </p:txBody>
      </p:sp>
    </p:spTree>
    <p:extLst>
      <p:ext uri="{BB962C8B-B14F-4D97-AF65-F5344CB8AC3E}">
        <p14:creationId xmlns:p14="http://schemas.microsoft.com/office/powerpoint/2010/main" val="326903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Digital transformation refers to the integration of digital technology into every area of an organization, </a:t>
            </a:r>
            <a:r>
              <a:rPr lang="en-US" altLang="ko-KR" sz="1200" b="1" kern="1200" dirty="0">
                <a:solidFill>
                  <a:schemeClr val="tx1"/>
                </a:solidFill>
                <a:effectLst/>
                <a:latin typeface="+mn-lt"/>
                <a:ea typeface="+mn-ea"/>
                <a:cs typeface="+mn-cs"/>
              </a:rPr>
              <a:t>an</a:t>
            </a:r>
            <a:r>
              <a:rPr lang="en-US" altLang="ko-KR" sz="1200" b="1" kern="1200" baseline="0" dirty="0">
                <a:solidFill>
                  <a:schemeClr val="tx1"/>
                </a:solidFill>
                <a:effectLst/>
                <a:latin typeface="+mn-lt"/>
                <a:ea typeface="+mn-ea"/>
                <a:cs typeface="+mn-cs"/>
              </a:rPr>
              <a:t> </a:t>
            </a:r>
            <a:r>
              <a:rPr lang="en-US" altLang="ko-KR" sz="1200" b="1" kern="1200" dirty="0">
                <a:solidFill>
                  <a:schemeClr val="tx1"/>
                </a:solidFill>
                <a:effectLst/>
                <a:latin typeface="+mn-lt"/>
                <a:ea typeface="+mn-ea"/>
                <a:cs typeface="+mn-cs"/>
              </a:rPr>
              <a:t>Individual </a:t>
            </a:r>
            <a:r>
              <a:rPr lang="en-US" altLang="ko-KR" sz="1200" b="0" kern="1200" dirty="0">
                <a:solidFill>
                  <a:schemeClr val="tx1"/>
                </a:solidFill>
                <a:effectLst/>
                <a:latin typeface="+mn-lt"/>
                <a:ea typeface="+mn-ea"/>
                <a:cs typeface="+mn-cs"/>
              </a:rPr>
              <a:t>or even an entire country. It’s not just about adopting new tools or platforms—it’s about fundamentally changing how operations are conducted and how value is delivered to citizens. This shift goes far beyond just the technical side; it requires rethinking strategies, business models, and processes to align with a digital-first mindset.</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One of the most significant aspects of digital transformation is the cultural change that accompanies it. Organizations and governments need to cultivate a culture of innovation, adaptability, and continuous learning to truly harness the power of digital technologies. By doing so, they can create more efficient, responsive, and citizen-focused systems that can meet the demands of the modern world</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4</a:t>
            </a:fld>
            <a:endParaRPr lang="ko-KR" altLang="en-US"/>
          </a:p>
        </p:txBody>
      </p:sp>
    </p:spTree>
    <p:extLst>
      <p:ext uri="{BB962C8B-B14F-4D97-AF65-F5344CB8AC3E}">
        <p14:creationId xmlns:p14="http://schemas.microsoft.com/office/powerpoint/2010/main" val="914720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South Korea’s digital leadership spans across 10 key sectors, leveraging 40 digital technologies to drive economic growth and innovation.</a:t>
            </a:r>
          </a:p>
          <a:p>
            <a:r>
              <a:rPr lang="en-US" altLang="ko-KR" dirty="0"/>
              <a:t>In </a:t>
            </a:r>
            <a:r>
              <a:rPr lang="en-US" altLang="ko-KR" b="1" dirty="0"/>
              <a:t>agriculture and food</a:t>
            </a:r>
            <a:r>
              <a:rPr lang="en-US" altLang="ko-KR" dirty="0"/>
              <a:t>, precision farming and IoT-enabled supply chain management ensure efficient production and food safety. </a:t>
            </a:r>
            <a:r>
              <a:rPr lang="en-US" altLang="ko-KR" b="1" dirty="0"/>
              <a:t>Consumer, retail, and hospitality</a:t>
            </a:r>
            <a:r>
              <a:rPr lang="en-US" altLang="ko-KR" dirty="0"/>
              <a:t> benefit from AI-powered inventory management and automated customer service, enhancing user experience and operational efficiency. </a:t>
            </a:r>
            <a:r>
              <a:rPr lang="en-US" altLang="ko-KR" b="1" dirty="0"/>
              <a:t>Education</a:t>
            </a:r>
            <a:r>
              <a:rPr lang="en-US" altLang="ko-KR" dirty="0"/>
              <a:t> sees advancements in personalized learning and retraining platforms, aligning with future job markets.</a:t>
            </a:r>
          </a:p>
          <a:p>
            <a:r>
              <a:rPr lang="en-US" altLang="ko-KR" b="1" dirty="0"/>
              <a:t>Financial services</a:t>
            </a:r>
            <a:r>
              <a:rPr lang="en-US" altLang="ko-KR" dirty="0"/>
              <a:t> utilize big data analytics, digital banking, and regulatory technologies to secure and enhance services. The </a:t>
            </a:r>
            <a:r>
              <a:rPr lang="en-US" altLang="ko-KR" b="1" dirty="0"/>
              <a:t>government</a:t>
            </a:r>
            <a:r>
              <a:rPr lang="en-US" altLang="ko-KR" dirty="0"/>
              <a:t> focuses on e-services, cloud computing, and geospatial systems to streamline public services and improve transparency.</a:t>
            </a:r>
          </a:p>
          <a:p>
            <a:r>
              <a:rPr lang="en-US" altLang="ko-KR" dirty="0"/>
              <a:t>In </a:t>
            </a:r>
            <a:r>
              <a:rPr lang="en-US" altLang="ko-KR" b="1" dirty="0"/>
              <a:t>healthcare</a:t>
            </a:r>
            <a:r>
              <a:rPr lang="en-US" altLang="ko-KR" dirty="0"/>
              <a:t>, remote monitoring and AI-powered diagnostics redefine patient care. </a:t>
            </a:r>
            <a:r>
              <a:rPr lang="en-US" altLang="ko-KR" b="1" dirty="0"/>
              <a:t>Infrastructure</a:t>
            </a:r>
            <a:r>
              <a:rPr lang="en-US" altLang="ko-KR" dirty="0"/>
              <a:t> development is supported by smart grids and smart buildings, ensuring sustainability. </a:t>
            </a:r>
            <a:r>
              <a:rPr lang="en-US" altLang="ko-KR" b="1" dirty="0"/>
              <a:t>Manufacturing</a:t>
            </a:r>
            <a:r>
              <a:rPr lang="en-US" altLang="ko-KR" dirty="0"/>
              <a:t> advances with IoT supply chain management, robotics, and additive manufacturing.</a:t>
            </a:r>
          </a:p>
          <a:p>
            <a:r>
              <a:rPr lang="en-US" altLang="ko-KR" b="1" dirty="0"/>
              <a:t>Resources</a:t>
            </a:r>
            <a:r>
              <a:rPr lang="en-US" altLang="ko-KR" dirty="0"/>
              <a:t> and </a:t>
            </a:r>
            <a:r>
              <a:rPr lang="en-US" altLang="ko-KR" b="1" dirty="0"/>
              <a:t>transport services</a:t>
            </a:r>
            <a:r>
              <a:rPr lang="en-US" altLang="ko-KR" dirty="0"/>
              <a:t> adopt predictive technologies and autonomous systems to lead in smart resource management and mobility solutions.</a:t>
            </a:r>
          </a:p>
          <a:p>
            <a:r>
              <a:rPr lang="en-US" altLang="ko-KR" dirty="0"/>
              <a:t>South Korea’s digital transformation across these sectors showcases its commitment to innovation and positions it as a global leader in the digital economy.</a:t>
            </a: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33</a:t>
            </a:fld>
            <a:endParaRPr lang="ko-KR" altLang="en-US"/>
          </a:p>
        </p:txBody>
      </p:sp>
    </p:spTree>
    <p:extLst>
      <p:ext uri="{BB962C8B-B14F-4D97-AF65-F5344CB8AC3E}">
        <p14:creationId xmlns:p14="http://schemas.microsoft.com/office/powerpoint/2010/main" val="3708795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dirty="0"/>
              <a:t>South Korea’s digital transformation journey spans several decades, with each phase building upon the previous one. In the 1980s and 1990s, the country focused on laying the foundation by investing in national data systems and creating an information superhighway, essential for connecting government services. The 2000s saw the introduction of integrated e-government systems, which streamlined public services, and the launch of Smart Government initiatives, aimed at improving government efficiency and transparency.</a:t>
            </a:r>
          </a:p>
          <a:p>
            <a:pPr latinLnBrk="1"/>
            <a:r>
              <a:rPr lang="en-US" altLang="ko-KR" dirty="0"/>
              <a:t>From 2017 to the present, South Korea has embraced Fourth Industrial Revolution technologies like AI, big data, and cloud computing, resulting in the Digital Platform Government. This new model of governance integrates diverse services into a single platform, offering personalized and proactive solutions for citizens. Through this long-term vision, South Korea continues its commitment to digital innovation, constantly evolving its systems to remain a global leader in smart governance.</a:t>
            </a: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34</a:t>
            </a:fld>
            <a:endParaRPr lang="ko-KR" altLang="en-US"/>
          </a:p>
        </p:txBody>
      </p:sp>
    </p:spTree>
    <p:extLst>
      <p:ext uri="{BB962C8B-B14F-4D97-AF65-F5344CB8AC3E}">
        <p14:creationId xmlns:p14="http://schemas.microsoft.com/office/powerpoint/2010/main" val="2307008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800" kern="1200" dirty="0">
                <a:solidFill>
                  <a:schemeClr val="tx1"/>
                </a:solidFill>
                <a:effectLst/>
                <a:latin typeface="+mn-lt"/>
                <a:ea typeface="+mn-ea"/>
                <a:cs typeface="+mn-cs"/>
              </a:rPr>
              <a:t>The Digital Platform Government is a forward-thinking governance model that integrates various technologies, such as AI, blockchain, big data, and cloud computing, to create a seamless, citizen-centric experience. Its main goal is to connect systems and data across agencies via a digital platform, as seen in the image. Through public and private sector collaboration, it embraces innovation and utilizes cutting-edge technologies to deliver proactive and personalized services. This approach helps anticipate citizen needs while assisting policymakers in making scientific, data-driven decisions. Ultimately, the platform's core objectives are to enhance transparency, boost efficiency, and offer real-time services, leading to improved governance and stronger citizen engagement.</a:t>
            </a:r>
            <a:endParaRPr lang="ko-KR" altLang="ko-KR" sz="18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35</a:t>
            </a:fld>
            <a:endParaRPr lang="ko-KR" altLang="en-US"/>
          </a:p>
        </p:txBody>
      </p:sp>
    </p:spTree>
    <p:extLst>
      <p:ext uri="{BB962C8B-B14F-4D97-AF65-F5344CB8AC3E}">
        <p14:creationId xmlns:p14="http://schemas.microsoft.com/office/powerpoint/2010/main" val="290401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just" latinLnBrk="1">
              <a:lnSpc>
                <a:spcPct val="107000"/>
              </a:lnSpc>
              <a:spcAft>
                <a:spcPts val="800"/>
              </a:spcAft>
            </a:pPr>
            <a:r>
              <a:rPr lang="en-US" altLang="ko-KR" sz="1800" kern="100" dirty="0">
                <a:effectLst/>
                <a:latin typeface="Arial" panose="020B0604020202020204" pitchFamily="34" charset="0"/>
                <a:ea typeface="맑은 고딕" panose="020B0503020000020004" pitchFamily="50" charset="-127"/>
                <a:cs typeface="Times New Roman" panose="02020603050405020304" pitchFamily="18" charset="0"/>
              </a:rPr>
              <a:t>South Korea’s future digital transformation holds immense economic potential, with projections indicating it could unlock KRW 281 trillion by 2030, contributing up to 13% of the nation’s GDP. The majority of this growth will be driven by technologies that enhance business operations, such as IoT, AI, and cloud computing. </a:t>
            </a:r>
            <a:r>
              <a:rPr lang="en-US" altLang="ko-KR" sz="1800" kern="100" dirty="0">
                <a:solidFill>
                  <a:srgbClr val="FF0000"/>
                </a:solidFill>
                <a:effectLst/>
                <a:latin typeface="Arial" panose="020B0604020202020204" pitchFamily="34" charset="0"/>
                <a:ea typeface="맑은 고딕" panose="020B0503020000020004" pitchFamily="50" charset="-127"/>
                <a:cs typeface="Times New Roman" panose="02020603050405020304" pitchFamily="18" charset="0"/>
              </a:rPr>
              <a:t>The image shows how DX has contributed in the economic recovery in post COVID era. The majority of the growth has been lead by technologies remarkably since COVID, and it will continue to lead the major growth as explained.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gn="just" latinLnBrk="1">
              <a:lnSpc>
                <a:spcPct val="107000"/>
              </a:lnSpc>
              <a:spcAft>
                <a:spcPts val="800"/>
              </a:spcAft>
            </a:pPr>
            <a:r>
              <a:rPr lang="en-US" altLang="ko-KR" sz="1800" kern="100" dirty="0">
                <a:effectLst/>
                <a:latin typeface="Arial" panose="020B0604020202020204" pitchFamily="34" charset="0"/>
                <a:ea typeface="맑은 고딕" panose="020B0503020000020004" pitchFamily="50" charset="-127"/>
                <a:cs typeface="Times New Roman" panose="02020603050405020304" pitchFamily="18" charset="0"/>
              </a:rPr>
              <a:t>To fully realize these benefits, South Korea must focus on nurturing its technology ecosystem, promoting digital adoption among SMEs, and expanding into global digital export markets. These strategic steps will ensure long-term economic growth and innovation leadership</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36</a:t>
            </a:fld>
            <a:endParaRPr lang="ko-KR" altLang="en-US"/>
          </a:p>
        </p:txBody>
      </p:sp>
    </p:spTree>
    <p:extLst>
      <p:ext uri="{BB962C8B-B14F-4D97-AF65-F5344CB8AC3E}">
        <p14:creationId xmlns:p14="http://schemas.microsoft.com/office/powerpoint/2010/main" val="393136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The Digital Platform Government in South Korea offers several innovative features that ensure its effectiveness. At its core is the G-Cloud system, which centrally manages government services and data, providing scalability and robust security. Additionally, the integration of AI and big data enables the government to make data-driven decisions and deliver better public services. The platform’s commitment to cybersecurity is evident, with agencies like KISA actively safeguarding citizen data and maintaining the integrity of public systems.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 image illustrates four key principles of this platform: first, it's a </a:t>
            </a:r>
            <a:r>
              <a:rPr lang="en-US" altLang="ko-KR" sz="1200" b="1" kern="1200" dirty="0">
                <a:solidFill>
                  <a:schemeClr val="tx1"/>
                </a:solidFill>
                <a:effectLst/>
                <a:latin typeface="+mn-lt"/>
                <a:ea typeface="+mn-ea"/>
                <a:cs typeface="+mn-cs"/>
              </a:rPr>
              <a:t>citizen-centric government</a:t>
            </a:r>
            <a:r>
              <a:rPr lang="en-US" altLang="ko-KR" sz="1200" kern="1200" dirty="0">
                <a:solidFill>
                  <a:schemeClr val="tx1"/>
                </a:solidFill>
                <a:effectLst/>
                <a:latin typeface="+mn-lt"/>
                <a:ea typeface="+mn-ea"/>
                <a:cs typeface="+mn-cs"/>
              </a:rPr>
              <a:t>, meaning it is dedicated to improving the entire life cycle experience for citizens. Second, it operates as a </a:t>
            </a:r>
            <a:r>
              <a:rPr lang="en-US" altLang="ko-KR" sz="1200" b="1" kern="1200" dirty="0">
                <a:solidFill>
                  <a:schemeClr val="tx1"/>
                </a:solidFill>
                <a:effectLst/>
                <a:latin typeface="+mn-lt"/>
                <a:ea typeface="+mn-ea"/>
                <a:cs typeface="+mn-cs"/>
              </a:rPr>
              <a:t>one-team government</a:t>
            </a:r>
            <a:r>
              <a:rPr lang="en-US" altLang="ko-KR" sz="1200" kern="1200" dirty="0">
                <a:solidFill>
                  <a:schemeClr val="tx1"/>
                </a:solidFill>
                <a:effectLst/>
                <a:latin typeface="+mn-lt"/>
                <a:ea typeface="+mn-ea"/>
                <a:cs typeface="+mn-cs"/>
              </a:rPr>
              <a:t>, breaking silos across ministries and fostering collaboration between the public and private sectors. The third principle is </a:t>
            </a:r>
            <a:r>
              <a:rPr lang="en-US" altLang="ko-KR" sz="1200" b="1" kern="1200" dirty="0">
                <a:solidFill>
                  <a:schemeClr val="tx1"/>
                </a:solidFill>
                <a:effectLst/>
                <a:latin typeface="+mn-lt"/>
                <a:ea typeface="+mn-ea"/>
                <a:cs typeface="+mn-cs"/>
              </a:rPr>
              <a:t>public-private collaboration</a:t>
            </a:r>
            <a:r>
              <a:rPr lang="en-US" altLang="ko-KR" sz="1200" kern="1200" dirty="0">
                <a:solidFill>
                  <a:schemeClr val="tx1"/>
                </a:solidFill>
                <a:effectLst/>
                <a:latin typeface="+mn-lt"/>
                <a:ea typeface="+mn-ea"/>
                <a:cs typeface="+mn-cs"/>
              </a:rPr>
              <a:t>, where the government actively fosters an ecosystem that promotes innovation through partnerships. Finally, this is a </a:t>
            </a:r>
            <a:r>
              <a:rPr lang="en-US" altLang="ko-KR" sz="1200" b="1" kern="1200" dirty="0">
                <a:solidFill>
                  <a:schemeClr val="tx1"/>
                </a:solidFill>
                <a:effectLst/>
                <a:latin typeface="+mn-lt"/>
                <a:ea typeface="+mn-ea"/>
                <a:cs typeface="+mn-cs"/>
              </a:rPr>
              <a:t>trustworthy government</a:t>
            </a:r>
            <a:r>
              <a:rPr lang="en-US" altLang="ko-KR" sz="1200" kern="1200" dirty="0">
                <a:solidFill>
                  <a:schemeClr val="tx1"/>
                </a:solidFill>
                <a:effectLst/>
                <a:latin typeface="+mn-lt"/>
                <a:ea typeface="+mn-ea"/>
                <a:cs typeface="+mn-cs"/>
              </a:rPr>
              <a:t> that prioritizes transparency, reliability, and security. These features collectively ensure that South Korea’s Digital Platform Government remains at the forefront of modern governance, adapting to the needs of its people while maintaining trust and efficiency.</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37</a:t>
            </a:fld>
            <a:endParaRPr lang="ko-KR" altLang="en-US"/>
          </a:p>
        </p:txBody>
      </p:sp>
    </p:spTree>
    <p:extLst>
      <p:ext uri="{BB962C8B-B14F-4D97-AF65-F5344CB8AC3E}">
        <p14:creationId xmlns:p14="http://schemas.microsoft.com/office/powerpoint/2010/main" val="3877677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South Korea’s future digital transformation holds immense economic potential, with projections indicating it could unlock KRW 281 trillion by 2030, contributing up to 13% of the nation’s GDP. The majority of this growth will be driven by technologies that enhance business operations, such as </a:t>
            </a:r>
            <a:r>
              <a:rPr lang="en-US" altLang="ko-KR" sz="1200"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AI, and cloud computing. The image shows how DX has contributed in the economic recovery in post COVID era. The majority of the growth has been lead by technologies remarkably since COVID, and it will continue to lead the major growth as explained. </a:t>
            </a:r>
            <a:endParaRPr lang="ko-KR" altLang="ko-KR" sz="120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To fully realize these benefits, South Korea must focus on nurturing its technology ecosystem, promoting digital adoption among SMEs, and expanding into global digital export markets. These strategic steps will ensure long-term economic growth and innovation leadership</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38</a:t>
            </a:fld>
            <a:endParaRPr lang="ko-KR" altLang="en-US"/>
          </a:p>
        </p:txBody>
      </p:sp>
    </p:spTree>
    <p:extLst>
      <p:ext uri="{BB962C8B-B14F-4D97-AF65-F5344CB8AC3E}">
        <p14:creationId xmlns:p14="http://schemas.microsoft.com/office/powerpoint/2010/main" val="242462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South Korea’s Digital Platform Government provides a robust framework that other nations can adapt to enhance their own public services. First, nations can create centralized digital infrastructures similar to South Korea’s G-cloud, streamlining government services and improving the efficiency of operations across different departments. By consolidating services, governments can reduce redundancies and enhance accessibility for citizens.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Next, leveraging AI and big data allows for personalized, proactive services. Governments can anticipate citizens' needs, providing tailored services like healthcare reminders or tax notifications, improving both engagement and public satisfaction. Finally, South Korea’s collaborative, whole-of-government approach, where silos between agencies are broken down, fosters better integration of services. This model encourages partnerships between ministries and even the private sector, enabling a more seamless and citizen-centric experience. Countries adopting these strategies can transform their governance models and ensure that digital infrastructure supports growth and innovation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0A6C7A2B-FFA2-B445-BAD6-6E2BA1C4BF8B}" type="slidenum">
              <a:rPr kumimoji="1" lang="ko-KR" altLang="en-US" smtClean="0"/>
              <a:t>39</a:t>
            </a:fld>
            <a:endParaRPr kumimoji="1" lang="ko-KR" altLang="en-US"/>
          </a:p>
        </p:txBody>
      </p:sp>
    </p:spTree>
    <p:extLst>
      <p:ext uri="{BB962C8B-B14F-4D97-AF65-F5344CB8AC3E}">
        <p14:creationId xmlns:p14="http://schemas.microsoft.com/office/powerpoint/2010/main" val="3261665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South Korea’s Digital Platform Government provides a robust framework that other nations can adapt to enhance their own public services. First, nations can create centralized digital infrastructures similar to South Korea’s G-cloud, streamlining government services and improving the efficiency of operations across different departments. By consolidating services, governments can reduce redundancies and enhance accessibility for citizens.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Next, leveraging AI and big data allows for personalized, proactive services. Governments can anticipate citizens' needs, providing tailored services like healthcare reminders or tax notifications, improving both engagement and public satisfaction. Finally, South Korea’s collaborative, whole-of-government approach, where silos between agencies are broken down, fosters better integration of services. This model encourages partnerships between ministries and even the private sector, enabling a more seamless and citizen-centric experience. Countries adopting these strategies can transform their governance models and ensure that digital infrastructure supports growth and innovation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0A6C7A2B-FFA2-B445-BAD6-6E2BA1C4BF8B}" type="slidenum">
              <a:rPr kumimoji="1" lang="ko-KR" altLang="en-US" smtClean="0"/>
              <a:t>40</a:t>
            </a:fld>
            <a:endParaRPr kumimoji="1" lang="ko-KR" altLang="en-US"/>
          </a:p>
        </p:txBody>
      </p:sp>
    </p:spTree>
    <p:extLst>
      <p:ext uri="{BB962C8B-B14F-4D97-AF65-F5344CB8AC3E}">
        <p14:creationId xmlns:p14="http://schemas.microsoft.com/office/powerpoint/2010/main" val="3202861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One of the most impactful applications of South Korea’s Digital Platform Government is in the field of digital health. By integrating AI into healthcare systems, South Korea has improved diagnostics and created effective public health solutions, such as COVID-19 tracking. AI-driven health systems enable faster, more accurate diagnoses and personalized treatments, improving overall national health outcomes. This model offers great potential for other countries to implement similar AI-driven healthcare services, helping them enhance public health systems and better respond to both everyday health challenges and future crises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0A6C7A2B-FFA2-B445-BAD6-6E2BA1C4BF8B}" type="slidenum">
              <a:rPr kumimoji="1" lang="ko-KR" altLang="en-US" smtClean="0"/>
              <a:t>41</a:t>
            </a:fld>
            <a:endParaRPr kumimoji="1" lang="ko-KR" altLang="en-US"/>
          </a:p>
        </p:txBody>
      </p:sp>
    </p:spTree>
    <p:extLst>
      <p:ext uri="{BB962C8B-B14F-4D97-AF65-F5344CB8AC3E}">
        <p14:creationId xmlns:p14="http://schemas.microsoft.com/office/powerpoint/2010/main" val="2453579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South Korea’s Digital Platform Government is a powerful example of </a:t>
            </a:r>
            <a:r>
              <a:rPr lang="en-US" altLang="ko-KR" sz="1200" b="1" kern="1200" dirty="0">
                <a:solidFill>
                  <a:schemeClr val="tx1"/>
                </a:solidFill>
                <a:effectLst/>
                <a:latin typeface="+mn-lt"/>
                <a:ea typeface="+mn-ea"/>
                <a:cs typeface="+mn-cs"/>
              </a:rPr>
              <a:t>how integrated public services </a:t>
            </a:r>
            <a:r>
              <a:rPr lang="en-US" altLang="ko-KR" sz="1200" kern="1200" dirty="0">
                <a:solidFill>
                  <a:schemeClr val="tx1"/>
                </a:solidFill>
                <a:effectLst/>
                <a:latin typeface="+mn-lt"/>
                <a:ea typeface="+mn-ea"/>
                <a:cs typeface="+mn-cs"/>
              </a:rPr>
              <a:t>can enhance citizen engagement and streamline government operations. By unifying various government services under a single, centralized portal, citizens no longer need to navigate multiple agencies to access services. This integration makes interactions with the government more efficient and seamless. Additionally, by leveraging AI and big data, the platform offers proactive, personalized services that anticipate and meet individual needs. For instance, it can send personalized reminders about healthcare, taxes, or social services. This model has significant global potential, as other countries can adopt it to integrate fragmented systems, increase transparency, and improve overall citizen satisfaction. By breaking down silos and centralizing services, governments worldwide can transform how they engage with their citizens and deliver more responsive, streamlined public services.</a:t>
            </a:r>
            <a:endParaRPr lang="ko-KR" altLang="ko-KR" sz="120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 </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0A6C7A2B-FFA2-B445-BAD6-6E2BA1C4BF8B}" type="slidenum">
              <a:rPr kumimoji="1" lang="ko-KR" altLang="en-US" smtClean="0"/>
              <a:t>42</a:t>
            </a:fld>
            <a:endParaRPr kumimoji="1" lang="ko-KR" altLang="en-US"/>
          </a:p>
        </p:txBody>
      </p:sp>
    </p:spTree>
    <p:extLst>
      <p:ext uri="{BB962C8B-B14F-4D97-AF65-F5344CB8AC3E}">
        <p14:creationId xmlns:p14="http://schemas.microsoft.com/office/powerpoint/2010/main" val="228351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Artificial Intelligence is one of the primary drivers of digital transformation. It plays a crucial role in enabling organizations and governments to automate processes, predict outcomes, make more informed decisions, and deliver highly personalized services to citizens and customers.</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For instance, in healthcare, AI is being used for predictive analytics, helping doctors and healthcare systems predict patient outcomes or potential outbreaks before they happen. In governance, AI-driven systems are making data-driven decisions to improve public services. We’re also seeing autonomous systems in smart cities, such as AI-powered transportation networks that optimize traffic flow and reduce congestion.</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These applications of AI demonstrate how its integration into different sectors is transforming industries and helping nations build smarter, more efficient, and more responsive infrastructures.</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5</a:t>
            </a:fld>
            <a:endParaRPr lang="ko-KR" altLang="en-US"/>
          </a:p>
        </p:txBody>
      </p:sp>
    </p:spTree>
    <p:extLst>
      <p:ext uri="{BB962C8B-B14F-4D97-AF65-F5344CB8AC3E}">
        <p14:creationId xmlns:p14="http://schemas.microsoft.com/office/powerpoint/2010/main" val="219344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One of the standout features of South Korea’s digital transformation is its highly efficient digital identity systems. These systems make it seamless for citizens to access a wide range of public services, from healthcare to taxation, and can serve as a model for other nations aiming to improve both accessibility and security. Moreover, South Korea’s e-government platforms provide a strong example of how to reduce bureaucracy and streamline service delivery. By adopting similar systems, other countries can improve public service efficiency and enhance citizen engagement.</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0A6C7A2B-FFA2-B445-BAD6-6E2BA1C4BF8B}" type="slidenum">
              <a:rPr kumimoji="1" lang="ko-KR" altLang="en-US" smtClean="0"/>
              <a:t>43</a:t>
            </a:fld>
            <a:endParaRPr kumimoji="1" lang="ko-KR" altLang="en-US"/>
          </a:p>
        </p:txBody>
      </p:sp>
    </p:spTree>
    <p:extLst>
      <p:ext uri="{BB962C8B-B14F-4D97-AF65-F5344CB8AC3E}">
        <p14:creationId xmlns:p14="http://schemas.microsoft.com/office/powerpoint/2010/main" val="3634191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South Korea’s Digital Platform Government provides a roadmap for other nations to follow, offering flexibility to adapt its framework based on local needs. By adopting a centralized platform, countries can streamline public services and improve citizen engagement. However, to achieve this, significant investments in digital infrastructure, such as cloud computing, AI, and 5G, are essential. These technologies enable seamless service delivery, while cybersecurity is equally important. South Korea’s robust cybersecurity infrastructure, led by agencies like KISA, serves as a model for protecting data and ensuring the success of digital initiatives.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conclusion, South Korea’s experience demonstrates how integrating technology into governance can deliver efficient, transparent, and personalized services. By investing in infrastructure and learning from South Korea’s proactive approach to security, nations can successfully navigate their own digital transformation journeys, creating more responsive and innovative governments that better serve their citizens. The lessons learned here today can be tailored and applied globally, guiding future digital transformations.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0A6C7A2B-FFA2-B445-BAD6-6E2BA1C4BF8B}" type="slidenum">
              <a:rPr kumimoji="1" lang="ko-KR" altLang="en-US" smtClean="0"/>
              <a:t>44</a:t>
            </a:fld>
            <a:endParaRPr kumimoji="1" lang="ko-KR" altLang="en-US"/>
          </a:p>
        </p:txBody>
      </p:sp>
    </p:spTree>
    <p:extLst>
      <p:ext uri="{BB962C8B-B14F-4D97-AF65-F5344CB8AC3E}">
        <p14:creationId xmlns:p14="http://schemas.microsoft.com/office/powerpoint/2010/main" val="3942672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a:p>
        </p:txBody>
      </p:sp>
      <p:sp>
        <p:nvSpPr>
          <p:cNvPr id="4" name="슬라이드 번호 개체 틀 3"/>
          <p:cNvSpPr>
            <a:spLocks noGrp="1"/>
          </p:cNvSpPr>
          <p:nvPr>
            <p:ph type="sldNum" sz="quarter" idx="10"/>
          </p:nvPr>
        </p:nvSpPr>
        <p:spPr/>
        <p:txBody>
          <a:bodyPr/>
          <a:lstStyle/>
          <a:p>
            <a:fld id="{0A242DC4-8326-4412-B24F-988329D1D487}" type="slidenum">
              <a:rPr lang="ko-KR" altLang="en-US" smtClean="0"/>
              <a:t>45</a:t>
            </a:fld>
            <a:endParaRPr lang="ko-KR" altLang="en-US"/>
          </a:p>
        </p:txBody>
      </p:sp>
    </p:spTree>
    <p:extLst>
      <p:ext uri="{BB962C8B-B14F-4D97-AF65-F5344CB8AC3E}">
        <p14:creationId xmlns:p14="http://schemas.microsoft.com/office/powerpoint/2010/main" val="4245056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Smart cities are a central pillar in South Korea's digital transformation strategy. But why do they matter so much?</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First, they help address the growing challenges of urbanization. With more people moving into cities, there is an increasing need to ensure that resources like energy, transportation, and public services are used efficiently. Smart cities do this by integrating advanced technologies, such as AI and </a:t>
            </a:r>
            <a:r>
              <a:rPr lang="en-US" altLang="ko-KR" sz="1200"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to optimize how cities operate.</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These cities not only improve resource management but also enhance the quality of life for citizens. By using real-time data, they can create safer, more sustainable environments, with better access to essential services like healthcare, public safety, and transportation.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47</a:t>
            </a:fld>
            <a:endParaRPr lang="ko-KR" altLang="en-US"/>
          </a:p>
        </p:txBody>
      </p:sp>
    </p:spTree>
    <p:extLst>
      <p:ext uri="{BB962C8B-B14F-4D97-AF65-F5344CB8AC3E}">
        <p14:creationId xmlns:p14="http://schemas.microsoft.com/office/powerpoint/2010/main" val="2699093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As for the reasons mentioned, smart cities therefore represent the future of urban development, playing a crucial role in creating sustainable and inclusive environments.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To </a:t>
            </a:r>
            <a:r>
              <a:rPr lang="en-US" altLang="ko-KR" sz="1200" kern="1200" dirty="0" err="1">
                <a:solidFill>
                  <a:schemeClr val="tx1"/>
                </a:solidFill>
                <a:effectLst/>
                <a:latin typeface="+mn-lt"/>
                <a:ea typeface="+mn-ea"/>
                <a:cs typeface="+mn-cs"/>
              </a:rPr>
              <a:t>expain</a:t>
            </a:r>
            <a:r>
              <a:rPr lang="en-US" altLang="ko-KR" sz="1200" kern="1200" dirty="0">
                <a:solidFill>
                  <a:schemeClr val="tx1"/>
                </a:solidFill>
                <a:effectLst/>
                <a:latin typeface="+mn-lt"/>
                <a:ea typeface="+mn-ea"/>
                <a:cs typeface="+mn-cs"/>
              </a:rPr>
              <a:t> more in detail, first, </a:t>
            </a:r>
            <a:r>
              <a:rPr lang="en-US" altLang="ko-KR" sz="1200" b="1" kern="1200" dirty="0">
                <a:solidFill>
                  <a:schemeClr val="tx1"/>
                </a:solidFill>
                <a:effectLst/>
                <a:latin typeface="+mn-lt"/>
                <a:ea typeface="+mn-ea"/>
                <a:cs typeface="+mn-cs"/>
              </a:rPr>
              <a:t>they align with the United Nations' Sustainable Development Goals, particularly Goal 11</a:t>
            </a:r>
            <a:r>
              <a:rPr lang="en-US" altLang="ko-KR" sz="1200" kern="1200" dirty="0">
                <a:solidFill>
                  <a:schemeClr val="tx1"/>
                </a:solidFill>
                <a:effectLst/>
                <a:latin typeface="+mn-lt"/>
                <a:ea typeface="+mn-ea"/>
                <a:cs typeface="+mn-cs"/>
              </a:rPr>
              <a:t>, which focuses on building inclusive, safe, resilient, and sustainable cities. Smart cities contribute to these goals by leveraging digital technologies to manage resources more efficiently, reduce waste, and promote green energy solutions.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Beyond environmental sustainability, smart cities also </a:t>
            </a:r>
            <a:r>
              <a:rPr lang="en-US" altLang="ko-KR" sz="1200" b="1" kern="1200" dirty="0">
                <a:solidFill>
                  <a:schemeClr val="tx1"/>
                </a:solidFill>
                <a:effectLst/>
                <a:latin typeface="+mn-lt"/>
                <a:ea typeface="+mn-ea"/>
                <a:cs typeface="+mn-cs"/>
              </a:rPr>
              <a:t>enhance social inclusiveness</a:t>
            </a:r>
            <a:r>
              <a:rPr lang="en-US" altLang="ko-KR" sz="1200" kern="1200" dirty="0">
                <a:solidFill>
                  <a:schemeClr val="tx1"/>
                </a:solidFill>
                <a:effectLst/>
                <a:latin typeface="+mn-lt"/>
                <a:ea typeface="+mn-ea"/>
                <a:cs typeface="+mn-cs"/>
              </a:rPr>
              <a:t>. They provide better access to public services and improve the quality of life for all citizens, regardless of their background or location.</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Ultimately, the future of urban living will depend on the adoption of digital innovation and smart infrastructure. </a:t>
            </a:r>
            <a:r>
              <a:rPr lang="en-US" altLang="ko-KR" sz="1200" b="1" kern="1200" dirty="0">
                <a:solidFill>
                  <a:schemeClr val="tx1"/>
                </a:solidFill>
                <a:effectLst/>
                <a:latin typeface="+mn-lt"/>
                <a:ea typeface="+mn-ea"/>
                <a:cs typeface="+mn-cs"/>
              </a:rPr>
              <a:t>These cities will be driven by technology but designed with people in mind, ensuring a balance between progress and sustainability.</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48</a:t>
            </a:fld>
            <a:endParaRPr lang="ko-KR" altLang="en-US"/>
          </a:p>
        </p:txBody>
      </p:sp>
    </p:spTree>
    <p:extLst>
      <p:ext uri="{BB962C8B-B14F-4D97-AF65-F5344CB8AC3E}">
        <p14:creationId xmlns:p14="http://schemas.microsoft.com/office/powerpoint/2010/main" val="2292483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South Korea’s journey towards smart cities began in the early 2000s with the 'u-City' projects. These early initiatives aimed to integrate information and communication technologies into urban development to create more connected cities. However, these projects faced significant challenges, particularly a lack of institutional and technical support, which limited their success.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response, South Korea shifted its approach to developing cities as platforms rather than just technological products. This platform-based model focuses on strengthening governance frameworks, ensuring proper financial mechanisms, and fostering innovation.</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Today, </a:t>
            </a:r>
            <a:r>
              <a:rPr lang="en-US" altLang="ko-KR" sz="1200" kern="1200" dirty="0" err="1">
                <a:solidFill>
                  <a:schemeClr val="tx1"/>
                </a:solidFill>
                <a:effectLst/>
                <a:latin typeface="+mn-lt"/>
                <a:ea typeface="+mn-ea"/>
                <a:cs typeface="+mn-cs"/>
              </a:rPr>
              <a:t>Sejong</a:t>
            </a:r>
            <a:r>
              <a:rPr lang="en-US" altLang="ko-KR" sz="1200" kern="1200" dirty="0">
                <a:solidFill>
                  <a:schemeClr val="tx1"/>
                </a:solidFill>
                <a:effectLst/>
                <a:latin typeface="+mn-lt"/>
                <a:ea typeface="+mn-ea"/>
                <a:cs typeface="+mn-cs"/>
              </a:rPr>
              <a:t> and Busan have been designated as national pilot cities. These cities serve as testbeds for advanced technologies and regulatory sandboxes, where the latest innovations can be tested and refined. Through these efforts, South Korea is building a strong foundation for the future of smart urban living.</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49</a:t>
            </a:fld>
            <a:endParaRPr lang="ko-KR" altLang="en-US"/>
          </a:p>
        </p:txBody>
      </p:sp>
    </p:spTree>
    <p:extLst>
      <p:ext uri="{BB962C8B-B14F-4D97-AF65-F5344CB8AC3E}">
        <p14:creationId xmlns:p14="http://schemas.microsoft.com/office/powerpoint/2010/main" val="3671760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The technological foundations of South Korea's smart cities are critical to their success. These cities rely on the integration of Artificial Intelligence, the Internet of Things, Big Data, and </a:t>
            </a:r>
            <a:r>
              <a:rPr lang="en-US" altLang="ko-KR" sz="1200" kern="1200" dirty="0" err="1">
                <a:solidFill>
                  <a:schemeClr val="tx1"/>
                </a:solidFill>
                <a:effectLst/>
                <a:latin typeface="+mn-lt"/>
                <a:ea typeface="+mn-ea"/>
                <a:cs typeface="+mn-cs"/>
              </a:rPr>
              <a:t>Blockchain</a:t>
            </a:r>
            <a:r>
              <a:rPr lang="en-US" altLang="ko-KR" sz="1200" kern="1200" dirty="0">
                <a:solidFill>
                  <a:schemeClr val="tx1"/>
                </a:solidFill>
                <a:effectLst/>
                <a:latin typeface="+mn-lt"/>
                <a:ea typeface="+mn-ea"/>
                <a:cs typeface="+mn-cs"/>
              </a:rPr>
              <a:t> to create interconnected infrastructures that are smarter and more efficient.</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AI and </a:t>
            </a:r>
            <a:r>
              <a:rPr lang="en-US" altLang="ko-KR" sz="1200"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work together to gather real-time data from urban environments, allowing cities to respond dynamically to changing conditions. For example, </a:t>
            </a:r>
            <a:r>
              <a:rPr lang="en-US" altLang="ko-KR" sz="1200"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sensors placed throughout the city help monitor traffic, air quality, and energy usage. AI processes this data to optimize traffic flow or adjust energy consumption, improving both efficiency and quality of life.</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Big Data plays a crucial role in decision-making, enabling city planners to analyze patterns and trends for better urban management. </a:t>
            </a:r>
            <a:r>
              <a:rPr lang="en-US" altLang="ko-KR" sz="1200" kern="1200" dirty="0" err="1">
                <a:solidFill>
                  <a:schemeClr val="tx1"/>
                </a:solidFill>
                <a:effectLst/>
                <a:latin typeface="+mn-lt"/>
                <a:ea typeface="+mn-ea"/>
                <a:cs typeface="+mn-cs"/>
              </a:rPr>
              <a:t>Blockchain</a:t>
            </a:r>
            <a:r>
              <a:rPr lang="en-US" altLang="ko-KR" sz="1200" kern="1200" dirty="0">
                <a:solidFill>
                  <a:schemeClr val="tx1"/>
                </a:solidFill>
                <a:effectLst/>
                <a:latin typeface="+mn-lt"/>
                <a:ea typeface="+mn-ea"/>
                <a:cs typeface="+mn-cs"/>
              </a:rPr>
              <a:t>, on the other hand, adds a layer of security and transparency to systems such as digital payments and identity verification.</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Through these technologies, South Korea is building cities that are not only smarter but more responsive to the needs of their citizens, creating a model for the future of urban living</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50</a:t>
            </a:fld>
            <a:endParaRPr lang="ko-KR" altLang="en-US"/>
          </a:p>
        </p:txBody>
      </p:sp>
    </p:spTree>
    <p:extLst>
      <p:ext uri="{BB962C8B-B14F-4D97-AF65-F5344CB8AC3E}">
        <p14:creationId xmlns:p14="http://schemas.microsoft.com/office/powerpoint/2010/main" val="4073245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Digital transformation has had significant impacts on South Korea's retail sector, showcasing both successes and failures.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On the success side, e-commerce platforms like </a:t>
            </a:r>
            <a:r>
              <a:rPr lang="en-US" altLang="ko-KR" sz="1200" kern="1200" dirty="0" err="1">
                <a:solidFill>
                  <a:schemeClr val="tx1"/>
                </a:solidFill>
                <a:effectLst/>
                <a:latin typeface="+mn-lt"/>
                <a:ea typeface="+mn-ea"/>
                <a:cs typeface="+mn-cs"/>
              </a:rPr>
              <a:t>Coupang</a:t>
            </a:r>
            <a:r>
              <a:rPr lang="en-US" altLang="ko-KR" sz="1200" kern="1200" dirty="0">
                <a:solidFill>
                  <a:schemeClr val="tx1"/>
                </a:solidFill>
                <a:effectLst/>
                <a:latin typeface="+mn-lt"/>
                <a:ea typeface="+mn-ea"/>
                <a:cs typeface="+mn-cs"/>
              </a:rPr>
              <a:t> have revolutionized the retail landscape. These platforms have leveraged technology to offer faster delivery, a wide range of products, and personalized shopping experiences. Additionally, digital payment systems have greatly enhanced convenience for consumers, making transactions quicker and more secure, contributing to the rise of online shopping.</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However, not all retailers have adapted well to this digital shift. Traditional brick-and-mortar stores, which were slow to embrace digital tools, struggled to compete. Many failed to integrate e-commerce or </a:t>
            </a:r>
            <a:r>
              <a:rPr lang="en-US" altLang="ko-KR" sz="1200" kern="1200" dirty="0" err="1">
                <a:solidFill>
                  <a:schemeClr val="tx1"/>
                </a:solidFill>
                <a:effectLst/>
                <a:latin typeface="+mn-lt"/>
                <a:ea typeface="+mn-ea"/>
                <a:cs typeface="+mn-cs"/>
              </a:rPr>
              <a:t>omnichannel</a:t>
            </a:r>
            <a:r>
              <a:rPr lang="en-US" altLang="ko-KR" sz="1200" kern="1200" dirty="0">
                <a:solidFill>
                  <a:schemeClr val="tx1"/>
                </a:solidFill>
                <a:effectLst/>
                <a:latin typeface="+mn-lt"/>
                <a:ea typeface="+mn-ea"/>
                <a:cs typeface="+mn-cs"/>
              </a:rPr>
              <a:t> strategies, leading to a decline in sales and, in some cases, permanent closures. This failure highlights the importance of embracing digital transformation early to stay competitive in a rapidly evolving market.</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Overall, South Korea’s retail sector serves as a powerful example of how digital transformation can drive innovation but also poses challenges for those who resist change.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51</a:t>
            </a:fld>
            <a:endParaRPr lang="ko-KR" altLang="en-US"/>
          </a:p>
        </p:txBody>
      </p:sp>
    </p:spTree>
    <p:extLst>
      <p:ext uri="{BB962C8B-B14F-4D97-AF65-F5344CB8AC3E}">
        <p14:creationId xmlns:p14="http://schemas.microsoft.com/office/powerpoint/2010/main" val="1268059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The financial sector in South Korea has also experienced both successes and challenges as a result of digital transformation.</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On the success side, </a:t>
            </a:r>
            <a:r>
              <a:rPr lang="en-US" altLang="ko-KR" sz="1200" kern="1200" dirty="0" err="1">
                <a:solidFill>
                  <a:schemeClr val="tx1"/>
                </a:solidFill>
                <a:effectLst/>
                <a:latin typeface="+mn-lt"/>
                <a:ea typeface="+mn-ea"/>
                <a:cs typeface="+mn-cs"/>
              </a:rPr>
              <a:t>KakaoBank</a:t>
            </a:r>
            <a:r>
              <a:rPr lang="en-US" altLang="ko-KR" sz="1200" kern="1200" dirty="0">
                <a:solidFill>
                  <a:schemeClr val="tx1"/>
                </a:solidFill>
                <a:effectLst/>
                <a:latin typeface="+mn-lt"/>
                <a:ea typeface="+mn-ea"/>
                <a:cs typeface="+mn-cs"/>
              </a:rPr>
              <a:t> has emerged as a leader in digital banking. Its fully online platform offers seamless services that have reshaped the banking experience, from account creation to transactions, making banking more accessible and convenient. Another success is </a:t>
            </a:r>
            <a:r>
              <a:rPr lang="en-US" altLang="ko-KR" sz="1200" kern="1200" dirty="0" err="1">
                <a:solidFill>
                  <a:schemeClr val="tx1"/>
                </a:solidFill>
                <a:effectLst/>
                <a:latin typeface="+mn-lt"/>
                <a:ea typeface="+mn-ea"/>
                <a:cs typeface="+mn-cs"/>
              </a:rPr>
              <a:t>Klaytn</a:t>
            </a:r>
            <a:r>
              <a:rPr lang="en-US" altLang="ko-KR" sz="1200" kern="1200" dirty="0">
                <a:solidFill>
                  <a:schemeClr val="tx1"/>
                </a:solidFill>
                <a:effectLst/>
                <a:latin typeface="+mn-lt"/>
                <a:ea typeface="+mn-ea"/>
                <a:cs typeface="+mn-cs"/>
              </a:rPr>
              <a:t>, a </a:t>
            </a:r>
            <a:r>
              <a:rPr lang="en-US" altLang="ko-KR" sz="1200" kern="1200" dirty="0" err="1">
                <a:solidFill>
                  <a:schemeClr val="tx1"/>
                </a:solidFill>
                <a:effectLst/>
                <a:latin typeface="+mn-lt"/>
                <a:ea typeface="+mn-ea"/>
                <a:cs typeface="+mn-cs"/>
              </a:rPr>
              <a:t>blockchain</a:t>
            </a:r>
            <a:r>
              <a:rPr lang="en-US" altLang="ko-KR" sz="1200" kern="1200" dirty="0">
                <a:solidFill>
                  <a:schemeClr val="tx1"/>
                </a:solidFill>
                <a:effectLst/>
                <a:latin typeface="+mn-lt"/>
                <a:ea typeface="+mn-ea"/>
                <a:cs typeface="+mn-cs"/>
              </a:rPr>
              <a:t> platform that enhances transparency and security in financial transactions, showcasing how </a:t>
            </a:r>
            <a:r>
              <a:rPr lang="en-US" altLang="ko-KR" sz="1200" kern="1200" dirty="0" err="1">
                <a:solidFill>
                  <a:schemeClr val="tx1"/>
                </a:solidFill>
                <a:effectLst/>
                <a:latin typeface="+mn-lt"/>
                <a:ea typeface="+mn-ea"/>
                <a:cs typeface="+mn-cs"/>
              </a:rPr>
              <a:t>blockchain</a:t>
            </a:r>
            <a:r>
              <a:rPr lang="en-US" altLang="ko-KR" sz="1200" kern="1200" dirty="0">
                <a:solidFill>
                  <a:schemeClr val="tx1"/>
                </a:solidFill>
                <a:effectLst/>
                <a:latin typeface="+mn-lt"/>
                <a:ea typeface="+mn-ea"/>
                <a:cs typeface="+mn-cs"/>
              </a:rPr>
              <a:t> technology can improve trust and efficiency in the sector.</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However, there have been challenges. Some financial digital transformation initiatives have faced regulatory hurdles and significant cybersecurity risks. The fast pace of technological innovation often outpaces regulatory frameworks, causing difficulties in compliance. Cybersecurity has also been a concern, with increased vulnerabilities in digital banking and </a:t>
            </a:r>
            <a:r>
              <a:rPr lang="en-US" altLang="ko-KR" sz="1200" kern="1200" dirty="0" err="1">
                <a:solidFill>
                  <a:schemeClr val="tx1"/>
                </a:solidFill>
                <a:effectLst/>
                <a:latin typeface="+mn-lt"/>
                <a:ea typeface="+mn-ea"/>
                <a:cs typeface="+mn-cs"/>
              </a:rPr>
              <a:t>blockchain</a:t>
            </a:r>
            <a:r>
              <a:rPr lang="en-US" altLang="ko-KR" sz="1200" kern="1200" dirty="0">
                <a:solidFill>
                  <a:schemeClr val="tx1"/>
                </a:solidFill>
                <a:effectLst/>
                <a:latin typeface="+mn-lt"/>
                <a:ea typeface="+mn-ea"/>
                <a:cs typeface="+mn-cs"/>
              </a:rPr>
              <a:t> systems.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 key lesson here is that while digital transformation can revolutionize the financial sector, maintaining a regulatory balance and ensuring robust security measures are critical for long-term success.</a:t>
            </a:r>
            <a:endParaRPr lang="ko-KR" altLang="ko-KR" sz="1200" kern="1200" dirty="0">
              <a:solidFill>
                <a:schemeClr val="tx1"/>
              </a:solidFill>
              <a:effectLst/>
              <a:latin typeface="+mn-lt"/>
              <a:ea typeface="+mn-ea"/>
              <a:cs typeface="+mn-cs"/>
            </a:endParaRPr>
          </a:p>
          <a:p>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52</a:t>
            </a:fld>
            <a:endParaRPr lang="ko-KR" altLang="en-US"/>
          </a:p>
        </p:txBody>
      </p:sp>
    </p:spTree>
    <p:extLst>
      <p:ext uri="{BB962C8B-B14F-4D97-AF65-F5344CB8AC3E}">
        <p14:creationId xmlns:p14="http://schemas.microsoft.com/office/powerpoint/2010/main" val="2644388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South Korea’s smart city development offers valuable lessons for other nations.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First, its strong legal frameworks and governance models can be adapted globally. These ensure that smart city projects are sustainable and well-coordinated, rather than solely technology-driven.</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Second, public-private partnerships have played a crucial role in accelerating innovation. By combining the strengths of both sectors, South Korea has successfully implemented large-scale projects, a model other countries can follow.</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Lastly, countries can adopt scalable solutions using </a:t>
            </a:r>
            <a:r>
              <a:rPr lang="en-US" altLang="ko-KR" sz="1200"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AI, and </a:t>
            </a:r>
            <a:r>
              <a:rPr lang="en-US" altLang="ko-KR" sz="1200" kern="1200" dirty="0" err="1">
                <a:solidFill>
                  <a:schemeClr val="tx1"/>
                </a:solidFill>
                <a:effectLst/>
                <a:latin typeface="+mn-lt"/>
                <a:ea typeface="+mn-ea"/>
                <a:cs typeface="+mn-cs"/>
              </a:rPr>
              <a:t>blockchain</a:t>
            </a:r>
            <a:r>
              <a:rPr lang="en-US" altLang="ko-KR" sz="1200" kern="1200" dirty="0">
                <a:solidFill>
                  <a:schemeClr val="tx1"/>
                </a:solidFill>
                <a:effectLst/>
                <a:latin typeface="+mn-lt"/>
                <a:ea typeface="+mn-ea"/>
                <a:cs typeface="+mn-cs"/>
              </a:rPr>
              <a:t>—just as South Korea has done. These technologies help optimize urban management and improve public services, offering flexible solutions for cities worldwide.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53</a:t>
            </a:fld>
            <a:endParaRPr lang="ko-KR" altLang="en-US"/>
          </a:p>
        </p:txBody>
      </p:sp>
    </p:spTree>
    <p:extLst>
      <p:ext uri="{BB962C8B-B14F-4D97-AF65-F5344CB8AC3E}">
        <p14:creationId xmlns:p14="http://schemas.microsoft.com/office/powerpoint/2010/main" val="85363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Clustering is a fundamental technique in Artificial Intelligence used to group data points with similar characteristics. It’s particularly useful when dealing with large datasets where patterns and relationships might not be immediately obvious. By grouping similar data points together, clustering helps to identify patterns, segment populations, or classify objects based on shared traits.</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For example, in the business world, clustering can be used to segment customers based on their purchasing behavior, enabling companies to design more targeted marketing strategies or develop personalized product recommendations. This method not only improves decision-making but also optimizes resource allocation. Clustering is one of the most widely used tools in AI because it can be applied across various industries to drive more effective outcomes</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a:t>
            </a:fld>
            <a:endParaRPr lang="ko-KR" altLang="en-US"/>
          </a:p>
        </p:txBody>
      </p:sp>
    </p:spTree>
    <p:extLst>
      <p:ext uri="{BB962C8B-B14F-4D97-AF65-F5344CB8AC3E}">
        <p14:creationId xmlns:p14="http://schemas.microsoft.com/office/powerpoint/2010/main" val="811569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South Korea’s experience in digital transformation also offers key lessons for the global retail sector.</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One major success is the rapid growth of e-commerce and digital payments. Countries can learn from platforms like </a:t>
            </a:r>
            <a:r>
              <a:rPr lang="en-US" altLang="ko-KR" sz="1200" kern="1200" dirty="0" err="1">
                <a:solidFill>
                  <a:schemeClr val="tx1"/>
                </a:solidFill>
                <a:effectLst/>
                <a:latin typeface="+mn-lt"/>
                <a:ea typeface="+mn-ea"/>
                <a:cs typeface="+mn-cs"/>
              </a:rPr>
              <a:t>Coupang</a:t>
            </a:r>
            <a:r>
              <a:rPr lang="en-US" altLang="ko-KR" sz="1200" kern="1200" dirty="0">
                <a:solidFill>
                  <a:schemeClr val="tx1"/>
                </a:solidFill>
                <a:effectLst/>
                <a:latin typeface="+mn-lt"/>
                <a:ea typeface="+mn-ea"/>
                <a:cs typeface="+mn-cs"/>
              </a:rPr>
              <a:t>, which have revolutionized the retail experience through fast delivery, user-friendly interfaces, and seamless payment options. These innovations have set a new standard for customer convenience.</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On the other hand, traditional retailers in South Korea that failed to embrace digital transformation faced significant challenges, including store closures. This shows the importance of avoiding the same pitfalls and investing in digital tools early on.</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To remain competitive in today’s digital-first world, global retailers must adopt </a:t>
            </a:r>
            <a:r>
              <a:rPr lang="en-US" altLang="ko-KR" sz="1200" kern="1200" dirty="0" err="1">
                <a:solidFill>
                  <a:schemeClr val="tx1"/>
                </a:solidFill>
                <a:effectLst/>
                <a:latin typeface="+mn-lt"/>
                <a:ea typeface="+mn-ea"/>
                <a:cs typeface="+mn-cs"/>
              </a:rPr>
              <a:t>omnichannel</a:t>
            </a:r>
            <a:r>
              <a:rPr lang="en-US" altLang="ko-KR" sz="1200" kern="1200" dirty="0">
                <a:solidFill>
                  <a:schemeClr val="tx1"/>
                </a:solidFill>
                <a:effectLst/>
                <a:latin typeface="+mn-lt"/>
                <a:ea typeface="+mn-ea"/>
                <a:cs typeface="+mn-cs"/>
              </a:rPr>
              <a:t> strategies—integrating both online and offline experiences. By learning from South Korea’s successes and failures, other nations can enhance their retail sectors and ensure they are ready for the future.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54</a:t>
            </a:fld>
            <a:endParaRPr lang="ko-KR" altLang="en-US"/>
          </a:p>
        </p:txBody>
      </p:sp>
    </p:spTree>
    <p:extLst>
      <p:ext uri="{BB962C8B-B14F-4D97-AF65-F5344CB8AC3E}">
        <p14:creationId xmlns:p14="http://schemas.microsoft.com/office/powerpoint/2010/main" val="4055347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South Korea’s </a:t>
            </a:r>
            <a:r>
              <a:rPr lang="en-US" altLang="ko-KR" sz="1200" kern="1200" dirty="0" err="1">
                <a:solidFill>
                  <a:schemeClr val="tx1"/>
                </a:solidFill>
                <a:effectLst/>
                <a:latin typeface="+mn-lt"/>
                <a:ea typeface="+mn-ea"/>
                <a:cs typeface="+mn-cs"/>
              </a:rPr>
              <a:t>fintech</a:t>
            </a:r>
            <a:r>
              <a:rPr lang="en-US" altLang="ko-KR" sz="1200" kern="1200" dirty="0">
                <a:solidFill>
                  <a:schemeClr val="tx1"/>
                </a:solidFill>
                <a:effectLst/>
                <a:latin typeface="+mn-lt"/>
                <a:ea typeface="+mn-ea"/>
                <a:cs typeface="+mn-cs"/>
              </a:rPr>
              <a:t> innovations provide valuable insights for global finance. Digital banking platforms like </a:t>
            </a:r>
            <a:r>
              <a:rPr lang="en-US" altLang="ko-KR" sz="1200" kern="1200" dirty="0" err="1">
                <a:solidFill>
                  <a:schemeClr val="tx1"/>
                </a:solidFill>
                <a:effectLst/>
                <a:latin typeface="+mn-lt"/>
                <a:ea typeface="+mn-ea"/>
                <a:cs typeface="+mn-cs"/>
              </a:rPr>
              <a:t>KakaoBank</a:t>
            </a:r>
            <a:r>
              <a:rPr lang="en-US" altLang="ko-KR" sz="1200" kern="1200" dirty="0">
                <a:solidFill>
                  <a:schemeClr val="tx1"/>
                </a:solidFill>
                <a:effectLst/>
                <a:latin typeface="+mn-lt"/>
                <a:ea typeface="+mn-ea"/>
                <a:cs typeface="+mn-cs"/>
              </a:rPr>
              <a:t> show how building strong digital infrastructures can enhance financial services. Other nations can adopt similar models to improve accessibility and convenience.</a:t>
            </a:r>
            <a:endParaRPr lang="ko-KR" altLang="ko-KR" sz="1200" kern="1200" dirty="0">
              <a:solidFill>
                <a:schemeClr val="tx1"/>
              </a:solidFill>
              <a:effectLst/>
              <a:latin typeface="+mn-lt"/>
              <a:ea typeface="+mn-ea"/>
              <a:cs typeface="+mn-cs"/>
            </a:endParaRPr>
          </a:p>
          <a:p>
            <a:r>
              <a:rPr lang="en-US" altLang="ko-KR" sz="1200" kern="1200" dirty="0" err="1">
                <a:solidFill>
                  <a:schemeClr val="tx1"/>
                </a:solidFill>
                <a:effectLst/>
                <a:latin typeface="+mn-lt"/>
                <a:ea typeface="+mn-ea"/>
                <a:cs typeface="+mn-cs"/>
              </a:rPr>
              <a:t>Blockchain</a:t>
            </a:r>
            <a:r>
              <a:rPr lang="en-US" altLang="ko-KR" sz="1200" kern="1200" dirty="0">
                <a:solidFill>
                  <a:schemeClr val="tx1"/>
                </a:solidFill>
                <a:effectLst/>
                <a:latin typeface="+mn-lt"/>
                <a:ea typeface="+mn-ea"/>
                <a:cs typeface="+mn-cs"/>
              </a:rPr>
              <a:t> and digital payment systems also offer increased transparency and security, key factors that can be replicated globally to strengthen financial ecosystems.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However, a critical lesson from South Korea is the importance of addressing cybersecurity risks. Robust security measures are essential to support these advanced technologies in the financial sector.</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By learning from South Korea’s successes, other countries can successfully navigate their own digital transformation in finance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55</a:t>
            </a:fld>
            <a:endParaRPr lang="ko-KR" altLang="en-US"/>
          </a:p>
        </p:txBody>
      </p:sp>
    </p:spTree>
    <p:extLst>
      <p:ext uri="{BB962C8B-B14F-4D97-AF65-F5344CB8AC3E}">
        <p14:creationId xmlns:p14="http://schemas.microsoft.com/office/powerpoint/2010/main" val="16722077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The future of smart cities and digital transformation extends well beyond South Korea, offering insights for global urban development.</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South Korea, full-service smart cities are expected to be fully operational by 2035. This serves as a benchmark for other nations as they advance their own digital transformation initiatives. However, the focus should not just be on implementing technology, but on ensuring that these efforts are both sustainable and inclusive.</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Digital transformation is ultimately about improving the quality of life for citizens. Governments worldwide should prioritize equal access to services, making sure that the benefits of smart cities are felt by all, not just the few. In this way, technology becomes a tool for creating more equitable and resilient urban environments.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By focusing on sustainability and inclusivity, countries can build a vision for the future that leverages digital transformation to benefit both society and the environment</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56</a:t>
            </a:fld>
            <a:endParaRPr lang="ko-KR" altLang="en-US"/>
          </a:p>
        </p:txBody>
      </p:sp>
    </p:spTree>
    <p:extLst>
      <p:ext uri="{BB962C8B-B14F-4D97-AF65-F5344CB8AC3E}">
        <p14:creationId xmlns:p14="http://schemas.microsoft.com/office/powerpoint/2010/main" val="4221926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In conclusion, South Korea offers a powerful blueprint for global digital transformation, not only in smart cities but also in retail and finance. The country’s diverse range of successful and failed cases provides valuable lessons that other nations can learn from and adapt to their own contexts.</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Global collaboration is crucial as we share best practices and address the challenges that come with digital transformation. By working together, countries can accelerate innovation, overcome obstacles, and ensure that the benefits of digital transformation are accessible to all.</a:t>
            </a:r>
            <a:endParaRPr lang="ko-KR"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Ultimately, the future of urban living depends on international cooperation in digital innovation. By learning from each other, we can create smarter, more sustainable cities that improve the quality of life for citizens everywhere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57</a:t>
            </a:fld>
            <a:endParaRPr lang="ko-KR" altLang="en-US"/>
          </a:p>
        </p:txBody>
      </p:sp>
    </p:spTree>
    <p:extLst>
      <p:ext uri="{BB962C8B-B14F-4D97-AF65-F5344CB8AC3E}">
        <p14:creationId xmlns:p14="http://schemas.microsoft.com/office/powerpoint/2010/main" val="827967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a:p>
        </p:txBody>
      </p:sp>
      <p:sp>
        <p:nvSpPr>
          <p:cNvPr id="4" name="슬라이드 번호 개체 틀 3"/>
          <p:cNvSpPr>
            <a:spLocks noGrp="1"/>
          </p:cNvSpPr>
          <p:nvPr>
            <p:ph type="sldNum" sz="quarter" idx="10"/>
          </p:nvPr>
        </p:nvSpPr>
        <p:spPr/>
        <p:txBody>
          <a:bodyPr/>
          <a:lstStyle/>
          <a:p>
            <a:fld id="{0A242DC4-8326-4412-B24F-988329D1D487}" type="slidenum">
              <a:rPr lang="ko-KR" altLang="en-US" smtClean="0"/>
              <a:t>58</a:t>
            </a:fld>
            <a:endParaRPr lang="ko-KR" altLang="en-US"/>
          </a:p>
        </p:txBody>
      </p:sp>
    </p:spTree>
    <p:extLst>
      <p:ext uri="{BB962C8B-B14F-4D97-AF65-F5344CB8AC3E}">
        <p14:creationId xmlns:p14="http://schemas.microsoft.com/office/powerpoint/2010/main" val="42450565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y 2024, the global digital growth shows significant changes across various sectors:</a:t>
            </a:r>
          </a:p>
          <a:p>
            <a:pPr>
              <a:buFont typeface="Arial" panose="020B0604020202020204" pitchFamily="34" charset="0"/>
              <a:buChar char="•"/>
            </a:pPr>
            <a:r>
              <a:rPr lang="en-US" altLang="ko-KR" b="1" dirty="0"/>
              <a:t>Total population</a:t>
            </a:r>
            <a:r>
              <a:rPr lang="en-US" altLang="ko-KR" dirty="0"/>
              <a:t> has seen a </a:t>
            </a:r>
            <a:r>
              <a:rPr lang="en-US" altLang="ko-KR" b="1" dirty="0"/>
              <a:t>0.9% increase</a:t>
            </a:r>
            <a:r>
              <a:rPr lang="en-US" altLang="ko-KR" dirty="0"/>
              <a:t>, adding </a:t>
            </a:r>
            <a:r>
              <a:rPr lang="en-US" altLang="ko-KR" b="1" dirty="0"/>
              <a:t>74 million</a:t>
            </a:r>
            <a:r>
              <a:rPr lang="en-US" altLang="ko-KR" dirty="0"/>
              <a:t> more people.</a:t>
            </a:r>
          </a:p>
          <a:p>
            <a:pPr>
              <a:buFont typeface="Arial" panose="020B0604020202020204" pitchFamily="34" charset="0"/>
              <a:buChar char="•"/>
            </a:pPr>
            <a:r>
              <a:rPr lang="en-US" altLang="ko-KR" b="1" dirty="0"/>
              <a:t>Unique mobile phone subscribers</a:t>
            </a:r>
            <a:r>
              <a:rPr lang="en-US" altLang="ko-KR" dirty="0"/>
              <a:t> have grown by </a:t>
            </a:r>
            <a:r>
              <a:rPr lang="en-US" altLang="ko-KR" b="1" dirty="0"/>
              <a:t>2.5%</a:t>
            </a:r>
            <a:r>
              <a:rPr lang="en-US" altLang="ko-KR" dirty="0"/>
              <a:t>, which is an additional </a:t>
            </a:r>
            <a:r>
              <a:rPr lang="en-US" altLang="ko-KR" b="1" dirty="0"/>
              <a:t>138 million</a:t>
            </a:r>
            <a:r>
              <a:rPr lang="en-US" altLang="ko-KR" dirty="0"/>
              <a:t> users globally.</a:t>
            </a:r>
          </a:p>
          <a:p>
            <a:pPr>
              <a:buFont typeface="Arial" panose="020B0604020202020204" pitchFamily="34" charset="0"/>
              <a:buChar char="•"/>
            </a:pPr>
            <a:r>
              <a:rPr lang="en-US" altLang="ko-KR" b="1" dirty="0"/>
              <a:t>Individuals using the Internet</a:t>
            </a:r>
            <a:r>
              <a:rPr lang="en-US" altLang="ko-KR" dirty="0"/>
              <a:t> have increased by </a:t>
            </a:r>
            <a:r>
              <a:rPr lang="en-US" altLang="ko-KR" b="1" dirty="0"/>
              <a:t>1.8%</a:t>
            </a:r>
            <a:r>
              <a:rPr lang="en-US" altLang="ko-KR" dirty="0"/>
              <a:t>, reaching </a:t>
            </a:r>
            <a:r>
              <a:rPr lang="en-US" altLang="ko-KR" b="1" dirty="0"/>
              <a:t>97 million</a:t>
            </a:r>
            <a:r>
              <a:rPr lang="en-US" altLang="ko-KR" dirty="0"/>
              <a:t> more users.</a:t>
            </a:r>
          </a:p>
          <a:p>
            <a:pPr>
              <a:buFont typeface="Arial" panose="020B0604020202020204" pitchFamily="34" charset="0"/>
              <a:buChar char="•"/>
            </a:pPr>
            <a:r>
              <a:rPr lang="en-US" altLang="ko-KR" dirty="0"/>
              <a:t>The most notable growth is in </a:t>
            </a:r>
            <a:r>
              <a:rPr lang="en-US" altLang="ko-KR" b="1" dirty="0"/>
              <a:t>social media user identities</a:t>
            </a:r>
            <a:r>
              <a:rPr lang="en-US" altLang="ko-KR" dirty="0"/>
              <a:t>, which rose by </a:t>
            </a:r>
            <a:r>
              <a:rPr lang="en-US" altLang="ko-KR" b="1" dirty="0"/>
              <a:t>5.6%</a:t>
            </a:r>
            <a:r>
              <a:rPr lang="en-US" altLang="ko-KR" dirty="0"/>
              <a:t>, accounting for </a:t>
            </a:r>
            <a:r>
              <a:rPr lang="en-US" altLang="ko-KR" b="1" dirty="0"/>
              <a:t>266 million</a:t>
            </a:r>
            <a:r>
              <a:rPr lang="en-US" altLang="ko-KR" dirty="0"/>
              <a:t> new users worldwide.</a:t>
            </a:r>
          </a:p>
          <a:p>
            <a:r>
              <a:rPr lang="en-US" altLang="ko-KR" dirty="0"/>
              <a:t>This digital growth is shaping the future of global economies. Companies that adopt digital strategies could experience a </a:t>
            </a:r>
            <a:r>
              <a:rPr lang="en-US" altLang="ko-KR" b="1" dirty="0"/>
              <a:t>55% increase in productivity</a:t>
            </a:r>
            <a:r>
              <a:rPr lang="en-US" altLang="ko-KR" dirty="0"/>
              <a:t>. However, those that fail to adapt risk losing their competitive edge, missing new growth opportunities, and falling behind in this rapidly evolving market.</a:t>
            </a:r>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60</a:t>
            </a:fld>
            <a:endParaRPr lang="ko-KR" altLang="en-US"/>
          </a:p>
        </p:txBody>
      </p:sp>
    </p:spTree>
    <p:extLst>
      <p:ext uri="{BB962C8B-B14F-4D97-AF65-F5344CB8AC3E}">
        <p14:creationId xmlns:p14="http://schemas.microsoft.com/office/powerpoint/2010/main" val="427276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Failing to adopt digital transformation presents significant risks to companies. One of the biggest threats is the </a:t>
            </a:r>
            <a:r>
              <a:rPr lang="en-US" altLang="ko-KR" sz="1200" b="1" kern="1200" dirty="0">
                <a:solidFill>
                  <a:schemeClr val="tx1"/>
                </a:solidFill>
                <a:effectLst/>
                <a:latin typeface="+mn-lt"/>
                <a:ea typeface="+mn-ea"/>
                <a:cs typeface="+mn-cs"/>
              </a:rPr>
              <a:t>loss of market share</a:t>
            </a:r>
            <a:r>
              <a:rPr lang="en-US" altLang="ko-KR" sz="1200" kern="1200" dirty="0">
                <a:solidFill>
                  <a:schemeClr val="tx1"/>
                </a:solidFill>
                <a:effectLst/>
                <a:latin typeface="+mn-lt"/>
                <a:ea typeface="+mn-ea"/>
                <a:cs typeface="+mn-cs"/>
              </a:rPr>
              <a:t>. Competitors that embrace innovation can outpace businesses that stick to traditional models, leaving them behind. Additionally, companies that don’t transform face </a:t>
            </a:r>
            <a:r>
              <a:rPr lang="en-US" altLang="ko-KR" sz="1200" b="1" kern="1200" dirty="0">
                <a:solidFill>
                  <a:schemeClr val="tx1"/>
                </a:solidFill>
                <a:effectLst/>
                <a:latin typeface="+mn-lt"/>
                <a:ea typeface="+mn-ea"/>
                <a:cs typeface="+mn-cs"/>
              </a:rPr>
              <a:t>operational inefficiency</a:t>
            </a:r>
            <a:r>
              <a:rPr lang="en-US" altLang="ko-KR" sz="1200" kern="1200" dirty="0">
                <a:solidFill>
                  <a:schemeClr val="tx1"/>
                </a:solidFill>
                <a:effectLst/>
                <a:latin typeface="+mn-lt"/>
                <a:ea typeface="+mn-ea"/>
                <a:cs typeface="+mn-cs"/>
              </a:rPr>
              <a:t>. Digital strategies are faster, more adaptable, and far more efficient than outdated methods. Finally, there’s the risk of </a:t>
            </a:r>
            <a:r>
              <a:rPr lang="en-US" altLang="ko-KR" sz="1200" b="1" kern="1200" dirty="0">
                <a:solidFill>
                  <a:schemeClr val="tx1"/>
                </a:solidFill>
                <a:effectLst/>
                <a:latin typeface="+mn-lt"/>
                <a:ea typeface="+mn-ea"/>
                <a:cs typeface="+mn-cs"/>
              </a:rPr>
              <a:t>missed growth opportunities</a:t>
            </a:r>
            <a:r>
              <a:rPr lang="en-US" altLang="ko-KR" sz="1200" kern="1200" dirty="0">
                <a:solidFill>
                  <a:schemeClr val="tx1"/>
                </a:solidFill>
                <a:effectLst/>
                <a:latin typeface="+mn-lt"/>
                <a:ea typeface="+mn-ea"/>
                <a:cs typeface="+mn-cs"/>
              </a:rPr>
              <a:t>. Digital transformation opens doors to new business models, emerging markets, and customer needs. Without this shift, businesses may be unable to capitalize on these opportunities and will struggle to remain competitive in a rapidly evolving global landscape.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61</a:t>
            </a:fld>
            <a:endParaRPr lang="ko-KR" altLang="en-US"/>
          </a:p>
        </p:txBody>
      </p:sp>
    </p:spTree>
    <p:extLst>
      <p:ext uri="{BB962C8B-B14F-4D97-AF65-F5344CB8AC3E}">
        <p14:creationId xmlns:p14="http://schemas.microsoft.com/office/powerpoint/2010/main" val="1382555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Several key trends are driving global digital transformation. First, </a:t>
            </a:r>
            <a:r>
              <a:rPr lang="en-US" altLang="ko-KR" sz="1200" b="1" kern="1200" dirty="0">
                <a:solidFill>
                  <a:schemeClr val="tx1"/>
                </a:solidFill>
                <a:effectLst/>
                <a:latin typeface="+mn-lt"/>
                <a:ea typeface="+mn-ea"/>
                <a:cs typeface="+mn-cs"/>
              </a:rPr>
              <a:t>AI and machine learning</a:t>
            </a:r>
            <a:r>
              <a:rPr lang="en-US" altLang="ko-KR" sz="1200" kern="1200" dirty="0">
                <a:solidFill>
                  <a:schemeClr val="tx1"/>
                </a:solidFill>
                <a:effectLst/>
                <a:latin typeface="+mn-lt"/>
                <a:ea typeface="+mn-ea"/>
                <a:cs typeface="+mn-cs"/>
              </a:rPr>
              <a:t> are transforming industries by significantly improving efficiency and personalization. From automated customer service to advanced data analytics, AI is helping businesses optimize operations and enhance customer experiences. Next, we have the </a:t>
            </a:r>
            <a:r>
              <a:rPr lang="en-US" altLang="ko-KR" sz="1200" b="1" kern="1200" dirty="0">
                <a:solidFill>
                  <a:schemeClr val="tx1"/>
                </a:solidFill>
                <a:effectLst/>
                <a:latin typeface="+mn-lt"/>
                <a:ea typeface="+mn-ea"/>
                <a:cs typeface="+mn-cs"/>
              </a:rPr>
              <a:t>expansion of edge computing</a:t>
            </a:r>
            <a:r>
              <a:rPr lang="en-US" altLang="ko-KR" sz="1200" kern="1200" dirty="0">
                <a:solidFill>
                  <a:schemeClr val="tx1"/>
                </a:solidFill>
                <a:effectLst/>
                <a:latin typeface="+mn-lt"/>
                <a:ea typeface="+mn-ea"/>
                <a:cs typeface="+mn-cs"/>
              </a:rPr>
              <a:t>, which moves data processing closer to devices. This reduces latency and allows for real-time responsiveness, which is critical for industries like healthcare, where immediate data access can save lives. Finally, the growth of </a:t>
            </a:r>
            <a:r>
              <a:rPr lang="en-US" altLang="ko-KR" sz="1200" b="1" kern="1200" dirty="0">
                <a:solidFill>
                  <a:schemeClr val="tx1"/>
                </a:solidFill>
                <a:effectLst/>
                <a:latin typeface="+mn-lt"/>
                <a:ea typeface="+mn-ea"/>
                <a:cs typeface="+mn-cs"/>
              </a:rPr>
              <a:t>5G technology</a:t>
            </a:r>
            <a:r>
              <a:rPr lang="en-US" altLang="ko-KR" sz="1200" kern="1200" dirty="0">
                <a:solidFill>
                  <a:schemeClr val="tx1"/>
                </a:solidFill>
                <a:effectLst/>
                <a:latin typeface="+mn-lt"/>
                <a:ea typeface="+mn-ea"/>
                <a:cs typeface="+mn-cs"/>
              </a:rPr>
              <a:t> is accelerating connectivity, enabling the Internet of Things, or </a:t>
            </a:r>
            <a:r>
              <a:rPr lang="en-US" altLang="ko-KR" sz="1200"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to flourish. This allows industries to operate more efficiently, connecting devices and systems in ways that weren’t possible before, driving innovation in areas like manufacturing, smart cities, and autonomous vehicles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62</a:t>
            </a:fld>
            <a:endParaRPr lang="ko-KR" altLang="en-US"/>
          </a:p>
        </p:txBody>
      </p:sp>
    </p:spTree>
    <p:extLst>
      <p:ext uri="{BB962C8B-B14F-4D97-AF65-F5344CB8AC3E}">
        <p14:creationId xmlns:p14="http://schemas.microsoft.com/office/powerpoint/2010/main" val="8566361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As digital transformation accelerates, strengthening digital infrastructure has become a priority for businesses worldwide. First, </a:t>
            </a:r>
            <a:r>
              <a:rPr lang="en-US" altLang="ko-KR" sz="1200" b="1" kern="1200" dirty="0">
                <a:solidFill>
                  <a:schemeClr val="tx1"/>
                </a:solidFill>
                <a:effectLst/>
                <a:latin typeface="+mn-lt"/>
                <a:ea typeface="+mn-ea"/>
                <a:cs typeface="+mn-cs"/>
              </a:rPr>
              <a:t>cybersecurity</a:t>
            </a:r>
            <a:r>
              <a:rPr lang="en-US" altLang="ko-KR" sz="1200" kern="1200" dirty="0">
                <a:solidFill>
                  <a:schemeClr val="tx1"/>
                </a:solidFill>
                <a:effectLst/>
                <a:latin typeface="+mn-lt"/>
                <a:ea typeface="+mn-ea"/>
                <a:cs typeface="+mn-cs"/>
              </a:rPr>
              <a:t> is at the forefront, as companies must protect their online operations from growing threats. With more data being processed and shared, businesses are investing heavily in security measures to safeguard their systems and customer information. Secondly, there is an increasing focus on </a:t>
            </a:r>
            <a:r>
              <a:rPr lang="en-US" altLang="ko-KR" sz="1200" b="1" kern="1200" dirty="0">
                <a:solidFill>
                  <a:schemeClr val="tx1"/>
                </a:solidFill>
                <a:effectLst/>
                <a:latin typeface="+mn-lt"/>
                <a:ea typeface="+mn-ea"/>
                <a:cs typeface="+mn-cs"/>
              </a:rPr>
              <a:t>sustainable technology</a:t>
            </a:r>
            <a:r>
              <a:rPr lang="en-US" altLang="ko-KR" sz="1200" kern="1200" dirty="0">
                <a:solidFill>
                  <a:schemeClr val="tx1"/>
                </a:solidFill>
                <a:effectLst/>
                <a:latin typeface="+mn-lt"/>
                <a:ea typeface="+mn-ea"/>
                <a:cs typeface="+mn-cs"/>
              </a:rPr>
              <a:t>. The demand for eco-friendly IT solutions is rising, driven by both regulatory pressure and consumer demand for responsible practices. Finally, </a:t>
            </a:r>
            <a:r>
              <a:rPr lang="en-US" altLang="ko-KR" sz="1200" b="1" kern="1200" dirty="0">
                <a:solidFill>
                  <a:schemeClr val="tx1"/>
                </a:solidFill>
                <a:effectLst/>
                <a:latin typeface="+mn-lt"/>
                <a:ea typeface="+mn-ea"/>
                <a:cs typeface="+mn-cs"/>
              </a:rPr>
              <a:t>Green IT initiatives</a:t>
            </a:r>
            <a:r>
              <a:rPr lang="en-US" altLang="ko-KR" sz="1200" kern="1200" dirty="0">
                <a:solidFill>
                  <a:schemeClr val="tx1"/>
                </a:solidFill>
                <a:effectLst/>
                <a:latin typeface="+mn-lt"/>
                <a:ea typeface="+mn-ea"/>
                <a:cs typeface="+mn-cs"/>
              </a:rPr>
              <a:t> are being adopted by more organizations. These include energy-efficient data centers, reduced electronic waste, and overall sustainable practices within digital operations. As companies align with environmental goals, these initiatives not only reduce costs but also contribute to global sustainability efforts.</a:t>
            </a:r>
            <a:endParaRPr lang="ko-KR" altLang="ko-KR" sz="120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 </a:t>
            </a:r>
            <a:endParaRPr lang="ko-KR" altLang="ko-KR" sz="1200" kern="1200" dirty="0">
              <a:solidFill>
                <a:schemeClr val="tx1"/>
              </a:solidFill>
              <a:effectLst/>
              <a:latin typeface="+mn-lt"/>
              <a:ea typeface="+mn-ea"/>
              <a:cs typeface="+mn-cs"/>
            </a:endParaRPr>
          </a:p>
          <a:p>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63</a:t>
            </a:fld>
            <a:endParaRPr lang="ko-KR" altLang="en-US"/>
          </a:p>
        </p:txBody>
      </p:sp>
    </p:spTree>
    <p:extLst>
      <p:ext uri="{BB962C8B-B14F-4D97-AF65-F5344CB8AC3E}">
        <p14:creationId xmlns:p14="http://schemas.microsoft.com/office/powerpoint/2010/main" val="21975844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The future of digital transformation is clear: it's where the majority of technology investments are heading. According to the latest projections, digital transformation (DX) spending is growing at an impressive rate, while </a:t>
            </a:r>
            <a:r>
              <a:rPr lang="en-US" altLang="ko-KR" sz="1200" b="1" kern="1200" dirty="0">
                <a:solidFill>
                  <a:schemeClr val="tx1"/>
                </a:solidFill>
                <a:effectLst/>
                <a:latin typeface="+mn-lt"/>
                <a:ea typeface="+mn-ea"/>
                <a:cs typeface="+mn-cs"/>
              </a:rPr>
              <a:t>Non-DX</a:t>
            </a:r>
            <a:r>
              <a:rPr lang="en-US" altLang="ko-KR" sz="1200" kern="1200" dirty="0">
                <a:solidFill>
                  <a:schemeClr val="tx1"/>
                </a:solidFill>
                <a:effectLst/>
                <a:latin typeface="+mn-lt"/>
                <a:ea typeface="+mn-ea"/>
                <a:cs typeface="+mn-cs"/>
              </a:rPr>
              <a:t> investments are declining. By </a:t>
            </a:r>
            <a:r>
              <a:rPr lang="en-US" altLang="ko-KR" sz="1200" b="1" kern="1200" dirty="0">
                <a:solidFill>
                  <a:schemeClr val="tx1"/>
                </a:solidFill>
                <a:effectLst/>
                <a:latin typeface="+mn-lt"/>
                <a:ea typeface="+mn-ea"/>
                <a:cs typeface="+mn-cs"/>
              </a:rPr>
              <a:t>2027</a:t>
            </a:r>
            <a:r>
              <a:rPr lang="en-US" altLang="ko-KR" sz="1200" kern="1200" dirty="0">
                <a:solidFill>
                  <a:schemeClr val="tx1"/>
                </a:solidFill>
                <a:effectLst/>
                <a:latin typeface="+mn-lt"/>
                <a:ea typeface="+mn-ea"/>
                <a:cs typeface="+mn-cs"/>
              </a:rPr>
              <a:t>, DX investments are expected to make up </a:t>
            </a:r>
            <a:r>
              <a:rPr lang="en-US" altLang="ko-KR" sz="1200" b="1" kern="1200" dirty="0">
                <a:solidFill>
                  <a:schemeClr val="tx1"/>
                </a:solidFill>
                <a:effectLst/>
                <a:latin typeface="+mn-lt"/>
                <a:ea typeface="+mn-ea"/>
                <a:cs typeface="+mn-cs"/>
              </a:rPr>
              <a:t>66.6%</a:t>
            </a:r>
            <a:r>
              <a:rPr lang="en-US" altLang="ko-KR" sz="1200" kern="1200" dirty="0">
                <a:solidFill>
                  <a:schemeClr val="tx1"/>
                </a:solidFill>
                <a:effectLst/>
                <a:latin typeface="+mn-lt"/>
                <a:ea typeface="+mn-ea"/>
                <a:cs typeface="+mn-cs"/>
              </a:rPr>
              <a:t> of total technology spending, reaching </a:t>
            </a:r>
            <a:r>
              <a:rPr lang="en-US" altLang="ko-KR" sz="1200" b="1" kern="1200" dirty="0">
                <a:solidFill>
                  <a:schemeClr val="tx1"/>
                </a:solidFill>
                <a:effectLst/>
                <a:latin typeface="+mn-lt"/>
                <a:ea typeface="+mn-ea"/>
                <a:cs typeface="+mn-cs"/>
              </a:rPr>
              <a:t>$3.9 trillion</a:t>
            </a:r>
            <a:r>
              <a:rPr lang="en-US" altLang="ko-KR" sz="1200" kern="1200" dirty="0">
                <a:solidFill>
                  <a:schemeClr val="tx1"/>
                </a:solidFill>
                <a:effectLst/>
                <a:latin typeface="+mn-lt"/>
                <a:ea typeface="+mn-ea"/>
                <a:cs typeface="+mn-cs"/>
              </a:rPr>
              <a:t>. This shift highlights the increasing reliance on digital tools and infrastructure across industries. Companies that embrace DX will benefit from increased efficiency, innovation, and competitiveness, positioning themselves for long-term success in a rapidly evolving digital landscape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64</a:t>
            </a:fld>
            <a:endParaRPr lang="ko-KR" altLang="en-US"/>
          </a:p>
        </p:txBody>
      </p:sp>
    </p:spTree>
    <p:extLst>
      <p:ext uri="{BB962C8B-B14F-4D97-AF65-F5344CB8AC3E}">
        <p14:creationId xmlns:p14="http://schemas.microsoft.com/office/powerpoint/2010/main" val="183244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Clustering is a fundamental technique in Artificial Intelligence used to group data points with similar characteristics. It’s particularly useful when dealing with large datasets where patterns and relationships might not be immediately obvious. By grouping similar data points together, clustering helps to identify patterns, segment populations, or classify objects based on shared traits.</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For example, in the business world, clustering can be used to segment customers based on their purchasing behavior, enabling companies to design more targeted marketing strategies or develop personalized product recommendations. This method not only improves decision-making but also optimizes resource allocation. Clustering is one of the most widely used tools in AI because it can be applied across various industries to drive more effective outcomes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7</a:t>
            </a:fld>
            <a:endParaRPr lang="ko-KR" altLang="en-US"/>
          </a:p>
        </p:txBody>
      </p:sp>
    </p:spTree>
    <p:extLst>
      <p:ext uri="{BB962C8B-B14F-4D97-AF65-F5344CB8AC3E}">
        <p14:creationId xmlns:p14="http://schemas.microsoft.com/office/powerpoint/2010/main" val="1870444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Germany’s digital transformation in manufacturing, under the </a:t>
            </a:r>
            <a:r>
              <a:rPr lang="en-US" altLang="ko-KR" sz="1200" b="1" kern="1200" dirty="0">
                <a:solidFill>
                  <a:schemeClr val="tx1"/>
                </a:solidFill>
                <a:effectLst/>
                <a:latin typeface="+mn-lt"/>
                <a:ea typeface="+mn-ea"/>
                <a:cs typeface="+mn-cs"/>
              </a:rPr>
              <a:t>Industry 4.0</a:t>
            </a:r>
            <a:r>
              <a:rPr lang="en-US" altLang="ko-KR" sz="1200" kern="1200" dirty="0">
                <a:solidFill>
                  <a:schemeClr val="tx1"/>
                </a:solidFill>
                <a:effectLst/>
                <a:latin typeface="+mn-lt"/>
                <a:ea typeface="+mn-ea"/>
                <a:cs typeface="+mn-cs"/>
              </a:rPr>
              <a:t> initiative, has set the standard for global innovation. At the heart of this transformation are </a:t>
            </a:r>
            <a:r>
              <a:rPr lang="en-US" altLang="ko-KR" sz="1200" b="1" kern="1200" dirty="0">
                <a:solidFill>
                  <a:schemeClr val="tx1"/>
                </a:solidFill>
                <a:effectLst/>
                <a:latin typeface="+mn-lt"/>
                <a:ea typeface="+mn-ea"/>
                <a:cs typeface="+mn-cs"/>
              </a:rPr>
              <a:t>smart factories</a:t>
            </a:r>
            <a:r>
              <a:rPr lang="en-US" altLang="ko-KR" sz="1200" kern="1200" dirty="0">
                <a:solidFill>
                  <a:schemeClr val="tx1"/>
                </a:solidFill>
                <a:effectLst/>
                <a:latin typeface="+mn-lt"/>
                <a:ea typeface="+mn-ea"/>
                <a:cs typeface="+mn-cs"/>
              </a:rPr>
              <a:t>, which have dramatically increased both productivity and product quality. These factories integrate advanced technologies such as </a:t>
            </a:r>
            <a:r>
              <a:rPr lang="en-US" altLang="ko-KR" sz="1200"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and AI to create highly automated and optimized production processes. This level of </a:t>
            </a:r>
            <a:r>
              <a:rPr lang="en-US" altLang="ko-KR" sz="1200" b="1" kern="1200" dirty="0">
                <a:solidFill>
                  <a:schemeClr val="tx1"/>
                </a:solidFill>
                <a:effectLst/>
                <a:latin typeface="+mn-lt"/>
                <a:ea typeface="+mn-ea"/>
                <a:cs typeface="+mn-cs"/>
              </a:rPr>
              <a:t>technological integration</a:t>
            </a:r>
            <a:r>
              <a:rPr lang="en-US" altLang="ko-KR" sz="1200" kern="1200" dirty="0">
                <a:solidFill>
                  <a:schemeClr val="tx1"/>
                </a:solidFill>
                <a:effectLst/>
                <a:latin typeface="+mn-lt"/>
                <a:ea typeface="+mn-ea"/>
                <a:cs typeface="+mn-cs"/>
              </a:rPr>
              <a:t> has enabled German manufacturers to reduce downtime, enhance precision, and respond faster to market demands. Through this approach, Germany has not only modernized its manufacturing sector but also strengthened its global competitiveness, demonstrating the power of digital transformation in traditional industries.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65</a:t>
            </a:fld>
            <a:endParaRPr lang="ko-KR" altLang="en-US"/>
          </a:p>
        </p:txBody>
      </p:sp>
    </p:spTree>
    <p:extLst>
      <p:ext uri="{BB962C8B-B14F-4D97-AF65-F5344CB8AC3E}">
        <p14:creationId xmlns:p14="http://schemas.microsoft.com/office/powerpoint/2010/main" val="11558561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Germany’s digital transformation efforts extend beyond large corporations to include </a:t>
            </a:r>
            <a:r>
              <a:rPr lang="en-US" altLang="ko-KR" sz="1200" b="1" kern="1200" dirty="0">
                <a:solidFill>
                  <a:schemeClr val="tx1"/>
                </a:solidFill>
                <a:effectLst/>
                <a:latin typeface="+mn-lt"/>
                <a:ea typeface="+mn-ea"/>
                <a:cs typeface="+mn-cs"/>
              </a:rPr>
              <a:t>small and medium enterprises (SMEs)</a:t>
            </a:r>
            <a:r>
              <a:rPr lang="en-US" altLang="ko-KR" sz="1200" kern="1200" dirty="0">
                <a:solidFill>
                  <a:schemeClr val="tx1"/>
                </a:solidFill>
                <a:effectLst/>
                <a:latin typeface="+mn-lt"/>
                <a:ea typeface="+mn-ea"/>
                <a:cs typeface="+mn-cs"/>
              </a:rPr>
              <a:t>, which are critical to the country’s economy. Through </a:t>
            </a:r>
            <a:r>
              <a:rPr lang="en-US" altLang="ko-KR" sz="1200" b="1" kern="1200" dirty="0">
                <a:solidFill>
                  <a:schemeClr val="tx1"/>
                </a:solidFill>
                <a:effectLst/>
                <a:latin typeface="+mn-lt"/>
                <a:ea typeface="+mn-ea"/>
                <a:cs typeface="+mn-cs"/>
              </a:rPr>
              <a:t>SME support programs</a:t>
            </a:r>
            <a:r>
              <a:rPr lang="en-US" altLang="ko-KR" sz="1200" kern="1200" dirty="0">
                <a:solidFill>
                  <a:schemeClr val="tx1"/>
                </a:solidFill>
                <a:effectLst/>
                <a:latin typeface="+mn-lt"/>
                <a:ea typeface="+mn-ea"/>
                <a:cs typeface="+mn-cs"/>
              </a:rPr>
              <a:t>, the government has implemented policies and initiatives that help these businesses adopt digital tools and technologies. This support allows SMEs to modernize their operations, improve efficiency, and innovate more effectively. By ensuring that SMEs can participate in the digital revolution, Germany is not only strengthening its internal economy but also enhancing its </a:t>
            </a:r>
            <a:r>
              <a:rPr lang="en-US" altLang="ko-KR" sz="1200" b="1" kern="1200" dirty="0">
                <a:solidFill>
                  <a:schemeClr val="tx1"/>
                </a:solidFill>
                <a:effectLst/>
                <a:latin typeface="+mn-lt"/>
                <a:ea typeface="+mn-ea"/>
                <a:cs typeface="+mn-cs"/>
              </a:rPr>
              <a:t>global competitiveness</a:t>
            </a:r>
            <a:r>
              <a:rPr lang="en-US" altLang="ko-KR" sz="1200" kern="1200" dirty="0">
                <a:solidFill>
                  <a:schemeClr val="tx1"/>
                </a:solidFill>
                <a:effectLst/>
                <a:latin typeface="+mn-lt"/>
                <a:ea typeface="+mn-ea"/>
                <a:cs typeface="+mn-cs"/>
              </a:rPr>
              <a:t>. This commitment to innovation ensures that the manufacturing sector—both large and small players—remains competitive on the global stage, maintaining Germany’s position as a leader in industrial digitalization.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66</a:t>
            </a:fld>
            <a:endParaRPr lang="ko-KR" altLang="en-US"/>
          </a:p>
        </p:txBody>
      </p:sp>
    </p:spTree>
    <p:extLst>
      <p:ext uri="{BB962C8B-B14F-4D97-AF65-F5344CB8AC3E}">
        <p14:creationId xmlns:p14="http://schemas.microsoft.com/office/powerpoint/2010/main" val="31593004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Japan’s </a:t>
            </a:r>
            <a:r>
              <a:rPr lang="en-US" altLang="ko-KR" sz="1200" b="1" kern="1200" dirty="0">
                <a:solidFill>
                  <a:schemeClr val="tx1"/>
                </a:solidFill>
                <a:effectLst/>
                <a:latin typeface="+mn-lt"/>
                <a:ea typeface="+mn-ea"/>
                <a:cs typeface="+mn-cs"/>
              </a:rPr>
              <a:t>National Digital Vision</a:t>
            </a:r>
            <a:r>
              <a:rPr lang="en-US" altLang="ko-KR" sz="1200" kern="1200" dirty="0">
                <a:solidFill>
                  <a:schemeClr val="tx1"/>
                </a:solidFill>
                <a:effectLst/>
                <a:latin typeface="+mn-lt"/>
                <a:ea typeface="+mn-ea"/>
                <a:cs typeface="+mn-cs"/>
              </a:rPr>
              <a:t> under the Digital Garden City Nation initiative is a forward-thinking strategy aimed at driving national digital transformation. One of the key goals is </a:t>
            </a:r>
            <a:r>
              <a:rPr lang="en-US" altLang="ko-KR" sz="1200" b="1" kern="1200" dirty="0">
                <a:solidFill>
                  <a:schemeClr val="tx1"/>
                </a:solidFill>
                <a:effectLst/>
                <a:latin typeface="+mn-lt"/>
                <a:ea typeface="+mn-ea"/>
                <a:cs typeface="+mn-cs"/>
              </a:rPr>
              <a:t>5G expansion</a:t>
            </a:r>
            <a:r>
              <a:rPr lang="en-US" altLang="ko-KR" sz="1200" kern="1200" dirty="0">
                <a:solidFill>
                  <a:schemeClr val="tx1"/>
                </a:solidFill>
                <a:effectLst/>
                <a:latin typeface="+mn-lt"/>
                <a:ea typeface="+mn-ea"/>
                <a:cs typeface="+mn-cs"/>
              </a:rPr>
              <a:t>, with Japan targeting 90% 5G coverage by 2024. This will significantly boost connectivity across the country, enabling faster data transfer and supporting technologies like </a:t>
            </a:r>
            <a:r>
              <a:rPr lang="en-US" altLang="ko-KR" sz="1200"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Another critical component is </a:t>
            </a:r>
            <a:r>
              <a:rPr lang="en-US" altLang="ko-KR" sz="1200" b="1" kern="1200" dirty="0">
                <a:solidFill>
                  <a:schemeClr val="tx1"/>
                </a:solidFill>
                <a:effectLst/>
                <a:latin typeface="+mn-lt"/>
                <a:ea typeface="+mn-ea"/>
                <a:cs typeface="+mn-cs"/>
              </a:rPr>
              <a:t>digital workforce development</a:t>
            </a:r>
            <a:r>
              <a:rPr lang="en-US" altLang="ko-KR" sz="1200" kern="1200" dirty="0">
                <a:solidFill>
                  <a:schemeClr val="tx1"/>
                </a:solidFill>
                <a:effectLst/>
                <a:latin typeface="+mn-lt"/>
                <a:ea typeface="+mn-ea"/>
                <a:cs typeface="+mn-cs"/>
              </a:rPr>
              <a:t>—65% of employees in Japan identify digital skills as a top priority for future growth, showcasing the country’s strong focus on upskilling its workforce. Additionally, Japan is investing heavily in </a:t>
            </a:r>
            <a:r>
              <a:rPr lang="en-US" altLang="ko-KR" sz="1200" b="1" kern="1200" dirty="0">
                <a:solidFill>
                  <a:schemeClr val="tx1"/>
                </a:solidFill>
                <a:effectLst/>
                <a:latin typeface="+mn-lt"/>
                <a:ea typeface="+mn-ea"/>
                <a:cs typeface="+mn-cs"/>
              </a:rPr>
              <a:t>smart city initiatives</a:t>
            </a:r>
            <a:r>
              <a:rPr lang="en-US" altLang="ko-KR" sz="1200" kern="1200" dirty="0">
                <a:solidFill>
                  <a:schemeClr val="tx1"/>
                </a:solidFill>
                <a:effectLst/>
                <a:latin typeface="+mn-lt"/>
                <a:ea typeface="+mn-ea"/>
                <a:cs typeface="+mn-cs"/>
              </a:rPr>
              <a:t> to revitalize local economies through digitalization. These smart cities will integrate digital infrastructure to improve public services, enhance sustainability, and create more efficient, livable urban environments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67</a:t>
            </a:fld>
            <a:endParaRPr lang="ko-KR" altLang="en-US"/>
          </a:p>
        </p:txBody>
      </p:sp>
    </p:spTree>
    <p:extLst>
      <p:ext uri="{BB962C8B-B14F-4D97-AF65-F5344CB8AC3E}">
        <p14:creationId xmlns:p14="http://schemas.microsoft.com/office/powerpoint/2010/main" val="4743299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Under Japan’s </a:t>
            </a:r>
            <a:r>
              <a:rPr lang="en-US" altLang="ko-KR" sz="1200" b="1" kern="1200" dirty="0">
                <a:solidFill>
                  <a:schemeClr val="tx1"/>
                </a:solidFill>
                <a:effectLst/>
                <a:latin typeface="+mn-lt"/>
                <a:ea typeface="+mn-ea"/>
                <a:cs typeface="+mn-cs"/>
              </a:rPr>
              <a:t>Digital Garden City Nation</a:t>
            </a:r>
            <a:r>
              <a:rPr lang="en-US" altLang="ko-KR" sz="1200" kern="1200" dirty="0">
                <a:solidFill>
                  <a:schemeClr val="tx1"/>
                </a:solidFill>
                <a:effectLst/>
                <a:latin typeface="+mn-lt"/>
                <a:ea typeface="+mn-ea"/>
                <a:cs typeface="+mn-cs"/>
              </a:rPr>
              <a:t> initiative, several regions are already showcasing successful digital transformation. In the city of </a:t>
            </a:r>
            <a:r>
              <a:rPr lang="en-US" altLang="ko-KR" sz="1200" b="1" kern="1200" dirty="0" err="1">
                <a:solidFill>
                  <a:schemeClr val="tx1"/>
                </a:solidFill>
                <a:effectLst/>
                <a:latin typeface="+mn-lt"/>
                <a:ea typeface="+mn-ea"/>
                <a:cs typeface="+mn-cs"/>
              </a:rPr>
              <a:t>Inashi</a:t>
            </a:r>
            <a:r>
              <a:rPr lang="en-US" altLang="ko-KR" sz="1200" kern="1200" dirty="0">
                <a:solidFill>
                  <a:schemeClr val="tx1"/>
                </a:solidFill>
                <a:effectLst/>
                <a:latin typeface="+mn-lt"/>
                <a:ea typeface="+mn-ea"/>
                <a:cs typeface="+mn-cs"/>
              </a:rPr>
              <a:t>, the implementation of remote medical services has greatly improved healthcare access and equity, particularly in rural areas. This innovation ensures that residents, regardless of location, receive timely and efficient medical care. Meanwhile, in </a:t>
            </a:r>
            <a:r>
              <a:rPr lang="en-US" altLang="ko-KR" sz="1200" b="1" kern="1200" dirty="0" err="1">
                <a:solidFill>
                  <a:schemeClr val="tx1"/>
                </a:solidFill>
                <a:effectLst/>
                <a:latin typeface="+mn-lt"/>
                <a:ea typeface="+mn-ea"/>
                <a:cs typeface="+mn-cs"/>
              </a:rPr>
              <a:t>Kamiyama</a:t>
            </a:r>
            <a:r>
              <a:rPr lang="en-US" altLang="ko-KR" sz="1200" kern="1200" dirty="0">
                <a:solidFill>
                  <a:schemeClr val="tx1"/>
                </a:solidFill>
                <a:effectLst/>
                <a:latin typeface="+mn-lt"/>
                <a:ea typeface="+mn-ea"/>
                <a:cs typeface="+mn-cs"/>
              </a:rPr>
              <a:t>, a small town facing population decline, the local government has successfully attracted IT companies and fostered a vibrant startup ecosystem. This has not only boosted the town’s population but also revitalized its local economy. These examples demonstrate how Japan’s digital strategy is not only enhancing urban centers but also revitalizing smaller, regional communities through digitalization.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68</a:t>
            </a:fld>
            <a:endParaRPr lang="ko-KR" altLang="en-US"/>
          </a:p>
        </p:txBody>
      </p:sp>
    </p:spTree>
    <p:extLst>
      <p:ext uri="{BB962C8B-B14F-4D97-AF65-F5344CB8AC3E}">
        <p14:creationId xmlns:p14="http://schemas.microsoft.com/office/powerpoint/2010/main" val="314202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Amazon’s transformation into an AI and IT powerhouse has been largely driven by its innovative use of AI technologies. One key example is its </a:t>
            </a:r>
            <a:r>
              <a:rPr lang="en-US" altLang="ko-KR" sz="1200" b="1" kern="1200" dirty="0">
                <a:solidFill>
                  <a:schemeClr val="tx1"/>
                </a:solidFill>
                <a:effectLst/>
                <a:latin typeface="+mn-lt"/>
                <a:ea typeface="+mn-ea"/>
                <a:cs typeface="+mn-cs"/>
              </a:rPr>
              <a:t>personalized recommendations</a:t>
            </a:r>
            <a:r>
              <a:rPr lang="en-US" altLang="ko-KR" sz="1200" kern="1200" dirty="0">
                <a:solidFill>
                  <a:schemeClr val="tx1"/>
                </a:solidFill>
                <a:effectLst/>
                <a:latin typeface="+mn-lt"/>
                <a:ea typeface="+mn-ea"/>
                <a:cs typeface="+mn-cs"/>
              </a:rPr>
              <a:t>. By using machine learning algorithms, Amazon analyzes vast amounts of customer data to offer tailored product recommendations, significantly enhancing customer engagement and increasing sales. Additionally, Amazon has optimized its operations through </a:t>
            </a:r>
            <a:r>
              <a:rPr lang="en-US" altLang="ko-KR" sz="1200" b="1" kern="1200" dirty="0">
                <a:solidFill>
                  <a:schemeClr val="tx1"/>
                </a:solidFill>
                <a:effectLst/>
                <a:latin typeface="+mn-lt"/>
                <a:ea typeface="+mn-ea"/>
                <a:cs typeface="+mn-cs"/>
              </a:rPr>
              <a:t>AI-driven supply chain optimization</a:t>
            </a:r>
            <a:r>
              <a:rPr lang="en-US" altLang="ko-KR" sz="1200" kern="1200" dirty="0">
                <a:solidFill>
                  <a:schemeClr val="tx1"/>
                </a:solidFill>
                <a:effectLst/>
                <a:latin typeface="+mn-lt"/>
                <a:ea typeface="+mn-ea"/>
                <a:cs typeface="+mn-cs"/>
              </a:rPr>
              <a:t>. By using AI to forecast demand and streamline logistics, the company ensures that products are delivered faster and more efficiently, reducing costs and improving the customer experience. These AI-driven innovations have been critical in transforming Amazon from a retail company into a leading AI and IT giant</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69</a:t>
            </a:fld>
            <a:endParaRPr lang="ko-KR" altLang="en-US"/>
          </a:p>
        </p:txBody>
      </p:sp>
    </p:spTree>
    <p:extLst>
      <p:ext uri="{BB962C8B-B14F-4D97-AF65-F5344CB8AC3E}">
        <p14:creationId xmlns:p14="http://schemas.microsoft.com/office/powerpoint/2010/main" val="34060467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Amazon’s strategic expansion into the IT sector has been transformative. One major success is the development of </a:t>
            </a:r>
            <a:r>
              <a:rPr lang="en-US" altLang="ko-KR" sz="1200" b="1" kern="1200" dirty="0">
                <a:solidFill>
                  <a:schemeClr val="tx1"/>
                </a:solidFill>
                <a:effectLst/>
                <a:latin typeface="+mn-lt"/>
                <a:ea typeface="+mn-ea"/>
                <a:cs typeface="+mn-cs"/>
              </a:rPr>
              <a:t>Alexa and other AI-powered platforms</a:t>
            </a:r>
            <a:r>
              <a:rPr lang="en-US" altLang="ko-KR" sz="1200" kern="1200" dirty="0">
                <a:solidFill>
                  <a:schemeClr val="tx1"/>
                </a:solidFill>
                <a:effectLst/>
                <a:latin typeface="+mn-lt"/>
                <a:ea typeface="+mn-ea"/>
                <a:cs typeface="+mn-cs"/>
              </a:rPr>
              <a:t>, which have allowed Amazon to enter new markets and pioneer technological advancements in voice-activated systems. Alexa not only created a new product category but also opened doors for broader AI applications. Another key element of Amazon’s transformation is </a:t>
            </a:r>
            <a:r>
              <a:rPr lang="en-US" altLang="ko-KR" sz="1200" b="1" kern="1200" dirty="0">
                <a:solidFill>
                  <a:schemeClr val="tx1"/>
                </a:solidFill>
                <a:effectLst/>
                <a:latin typeface="+mn-lt"/>
                <a:ea typeface="+mn-ea"/>
                <a:cs typeface="+mn-cs"/>
              </a:rPr>
              <a:t>Amazon Web Services (AWS)</a:t>
            </a:r>
            <a:r>
              <a:rPr lang="en-US" altLang="ko-KR" sz="1200" kern="1200" dirty="0">
                <a:solidFill>
                  <a:schemeClr val="tx1"/>
                </a:solidFill>
                <a:effectLst/>
                <a:latin typeface="+mn-lt"/>
                <a:ea typeface="+mn-ea"/>
                <a:cs typeface="+mn-cs"/>
              </a:rPr>
              <a:t>. AWS has become a global leader in cloud computing, offering businesses worldwide access to cutting-edge AI and IT solutions. These strategic expansions highlight Amazon’s forward-thinking approach, and there are important </a:t>
            </a:r>
            <a:r>
              <a:rPr lang="en-US" altLang="ko-KR" sz="1200" b="1" kern="1200" dirty="0">
                <a:solidFill>
                  <a:schemeClr val="tx1"/>
                </a:solidFill>
                <a:effectLst/>
                <a:latin typeface="+mn-lt"/>
                <a:ea typeface="+mn-ea"/>
                <a:cs typeface="+mn-cs"/>
              </a:rPr>
              <a:t>lessons for other nations</a:t>
            </a:r>
            <a:r>
              <a:rPr lang="en-US" altLang="ko-KR" sz="1200" kern="1200" dirty="0">
                <a:solidFill>
                  <a:schemeClr val="tx1"/>
                </a:solidFill>
                <a:effectLst/>
                <a:latin typeface="+mn-lt"/>
                <a:ea typeface="+mn-ea"/>
                <a:cs typeface="+mn-cs"/>
              </a:rPr>
              <a:t>. Governments and companies can learn from Amazon’s customer-centric approach, continuous investment in technology, and focus on AI-driven innovation to stay competitive in the digital age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70</a:t>
            </a:fld>
            <a:endParaRPr lang="ko-KR" altLang="en-US"/>
          </a:p>
        </p:txBody>
      </p:sp>
    </p:spTree>
    <p:extLst>
      <p:ext uri="{BB962C8B-B14F-4D97-AF65-F5344CB8AC3E}">
        <p14:creationId xmlns:p14="http://schemas.microsoft.com/office/powerpoint/2010/main" val="101720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The first step in digital transformation is to assess your current digital capabilities, whether you’re a government, business, or individual. Understanding where you stand helps identify the right direction for your digital journey. For organizations and governments, this involves identifying existing technology gaps, evaluating workforce skills, and assessing how ready your organizational culture is for change. Are your technologies outdated? Does your team have the necessary digital skills? Is your organization open to adopting new digital processes? These questions help set the foundation for transformation.</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For individuals, this means assessing your own digital skill set and your adaptability to new technologies in your work and daily life. It’s about understanding how comfortable you are with digital tools and how effectively you can integrate them into your routines. By accurately assessing your current digital maturity, you can set clear, achievable goals that guide your transformation efforts, ensuring you are prepared for the next steps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8</a:t>
            </a:fld>
            <a:endParaRPr lang="ko-KR" altLang="en-US"/>
          </a:p>
        </p:txBody>
      </p:sp>
    </p:spTree>
    <p:extLst>
      <p:ext uri="{BB962C8B-B14F-4D97-AF65-F5344CB8AC3E}">
        <p14:creationId xmlns:p14="http://schemas.microsoft.com/office/powerpoint/2010/main" val="162823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The next step in digital transformation is to set a clear vision and strategy. This means defining specific goals that align with your broader objectives. For businesses, focus on aligning transformation efforts with growth, customer engagement, and competitiveness. It’s about using digital tools to enhance operations and stay ahead.</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For individuals, set goals to develop digital skills and improve efficiency, such as mastering new technologies or increasing productivity. Organizations and governments should prioritize AI, automation, and smart city initiatives to enhance services. Setting a clear vision ensures your transformation is targeted and effective, guiding your next steps</a:t>
            </a:r>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9</a:t>
            </a:fld>
            <a:endParaRPr lang="ko-KR" altLang="en-US"/>
          </a:p>
        </p:txBody>
      </p:sp>
    </p:spTree>
    <p:extLst>
      <p:ext uri="{BB962C8B-B14F-4D97-AF65-F5344CB8AC3E}">
        <p14:creationId xmlns:p14="http://schemas.microsoft.com/office/powerpoint/2010/main" val="184437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Investing in infrastructure and talent is essential for digital transformation. For businesses, this means investing in cloud computing, data analytics, and AI systems to boost efficiency and decision-making. These technologies help automate processes and provide valuable insights. As you can also see in the image, the CEOs of global enterprises has already been mainly discussing about the importance of </a:t>
            </a:r>
            <a:r>
              <a:rPr lang="en-US" altLang="ko-KR" sz="1200" b="0" kern="1200" dirty="0" err="1">
                <a:solidFill>
                  <a:schemeClr val="tx1"/>
                </a:solidFill>
                <a:effectLst/>
                <a:latin typeface="+mn-lt"/>
                <a:ea typeface="+mn-ea"/>
                <a:cs typeface="+mn-cs"/>
              </a:rPr>
              <a:t>ChatGPT</a:t>
            </a:r>
            <a:r>
              <a:rPr lang="en-US" altLang="ko-KR" sz="1200" b="0" kern="1200" dirty="0">
                <a:solidFill>
                  <a:schemeClr val="tx1"/>
                </a:solidFill>
                <a:effectLst/>
                <a:latin typeface="+mn-lt"/>
                <a:ea typeface="+mn-ea"/>
                <a:cs typeface="+mn-cs"/>
              </a:rPr>
              <a:t>, AI and Industry 4.0, which proves why investment in technology is important. </a:t>
            </a:r>
            <a:endParaRPr lang="ko-KR" altLang="ko-KR" sz="120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For individuals, focus on learning digital skills like data literacy, AI, and using digital tools to enhance productivity and adaptability. Governments should invest in digital infrastructure and human capital, ensuring public services are efficient and future-ready. By investing in the right technologies and skills, all stakeholders can effectively drive digital transformation.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C034DA0F-6B07-49B4-A414-4969A3A18054}" type="slidenum">
              <a:rPr lang="ko-KR" altLang="en-US" smtClean="0"/>
              <a:t>10</a:t>
            </a:fld>
            <a:endParaRPr lang="ko-KR" altLang="en-US"/>
          </a:p>
        </p:txBody>
      </p:sp>
    </p:spTree>
    <p:extLst>
      <p:ext uri="{BB962C8B-B14F-4D97-AF65-F5344CB8AC3E}">
        <p14:creationId xmlns:p14="http://schemas.microsoft.com/office/powerpoint/2010/main" val="317263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0C08B6-3363-9B45-96C0-935CECCA6C8A}"/>
              </a:ext>
            </a:extLst>
          </p:cNvPr>
          <p:cNvSpPr>
            <a:spLocks noGrp="1"/>
          </p:cNvSpPr>
          <p:nvPr>
            <p:ph type="ctrTitle"/>
          </p:nvPr>
        </p:nvSpPr>
        <p:spPr>
          <a:xfrm>
            <a:off x="1524000" y="1122363"/>
            <a:ext cx="9144000" cy="2387600"/>
          </a:xfrm>
        </p:spPr>
        <p:txBody>
          <a:bodyPr anchor="b"/>
          <a:lstStyle>
            <a:lvl1pPr algn="ctr">
              <a:defRPr sz="6000"/>
            </a:lvl1pPr>
          </a:lstStyle>
          <a:p>
            <a:r>
              <a:rPr kumimoji="1" lang="ko-KR" altLang="en-US"/>
              <a:t>마스터 제목 스타일 편집</a:t>
            </a:r>
          </a:p>
        </p:txBody>
      </p:sp>
      <p:sp>
        <p:nvSpPr>
          <p:cNvPr id="3" name="부제목 2">
            <a:extLst>
              <a:ext uri="{FF2B5EF4-FFF2-40B4-BE49-F238E27FC236}">
                <a16:creationId xmlns:a16="http://schemas.microsoft.com/office/drawing/2014/main" id="{1208F396-48E4-A042-AE3F-256CF2169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ko-KR" altLang="en-US"/>
              <a:t>클릭하여 마스터 부제목 스타일 편집</a:t>
            </a:r>
          </a:p>
        </p:txBody>
      </p:sp>
      <p:sp>
        <p:nvSpPr>
          <p:cNvPr id="4" name="날짜 개체 틀 3">
            <a:extLst>
              <a:ext uri="{FF2B5EF4-FFF2-40B4-BE49-F238E27FC236}">
                <a16:creationId xmlns:a16="http://schemas.microsoft.com/office/drawing/2014/main" id="{EDA7A46E-4DD7-9A4A-9D57-E459F575A158}"/>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5" name="바닥글 개체 틀 4">
            <a:extLst>
              <a:ext uri="{FF2B5EF4-FFF2-40B4-BE49-F238E27FC236}">
                <a16:creationId xmlns:a16="http://schemas.microsoft.com/office/drawing/2014/main" id="{49375518-CB8A-6743-B46C-47C59741A55C}"/>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529AC045-48C3-064F-8317-9AD7DE135EF1}"/>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266071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EDFEB62-34F6-A043-A9FF-7739FF237CE1}"/>
              </a:ext>
            </a:extLst>
          </p:cNvPr>
          <p:cNvSpPr>
            <a:spLocks noGrp="1"/>
          </p:cNvSpPr>
          <p:nvPr>
            <p:ph type="title"/>
          </p:nvPr>
        </p:nvSpPr>
        <p:spPr/>
        <p:txBody>
          <a:bodyPr/>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0AB5FE5E-A8FD-134D-B14D-12CE44EFCB68}"/>
              </a:ext>
            </a:extLst>
          </p:cNvPr>
          <p:cNvSpPr>
            <a:spLocks noGrp="1"/>
          </p:cNvSpPr>
          <p:nvPr>
            <p:ph type="body" orient="vert" idx="1"/>
          </p:nvPr>
        </p:nvSpPr>
        <p:spPr/>
        <p:txBody>
          <a:bodyPr vert="eaVert"/>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a:extLst>
              <a:ext uri="{FF2B5EF4-FFF2-40B4-BE49-F238E27FC236}">
                <a16:creationId xmlns:a16="http://schemas.microsoft.com/office/drawing/2014/main" id="{53989F44-F3FD-5947-A43D-1AA428F93D86}"/>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5" name="바닥글 개체 틀 4">
            <a:extLst>
              <a:ext uri="{FF2B5EF4-FFF2-40B4-BE49-F238E27FC236}">
                <a16:creationId xmlns:a16="http://schemas.microsoft.com/office/drawing/2014/main" id="{ADDCA100-256D-7F44-BEA9-69D4A1984DBD}"/>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7B472AE2-D57B-D540-9C0F-E84F74C4B3E0}"/>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402911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F9FA388E-4568-7E4C-9EB2-4BC6FB018B37}"/>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1D529120-A39A-704C-A051-ABF41308CF55}"/>
              </a:ext>
            </a:extLst>
          </p:cNvPr>
          <p:cNvSpPr>
            <a:spLocks noGrp="1"/>
          </p:cNvSpPr>
          <p:nvPr>
            <p:ph type="body" orient="vert" idx="1"/>
          </p:nvPr>
        </p:nvSpPr>
        <p:spPr>
          <a:xfrm>
            <a:off x="838200" y="365125"/>
            <a:ext cx="7734300" cy="5811838"/>
          </a:xfrm>
        </p:spPr>
        <p:txBody>
          <a:bodyPr vert="eaVert"/>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a:extLst>
              <a:ext uri="{FF2B5EF4-FFF2-40B4-BE49-F238E27FC236}">
                <a16:creationId xmlns:a16="http://schemas.microsoft.com/office/drawing/2014/main" id="{55CAECE7-10B0-2A42-AB20-75A68073910E}"/>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5" name="바닥글 개체 틀 4">
            <a:extLst>
              <a:ext uri="{FF2B5EF4-FFF2-40B4-BE49-F238E27FC236}">
                <a16:creationId xmlns:a16="http://schemas.microsoft.com/office/drawing/2014/main" id="{FDDD8A53-7A83-2743-92CE-67C95D284F45}"/>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74B34D8B-5915-7349-9C29-06782B9ACC6C}"/>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313736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689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C182878-CBAC-CE46-9BAF-E936503498B1}"/>
              </a:ext>
            </a:extLst>
          </p:cNvPr>
          <p:cNvSpPr>
            <a:spLocks noGrp="1"/>
          </p:cNvSpPr>
          <p:nvPr>
            <p:ph type="title"/>
          </p:nvPr>
        </p:nvSpPr>
        <p:spPr/>
        <p:txBody>
          <a:bodyPr/>
          <a:lstStyle/>
          <a:p>
            <a:r>
              <a:rPr kumimoji="1" lang="ko-KR" altLang="en-US"/>
              <a:t>마스터 제목 스타일 편집</a:t>
            </a:r>
          </a:p>
        </p:txBody>
      </p:sp>
      <p:sp>
        <p:nvSpPr>
          <p:cNvPr id="3" name="내용 개체 틀 2">
            <a:extLst>
              <a:ext uri="{FF2B5EF4-FFF2-40B4-BE49-F238E27FC236}">
                <a16:creationId xmlns:a16="http://schemas.microsoft.com/office/drawing/2014/main" id="{9642A08A-2151-A342-ADBD-0902661A813C}"/>
              </a:ext>
            </a:extLst>
          </p:cNvPr>
          <p:cNvSpPr>
            <a:spLocks noGrp="1"/>
          </p:cNvSpPr>
          <p:nvPr>
            <p:ph idx="1"/>
          </p:nvPr>
        </p:nvSpPr>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a:extLst>
              <a:ext uri="{FF2B5EF4-FFF2-40B4-BE49-F238E27FC236}">
                <a16:creationId xmlns:a16="http://schemas.microsoft.com/office/drawing/2014/main" id="{A95E2B83-6B97-0E4C-BD20-9427B1E40285}"/>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5" name="바닥글 개체 틀 4">
            <a:extLst>
              <a:ext uri="{FF2B5EF4-FFF2-40B4-BE49-F238E27FC236}">
                <a16:creationId xmlns:a16="http://schemas.microsoft.com/office/drawing/2014/main" id="{01CBD360-20F6-1948-8610-50DBF4E98FC2}"/>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ED70DFB9-E79C-2C43-892C-65CAA1CD235C}"/>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235941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E3218C-6385-DB42-A4CF-369AF2DD6FB8}"/>
              </a:ext>
            </a:extLst>
          </p:cNvPr>
          <p:cNvSpPr>
            <a:spLocks noGrp="1"/>
          </p:cNvSpPr>
          <p:nvPr>
            <p:ph type="title"/>
          </p:nvPr>
        </p:nvSpPr>
        <p:spPr>
          <a:xfrm>
            <a:off x="831850" y="1709738"/>
            <a:ext cx="10515600" cy="2852737"/>
          </a:xfrm>
        </p:spPr>
        <p:txBody>
          <a:bodyPr anchor="b"/>
          <a:lstStyle>
            <a:lvl1pPr>
              <a:defRPr sz="6000"/>
            </a:lvl1pPr>
          </a:lstStyle>
          <a:p>
            <a:r>
              <a:rPr kumimoji="1" lang="ko-KR" altLang="en-US"/>
              <a:t>마스터 제목 스타일 편집</a:t>
            </a:r>
          </a:p>
        </p:txBody>
      </p:sp>
      <p:sp>
        <p:nvSpPr>
          <p:cNvPr id="3" name="텍스트 개체 틀 2">
            <a:extLst>
              <a:ext uri="{FF2B5EF4-FFF2-40B4-BE49-F238E27FC236}">
                <a16:creationId xmlns:a16="http://schemas.microsoft.com/office/drawing/2014/main" id="{C5F43436-BF86-D94D-BA34-EDA1318E8D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ko-KR" altLang="en-US"/>
              <a:t>마스터 텍스트 스타일을 편집하려면 클릭</a:t>
            </a:r>
          </a:p>
        </p:txBody>
      </p:sp>
      <p:sp>
        <p:nvSpPr>
          <p:cNvPr id="4" name="날짜 개체 틀 3">
            <a:extLst>
              <a:ext uri="{FF2B5EF4-FFF2-40B4-BE49-F238E27FC236}">
                <a16:creationId xmlns:a16="http://schemas.microsoft.com/office/drawing/2014/main" id="{91A6608C-769A-6F4F-99CB-121301828655}"/>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5" name="바닥글 개체 틀 4">
            <a:extLst>
              <a:ext uri="{FF2B5EF4-FFF2-40B4-BE49-F238E27FC236}">
                <a16:creationId xmlns:a16="http://schemas.microsoft.com/office/drawing/2014/main" id="{20BF9515-F09F-3449-A49B-623D109865C7}"/>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DBB3E5F5-5DC3-B84F-85FF-B9DE250760B3}"/>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187127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4BA9B09-B327-3B41-A1F5-BC4AC6212FAD}"/>
              </a:ext>
            </a:extLst>
          </p:cNvPr>
          <p:cNvSpPr>
            <a:spLocks noGrp="1"/>
          </p:cNvSpPr>
          <p:nvPr>
            <p:ph type="title"/>
          </p:nvPr>
        </p:nvSpPr>
        <p:spPr/>
        <p:txBody>
          <a:bodyPr/>
          <a:lstStyle/>
          <a:p>
            <a:r>
              <a:rPr kumimoji="1" lang="ko-KR" altLang="en-US"/>
              <a:t>마스터 제목 스타일 편집</a:t>
            </a:r>
          </a:p>
        </p:txBody>
      </p:sp>
      <p:sp>
        <p:nvSpPr>
          <p:cNvPr id="3" name="내용 개체 틀 2">
            <a:extLst>
              <a:ext uri="{FF2B5EF4-FFF2-40B4-BE49-F238E27FC236}">
                <a16:creationId xmlns:a16="http://schemas.microsoft.com/office/drawing/2014/main" id="{96C69848-EE42-A44C-BE54-3C8972FD4179}"/>
              </a:ext>
            </a:extLst>
          </p:cNvPr>
          <p:cNvSpPr>
            <a:spLocks noGrp="1"/>
          </p:cNvSpPr>
          <p:nvPr>
            <p:ph sz="half" idx="1"/>
          </p:nvPr>
        </p:nvSpPr>
        <p:spPr>
          <a:xfrm>
            <a:off x="838200" y="1825625"/>
            <a:ext cx="5181600" cy="435133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내용 개체 틀 3">
            <a:extLst>
              <a:ext uri="{FF2B5EF4-FFF2-40B4-BE49-F238E27FC236}">
                <a16:creationId xmlns:a16="http://schemas.microsoft.com/office/drawing/2014/main" id="{A81B094C-DEE2-494D-9AB0-96F1E36D10FF}"/>
              </a:ext>
            </a:extLst>
          </p:cNvPr>
          <p:cNvSpPr>
            <a:spLocks noGrp="1"/>
          </p:cNvSpPr>
          <p:nvPr>
            <p:ph sz="half" idx="2"/>
          </p:nvPr>
        </p:nvSpPr>
        <p:spPr>
          <a:xfrm>
            <a:off x="6172200" y="1825625"/>
            <a:ext cx="5181600" cy="435133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5" name="날짜 개체 틀 4">
            <a:extLst>
              <a:ext uri="{FF2B5EF4-FFF2-40B4-BE49-F238E27FC236}">
                <a16:creationId xmlns:a16="http://schemas.microsoft.com/office/drawing/2014/main" id="{DC70A6AB-CD6F-E244-80AC-CF448E6C233B}"/>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6" name="바닥글 개체 틀 5">
            <a:extLst>
              <a:ext uri="{FF2B5EF4-FFF2-40B4-BE49-F238E27FC236}">
                <a16:creationId xmlns:a16="http://schemas.microsoft.com/office/drawing/2014/main" id="{50F7EBFD-00CC-9B4A-BF28-803E49E97B15}"/>
              </a:ext>
            </a:extLst>
          </p:cNvPr>
          <p:cNvSpPr>
            <a:spLocks noGrp="1"/>
          </p:cNvSpPr>
          <p:nvPr>
            <p:ph type="ftr" sz="quarter" idx="11"/>
          </p:nvPr>
        </p:nvSpPr>
        <p:spPr/>
        <p:txBody>
          <a:bodyPr/>
          <a:lstStyle/>
          <a:p>
            <a:endParaRPr kumimoji="1" lang="ko-KR" altLang="en-US"/>
          </a:p>
        </p:txBody>
      </p:sp>
      <p:sp>
        <p:nvSpPr>
          <p:cNvPr id="7" name="슬라이드 번호 개체 틀 6">
            <a:extLst>
              <a:ext uri="{FF2B5EF4-FFF2-40B4-BE49-F238E27FC236}">
                <a16:creationId xmlns:a16="http://schemas.microsoft.com/office/drawing/2014/main" id="{894D8963-C115-7A4A-BFE6-151707AC2606}"/>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236175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95F50D-D1CF-0249-A8CA-46B10E89E52C}"/>
              </a:ext>
            </a:extLst>
          </p:cNvPr>
          <p:cNvSpPr>
            <a:spLocks noGrp="1"/>
          </p:cNvSpPr>
          <p:nvPr>
            <p:ph type="title"/>
          </p:nvPr>
        </p:nvSpPr>
        <p:spPr>
          <a:xfrm>
            <a:off x="839788" y="365125"/>
            <a:ext cx="10515600" cy="1325563"/>
          </a:xfrm>
        </p:spPr>
        <p:txBody>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CAA1345C-17F4-8544-A33F-1F55B7E24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ko-KR" altLang="en-US"/>
              <a:t>마스터 텍스트 스타일을 편집하려면 클릭</a:t>
            </a:r>
          </a:p>
        </p:txBody>
      </p:sp>
      <p:sp>
        <p:nvSpPr>
          <p:cNvPr id="4" name="내용 개체 틀 3">
            <a:extLst>
              <a:ext uri="{FF2B5EF4-FFF2-40B4-BE49-F238E27FC236}">
                <a16:creationId xmlns:a16="http://schemas.microsoft.com/office/drawing/2014/main" id="{9C88FBE2-F16F-D24D-A65E-D7AB2C49488A}"/>
              </a:ext>
            </a:extLst>
          </p:cNvPr>
          <p:cNvSpPr>
            <a:spLocks noGrp="1"/>
          </p:cNvSpPr>
          <p:nvPr>
            <p:ph sz="half" idx="2"/>
          </p:nvPr>
        </p:nvSpPr>
        <p:spPr>
          <a:xfrm>
            <a:off x="839788" y="2505075"/>
            <a:ext cx="5157787" cy="368458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5" name="텍스트 개체 틀 4">
            <a:extLst>
              <a:ext uri="{FF2B5EF4-FFF2-40B4-BE49-F238E27FC236}">
                <a16:creationId xmlns:a16="http://schemas.microsoft.com/office/drawing/2014/main" id="{B0D59FD4-5DFB-0941-ACC5-3B3A6F2318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ko-KR" altLang="en-US"/>
              <a:t>마스터 텍스트 스타일을 편집하려면 클릭</a:t>
            </a:r>
          </a:p>
        </p:txBody>
      </p:sp>
      <p:sp>
        <p:nvSpPr>
          <p:cNvPr id="6" name="내용 개체 틀 5">
            <a:extLst>
              <a:ext uri="{FF2B5EF4-FFF2-40B4-BE49-F238E27FC236}">
                <a16:creationId xmlns:a16="http://schemas.microsoft.com/office/drawing/2014/main" id="{FA11516D-8BED-A248-8FC6-68592E68F60A}"/>
              </a:ext>
            </a:extLst>
          </p:cNvPr>
          <p:cNvSpPr>
            <a:spLocks noGrp="1"/>
          </p:cNvSpPr>
          <p:nvPr>
            <p:ph sz="quarter" idx="4"/>
          </p:nvPr>
        </p:nvSpPr>
        <p:spPr>
          <a:xfrm>
            <a:off x="6172200" y="2505075"/>
            <a:ext cx="5183188" cy="368458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7" name="날짜 개체 틀 6">
            <a:extLst>
              <a:ext uri="{FF2B5EF4-FFF2-40B4-BE49-F238E27FC236}">
                <a16:creationId xmlns:a16="http://schemas.microsoft.com/office/drawing/2014/main" id="{F5F5B373-4902-B742-A1B0-FDCC0853435D}"/>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8" name="바닥글 개체 틀 7">
            <a:extLst>
              <a:ext uri="{FF2B5EF4-FFF2-40B4-BE49-F238E27FC236}">
                <a16:creationId xmlns:a16="http://schemas.microsoft.com/office/drawing/2014/main" id="{EA0D1577-1515-0642-8249-76E0C8BCFDDA}"/>
              </a:ext>
            </a:extLst>
          </p:cNvPr>
          <p:cNvSpPr>
            <a:spLocks noGrp="1"/>
          </p:cNvSpPr>
          <p:nvPr>
            <p:ph type="ftr" sz="quarter" idx="11"/>
          </p:nvPr>
        </p:nvSpPr>
        <p:spPr/>
        <p:txBody>
          <a:bodyPr/>
          <a:lstStyle/>
          <a:p>
            <a:endParaRPr kumimoji="1" lang="ko-KR" altLang="en-US"/>
          </a:p>
        </p:txBody>
      </p:sp>
      <p:sp>
        <p:nvSpPr>
          <p:cNvPr id="9" name="슬라이드 번호 개체 틀 8">
            <a:extLst>
              <a:ext uri="{FF2B5EF4-FFF2-40B4-BE49-F238E27FC236}">
                <a16:creationId xmlns:a16="http://schemas.microsoft.com/office/drawing/2014/main" id="{62E5799B-77DD-A94A-B76E-799FE8B66D8B}"/>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47943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17FB950-D030-1543-8F0C-F62FC0A4FB09}"/>
              </a:ext>
            </a:extLst>
          </p:cNvPr>
          <p:cNvSpPr>
            <a:spLocks noGrp="1"/>
          </p:cNvSpPr>
          <p:nvPr>
            <p:ph type="title"/>
          </p:nvPr>
        </p:nvSpPr>
        <p:spPr/>
        <p:txBody>
          <a:bodyPr/>
          <a:lstStyle/>
          <a:p>
            <a:r>
              <a:rPr kumimoji="1" lang="ko-KR" altLang="en-US"/>
              <a:t>마스터 제목 스타일 편집</a:t>
            </a:r>
          </a:p>
        </p:txBody>
      </p:sp>
      <p:sp>
        <p:nvSpPr>
          <p:cNvPr id="3" name="날짜 개체 틀 2">
            <a:extLst>
              <a:ext uri="{FF2B5EF4-FFF2-40B4-BE49-F238E27FC236}">
                <a16:creationId xmlns:a16="http://schemas.microsoft.com/office/drawing/2014/main" id="{95F71911-B460-DE40-833D-21C5AEA13934}"/>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4" name="바닥글 개체 틀 3">
            <a:extLst>
              <a:ext uri="{FF2B5EF4-FFF2-40B4-BE49-F238E27FC236}">
                <a16:creationId xmlns:a16="http://schemas.microsoft.com/office/drawing/2014/main" id="{7C237C7E-0327-884C-B57E-650473E7D784}"/>
              </a:ext>
            </a:extLst>
          </p:cNvPr>
          <p:cNvSpPr>
            <a:spLocks noGrp="1"/>
          </p:cNvSpPr>
          <p:nvPr>
            <p:ph type="ftr" sz="quarter" idx="11"/>
          </p:nvPr>
        </p:nvSpPr>
        <p:spPr/>
        <p:txBody>
          <a:bodyPr/>
          <a:lstStyle/>
          <a:p>
            <a:endParaRPr kumimoji="1" lang="ko-KR" altLang="en-US"/>
          </a:p>
        </p:txBody>
      </p:sp>
      <p:sp>
        <p:nvSpPr>
          <p:cNvPr id="5" name="슬라이드 번호 개체 틀 4">
            <a:extLst>
              <a:ext uri="{FF2B5EF4-FFF2-40B4-BE49-F238E27FC236}">
                <a16:creationId xmlns:a16="http://schemas.microsoft.com/office/drawing/2014/main" id="{4A2BC8A6-147D-9748-8C7E-5E906FE0CFC0}"/>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157789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AEFD708C-ED6B-944C-AB97-504AF5EDE2F0}"/>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3" name="바닥글 개체 틀 2">
            <a:extLst>
              <a:ext uri="{FF2B5EF4-FFF2-40B4-BE49-F238E27FC236}">
                <a16:creationId xmlns:a16="http://schemas.microsoft.com/office/drawing/2014/main" id="{99219DE6-6E07-FF46-AED5-F6BC2777512A}"/>
              </a:ext>
            </a:extLst>
          </p:cNvPr>
          <p:cNvSpPr>
            <a:spLocks noGrp="1"/>
          </p:cNvSpPr>
          <p:nvPr>
            <p:ph type="ftr" sz="quarter" idx="11"/>
          </p:nvPr>
        </p:nvSpPr>
        <p:spPr/>
        <p:txBody>
          <a:bodyPr/>
          <a:lstStyle/>
          <a:p>
            <a:endParaRPr kumimoji="1" lang="ko-KR" altLang="en-US"/>
          </a:p>
        </p:txBody>
      </p:sp>
      <p:sp>
        <p:nvSpPr>
          <p:cNvPr id="4" name="슬라이드 번호 개체 틀 3">
            <a:extLst>
              <a:ext uri="{FF2B5EF4-FFF2-40B4-BE49-F238E27FC236}">
                <a16:creationId xmlns:a16="http://schemas.microsoft.com/office/drawing/2014/main" id="{D8B663B3-6E94-6445-AA9C-2266CABF60EE}"/>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252577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3CA60DB-9B1F-5741-8C4E-765EEEBE99CC}"/>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내용 개체 틀 2">
            <a:extLst>
              <a:ext uri="{FF2B5EF4-FFF2-40B4-BE49-F238E27FC236}">
                <a16:creationId xmlns:a16="http://schemas.microsoft.com/office/drawing/2014/main" id="{C9FBED13-05F4-5440-A6BF-72BD20903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텍스트 개체 틀 3">
            <a:extLst>
              <a:ext uri="{FF2B5EF4-FFF2-40B4-BE49-F238E27FC236}">
                <a16:creationId xmlns:a16="http://schemas.microsoft.com/office/drawing/2014/main" id="{BC367359-4D45-6743-8039-99908859A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ko-KR" altLang="en-US"/>
              <a:t>마스터 텍스트 스타일을 편집하려면 클릭</a:t>
            </a:r>
          </a:p>
        </p:txBody>
      </p:sp>
      <p:sp>
        <p:nvSpPr>
          <p:cNvPr id="5" name="날짜 개체 틀 4">
            <a:extLst>
              <a:ext uri="{FF2B5EF4-FFF2-40B4-BE49-F238E27FC236}">
                <a16:creationId xmlns:a16="http://schemas.microsoft.com/office/drawing/2014/main" id="{D65D458F-3EBF-E44D-A2A8-1914CC10F3EF}"/>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6" name="바닥글 개체 틀 5">
            <a:extLst>
              <a:ext uri="{FF2B5EF4-FFF2-40B4-BE49-F238E27FC236}">
                <a16:creationId xmlns:a16="http://schemas.microsoft.com/office/drawing/2014/main" id="{B3AE8A72-CCCE-CD4A-868E-DE20AB39004A}"/>
              </a:ext>
            </a:extLst>
          </p:cNvPr>
          <p:cNvSpPr>
            <a:spLocks noGrp="1"/>
          </p:cNvSpPr>
          <p:nvPr>
            <p:ph type="ftr" sz="quarter" idx="11"/>
          </p:nvPr>
        </p:nvSpPr>
        <p:spPr/>
        <p:txBody>
          <a:bodyPr/>
          <a:lstStyle/>
          <a:p>
            <a:endParaRPr kumimoji="1" lang="ko-KR" altLang="en-US"/>
          </a:p>
        </p:txBody>
      </p:sp>
      <p:sp>
        <p:nvSpPr>
          <p:cNvPr id="7" name="슬라이드 번호 개체 틀 6">
            <a:extLst>
              <a:ext uri="{FF2B5EF4-FFF2-40B4-BE49-F238E27FC236}">
                <a16:creationId xmlns:a16="http://schemas.microsoft.com/office/drawing/2014/main" id="{963C4C5B-073C-3B48-9507-C86C925C0754}"/>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163131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819E746-16C4-F144-92A0-277550693F17}"/>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그림 개체 틀 2">
            <a:extLst>
              <a:ext uri="{FF2B5EF4-FFF2-40B4-BE49-F238E27FC236}">
                <a16:creationId xmlns:a16="http://schemas.microsoft.com/office/drawing/2014/main" id="{37413B7B-8B1E-BD40-AC4F-5DF6AD372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ko-KR" altLang="en-US"/>
          </a:p>
        </p:txBody>
      </p:sp>
      <p:sp>
        <p:nvSpPr>
          <p:cNvPr id="4" name="텍스트 개체 틀 3">
            <a:extLst>
              <a:ext uri="{FF2B5EF4-FFF2-40B4-BE49-F238E27FC236}">
                <a16:creationId xmlns:a16="http://schemas.microsoft.com/office/drawing/2014/main" id="{0394D0EA-7EED-A542-8C91-E68EB9BFA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ko-KR" altLang="en-US"/>
              <a:t>마스터 텍스트 스타일을 편집하려면 클릭</a:t>
            </a:r>
          </a:p>
        </p:txBody>
      </p:sp>
      <p:sp>
        <p:nvSpPr>
          <p:cNvPr id="5" name="날짜 개체 틀 4">
            <a:extLst>
              <a:ext uri="{FF2B5EF4-FFF2-40B4-BE49-F238E27FC236}">
                <a16:creationId xmlns:a16="http://schemas.microsoft.com/office/drawing/2014/main" id="{613B95F7-827A-A34A-9C86-2A4A1A0E5876}"/>
              </a:ext>
            </a:extLst>
          </p:cNvPr>
          <p:cNvSpPr>
            <a:spLocks noGrp="1"/>
          </p:cNvSpPr>
          <p:nvPr>
            <p:ph type="dt" sz="half" idx="10"/>
          </p:nvPr>
        </p:nvSpPr>
        <p:spPr/>
        <p:txBody>
          <a:bodyPr/>
          <a:lstStyle/>
          <a:p>
            <a:fld id="{A979F1D7-7591-BC4F-9D3D-88D0B8F4E0F7}" type="datetimeFigureOut">
              <a:rPr kumimoji="1" lang="ko-KR" altLang="en-US" smtClean="0"/>
              <a:t>2024-10-02</a:t>
            </a:fld>
            <a:endParaRPr kumimoji="1" lang="ko-KR" altLang="en-US"/>
          </a:p>
        </p:txBody>
      </p:sp>
      <p:sp>
        <p:nvSpPr>
          <p:cNvPr id="6" name="바닥글 개체 틀 5">
            <a:extLst>
              <a:ext uri="{FF2B5EF4-FFF2-40B4-BE49-F238E27FC236}">
                <a16:creationId xmlns:a16="http://schemas.microsoft.com/office/drawing/2014/main" id="{44BAC945-C851-A748-9876-95B0656B4962}"/>
              </a:ext>
            </a:extLst>
          </p:cNvPr>
          <p:cNvSpPr>
            <a:spLocks noGrp="1"/>
          </p:cNvSpPr>
          <p:nvPr>
            <p:ph type="ftr" sz="quarter" idx="11"/>
          </p:nvPr>
        </p:nvSpPr>
        <p:spPr/>
        <p:txBody>
          <a:bodyPr/>
          <a:lstStyle/>
          <a:p>
            <a:endParaRPr kumimoji="1" lang="ko-KR" altLang="en-US"/>
          </a:p>
        </p:txBody>
      </p:sp>
      <p:sp>
        <p:nvSpPr>
          <p:cNvPr id="7" name="슬라이드 번호 개체 틀 6">
            <a:extLst>
              <a:ext uri="{FF2B5EF4-FFF2-40B4-BE49-F238E27FC236}">
                <a16:creationId xmlns:a16="http://schemas.microsoft.com/office/drawing/2014/main" id="{05D5DB2C-8221-6E48-B514-6C073AD90035}"/>
              </a:ext>
            </a:extLst>
          </p:cNvPr>
          <p:cNvSpPr>
            <a:spLocks noGrp="1"/>
          </p:cNvSpPr>
          <p:nvPr>
            <p:ph type="sldNum" sz="quarter" idx="12"/>
          </p:nvPr>
        </p:nvSpPr>
        <p:spPr/>
        <p:txBody>
          <a:body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290706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D6CD5376-44D7-FF42-B9D1-89BFDD26C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1906EF82-81E6-6D40-A98C-486485297E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a:extLst>
              <a:ext uri="{FF2B5EF4-FFF2-40B4-BE49-F238E27FC236}">
                <a16:creationId xmlns:a16="http://schemas.microsoft.com/office/drawing/2014/main" id="{5FB01E71-4F4F-074B-B287-3F7455C8E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9F1D7-7591-BC4F-9D3D-88D0B8F4E0F7}" type="datetimeFigureOut">
              <a:rPr kumimoji="1" lang="ko-KR" altLang="en-US" smtClean="0"/>
              <a:t>2024-10-02</a:t>
            </a:fld>
            <a:endParaRPr kumimoji="1" lang="ko-KR" altLang="en-US"/>
          </a:p>
        </p:txBody>
      </p:sp>
      <p:sp>
        <p:nvSpPr>
          <p:cNvPr id="5" name="바닥글 개체 틀 4">
            <a:extLst>
              <a:ext uri="{FF2B5EF4-FFF2-40B4-BE49-F238E27FC236}">
                <a16:creationId xmlns:a16="http://schemas.microsoft.com/office/drawing/2014/main" id="{26E67145-43CB-2441-9F24-1608185DAC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D40080D0-D4CF-5B43-9B0B-E3798070A5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546FC-E460-5B4A-A834-4B517A94731C}" type="slidenum">
              <a:rPr kumimoji="1" lang="ko-KR" altLang="en-US" smtClean="0"/>
              <a:t>‹#›</a:t>
            </a:fld>
            <a:endParaRPr kumimoji="1" lang="ko-KR" altLang="en-US"/>
          </a:p>
        </p:txBody>
      </p:sp>
    </p:spTree>
    <p:extLst>
      <p:ext uri="{BB962C8B-B14F-4D97-AF65-F5344CB8AC3E}">
        <p14:creationId xmlns:p14="http://schemas.microsoft.com/office/powerpoint/2010/main" val="35061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직사각형 20"/>
          <p:cNvSpPr/>
          <p:nvPr/>
        </p:nvSpPr>
        <p:spPr>
          <a:xfrm>
            <a:off x="2736030" y="2663548"/>
            <a:ext cx="6720494" cy="707886"/>
          </a:xfrm>
          <a:prstGeom prst="rect">
            <a:avLst/>
          </a:prstGeom>
        </p:spPr>
        <p:txBody>
          <a:bodyPr wrap="none">
            <a:spAutoFit/>
          </a:bodyPr>
          <a:lstStyle/>
          <a:p>
            <a:pPr algn="ctr"/>
            <a:r>
              <a:rPr lang="en-US" altLang="ko-KR" sz="4000" b="1" dirty="0">
                <a:solidFill>
                  <a:srgbClr val="166060"/>
                </a:solidFill>
              </a:rPr>
              <a:t>DX, Digital Transformation</a:t>
            </a:r>
            <a:endParaRPr lang="ko-KR" altLang="en-US" sz="4000" b="1" dirty="0">
              <a:solidFill>
                <a:srgbClr val="166060"/>
              </a:solidFill>
            </a:endParaRPr>
          </a:p>
        </p:txBody>
      </p:sp>
      <p:sp>
        <p:nvSpPr>
          <p:cNvPr id="6" name="TextBox 5">
            <a:extLst>
              <a:ext uri="{FF2B5EF4-FFF2-40B4-BE49-F238E27FC236}">
                <a16:creationId xmlns:a16="http://schemas.microsoft.com/office/drawing/2014/main" id="{6D867CA5-4F27-F548-B9A9-2D1B89E3F432}"/>
              </a:ext>
            </a:extLst>
          </p:cNvPr>
          <p:cNvSpPr txBox="1"/>
          <p:nvPr/>
        </p:nvSpPr>
        <p:spPr>
          <a:xfrm>
            <a:off x="4533894" y="3429000"/>
            <a:ext cx="3124766" cy="369332"/>
          </a:xfrm>
          <a:prstGeom prst="rect">
            <a:avLst/>
          </a:prstGeom>
          <a:noFill/>
        </p:spPr>
        <p:txBody>
          <a:bodyPr wrap="none">
            <a:spAutoFit/>
          </a:bodyPr>
          <a:lstStyle/>
          <a:p>
            <a:pPr lvl="0" algn="ctr">
              <a:defRPr/>
            </a:pPr>
            <a:r>
              <a:rPr lang="en-US" altLang="ko-KR" sz="1800" dirty="0">
                <a:solidFill>
                  <a:schemeClr val="tx1"/>
                </a:solidFill>
              </a:rPr>
              <a:t>1</a:t>
            </a:r>
            <a:r>
              <a:rPr lang="ko-KR" altLang="en-US" sz="1800" dirty="0">
                <a:solidFill>
                  <a:schemeClr val="tx1"/>
                </a:solidFill>
              </a:rPr>
              <a:t>장</a:t>
            </a:r>
            <a:r>
              <a:rPr lang="en-US" altLang="ko-KR" sz="1800" dirty="0">
                <a:solidFill>
                  <a:schemeClr val="tx1"/>
                </a:solidFill>
              </a:rPr>
              <a:t>,</a:t>
            </a:r>
            <a:r>
              <a:rPr lang="ko-KR" altLang="en-US" sz="1800" dirty="0">
                <a:solidFill>
                  <a:schemeClr val="tx1"/>
                </a:solidFill>
              </a:rPr>
              <a:t> </a:t>
            </a:r>
            <a:r>
              <a:rPr lang="en-US" altLang="ko-KR" sz="1800" dirty="0">
                <a:solidFill>
                  <a:schemeClr val="tx1"/>
                </a:solidFill>
              </a:rPr>
              <a:t>DX, </a:t>
            </a:r>
            <a:r>
              <a:rPr lang="ko-KR" altLang="en-US" sz="1800" dirty="0">
                <a:solidFill>
                  <a:schemeClr val="tx1"/>
                </a:solidFill>
              </a:rPr>
              <a:t>디지털 전환의 개념</a:t>
            </a:r>
            <a:endParaRPr lang="en-US" altLang="ko-KR" sz="1800" spc="-200" dirty="0">
              <a:ln>
                <a:solidFill>
                  <a:srgbClr val="C00000">
                    <a:alpha val="0"/>
                  </a:srgbClr>
                </a:solidFill>
              </a:ln>
              <a:solidFill>
                <a:schemeClr val="tx1"/>
              </a:solidFill>
              <a:latin typeface="나눔고딕 ExtraBold" panose="020D0904000000000000" pitchFamily="50" charset="-127"/>
              <a:ea typeface="나눔고딕 ExtraBold" panose="020D0904000000000000" pitchFamily="50" charset="-127"/>
            </a:endParaRPr>
          </a:p>
        </p:txBody>
      </p:sp>
    </p:spTree>
    <p:extLst>
      <p:ext uri="{BB962C8B-B14F-4D97-AF65-F5344CB8AC3E}">
        <p14:creationId xmlns:p14="http://schemas.microsoft.com/office/powerpoint/2010/main" val="16081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10" name="TextBox 9">
            <a:extLst>
              <a:ext uri="{FF2B5EF4-FFF2-40B4-BE49-F238E27FC236}">
                <a16:creationId xmlns:a16="http://schemas.microsoft.com/office/drawing/2014/main" id="{589C020C-2390-4321-A8FE-CB5789E6A0FC}"/>
              </a:ext>
            </a:extLst>
          </p:cNvPr>
          <p:cNvSpPr txBox="1"/>
          <p:nvPr/>
        </p:nvSpPr>
        <p:spPr>
          <a:xfrm>
            <a:off x="818064" y="2217894"/>
            <a:ext cx="4412746" cy="454292"/>
          </a:xfrm>
          <a:prstGeom prst="rect">
            <a:avLst/>
          </a:prstGeom>
          <a:noFill/>
        </p:spPr>
        <p:txBody>
          <a:bodyPr wrap="none" anchor="ctr">
            <a:spAutoFit/>
          </a:bodyPr>
          <a:lstStyle/>
          <a:p>
            <a:pPr marL="177800" indent="0" latinLnBrk="0">
              <a:lnSpc>
                <a:spcPct val="150000"/>
              </a:lnSpc>
              <a:spcBef>
                <a:spcPct val="0"/>
              </a:spcBef>
              <a:buNone/>
            </a:pPr>
            <a:r>
              <a:rPr lang="en-US" altLang="ko-KR" b="1" dirty="0"/>
              <a:t>3. Invest in Infrastructure and Talent</a:t>
            </a:r>
            <a:endParaRPr lang="en-US" altLang="ko-KR" sz="1600" b="1" dirty="0"/>
          </a:p>
        </p:txBody>
      </p:sp>
      <p:pic>
        <p:nvPicPr>
          <p:cNvPr id="1026" name="Picture 2" descr="What CEOs talked about in Q1 2023 vs Q4 2022">
            <a:extLst>
              <a:ext uri="{FF2B5EF4-FFF2-40B4-BE49-F238E27FC236}">
                <a16:creationId xmlns:a16="http://schemas.microsoft.com/office/drawing/2014/main" id="{AAC4783E-1769-48B5-996E-67DF28652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070" y="3029469"/>
            <a:ext cx="3774559" cy="1984592"/>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descr="텍스트, 스크린샷, 번호, 폰트이(가) 표시된 사진&#10;&#10;자동 생성된 설명">
            <a:extLst>
              <a:ext uri="{FF2B5EF4-FFF2-40B4-BE49-F238E27FC236}">
                <a16:creationId xmlns:a16="http://schemas.microsoft.com/office/drawing/2014/main" id="{D1D93B21-8A81-BE68-0126-34265FDB2C9A}"/>
              </a:ext>
            </a:extLst>
          </p:cNvPr>
          <p:cNvPicPr>
            <a:picLocks noChangeAspect="1"/>
          </p:cNvPicPr>
          <p:nvPr/>
        </p:nvPicPr>
        <p:blipFill>
          <a:blip r:embed="rId4"/>
          <a:stretch>
            <a:fillRect/>
          </a:stretch>
        </p:blipFill>
        <p:spPr>
          <a:xfrm>
            <a:off x="7167929" y="1192581"/>
            <a:ext cx="4473560" cy="4652502"/>
          </a:xfrm>
          <a:prstGeom prst="rect">
            <a:avLst/>
          </a:prstGeom>
        </p:spPr>
      </p:pic>
    </p:spTree>
    <p:extLst>
      <p:ext uri="{BB962C8B-B14F-4D97-AF65-F5344CB8AC3E}">
        <p14:creationId xmlns:p14="http://schemas.microsoft.com/office/powerpoint/2010/main" val="159521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4" name="그림 3" descr="텍스트, 스크린샷, 폰트, 도표이(가) 표시된 사진&#10;&#10;자동 생성된 설명">
            <a:extLst>
              <a:ext uri="{FF2B5EF4-FFF2-40B4-BE49-F238E27FC236}">
                <a16:creationId xmlns:a16="http://schemas.microsoft.com/office/drawing/2014/main" id="{2E478B2F-A8E3-46C7-9F39-A49F112BC3C5}"/>
              </a:ext>
            </a:extLst>
          </p:cNvPr>
          <p:cNvPicPr>
            <a:picLocks noChangeAspect="1"/>
          </p:cNvPicPr>
          <p:nvPr/>
        </p:nvPicPr>
        <p:blipFill rotWithShape="1">
          <a:blip r:embed="rId3">
            <a:extLst>
              <a:ext uri="{28A0092B-C50C-407E-A947-70E740481C1C}">
                <a14:useLocalDpi xmlns:a14="http://schemas.microsoft.com/office/drawing/2010/main" val="0"/>
              </a:ext>
            </a:extLst>
          </a:blip>
          <a:srcRect b="12578"/>
          <a:stretch/>
        </p:blipFill>
        <p:spPr>
          <a:xfrm>
            <a:off x="1314389" y="2234903"/>
            <a:ext cx="3930415" cy="2851825"/>
          </a:xfrm>
          <a:prstGeom prst="rect">
            <a:avLst/>
          </a:prstGeom>
        </p:spPr>
      </p:pic>
      <p:sp>
        <p:nvSpPr>
          <p:cNvPr id="5" name="TextBox 4">
            <a:extLst>
              <a:ext uri="{FF2B5EF4-FFF2-40B4-BE49-F238E27FC236}">
                <a16:creationId xmlns:a16="http://schemas.microsoft.com/office/drawing/2014/main" id="{231CF7A3-A1D7-4CF5-A335-56FA21316BCB}"/>
              </a:ext>
            </a:extLst>
          </p:cNvPr>
          <p:cNvSpPr txBox="1"/>
          <p:nvPr/>
        </p:nvSpPr>
        <p:spPr>
          <a:xfrm>
            <a:off x="1078478" y="1503331"/>
            <a:ext cx="4412746" cy="454292"/>
          </a:xfrm>
          <a:prstGeom prst="rect">
            <a:avLst/>
          </a:prstGeom>
          <a:noFill/>
        </p:spPr>
        <p:txBody>
          <a:bodyPr wrap="none" anchor="ctr">
            <a:spAutoFit/>
          </a:bodyPr>
          <a:lstStyle/>
          <a:p>
            <a:pPr marL="177800" indent="0" latinLnBrk="0">
              <a:lnSpc>
                <a:spcPct val="150000"/>
              </a:lnSpc>
              <a:spcBef>
                <a:spcPct val="0"/>
              </a:spcBef>
              <a:buNone/>
            </a:pPr>
            <a:r>
              <a:rPr lang="en-US" altLang="ko-KR" b="1" dirty="0"/>
              <a:t>4. Leverage in AI and Data Analytics</a:t>
            </a:r>
            <a:endParaRPr lang="en-US" altLang="ko-KR" sz="1600" b="1" dirty="0"/>
          </a:p>
        </p:txBody>
      </p:sp>
    </p:spTree>
    <p:extLst>
      <p:ext uri="{BB962C8B-B14F-4D97-AF65-F5344CB8AC3E}">
        <p14:creationId xmlns:p14="http://schemas.microsoft.com/office/powerpoint/2010/main" val="129738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6" name="TextBox 5">
            <a:extLst>
              <a:ext uri="{FF2B5EF4-FFF2-40B4-BE49-F238E27FC236}">
                <a16:creationId xmlns:a16="http://schemas.microsoft.com/office/drawing/2014/main" id="{F505AAF4-7EBB-44CA-802F-4ED1A29A372C}"/>
              </a:ext>
            </a:extLst>
          </p:cNvPr>
          <p:cNvSpPr txBox="1"/>
          <p:nvPr/>
        </p:nvSpPr>
        <p:spPr>
          <a:xfrm>
            <a:off x="6928194" y="1503331"/>
            <a:ext cx="4979697" cy="454292"/>
          </a:xfrm>
          <a:prstGeom prst="rect">
            <a:avLst/>
          </a:prstGeom>
          <a:noFill/>
        </p:spPr>
        <p:txBody>
          <a:bodyPr wrap="none" anchor="ctr">
            <a:spAutoFit/>
          </a:bodyPr>
          <a:lstStyle/>
          <a:p>
            <a:pPr marL="177800" indent="0" latinLnBrk="0">
              <a:lnSpc>
                <a:spcPct val="150000"/>
              </a:lnSpc>
              <a:spcBef>
                <a:spcPct val="0"/>
              </a:spcBef>
              <a:buNone/>
            </a:pPr>
            <a:r>
              <a:rPr lang="en-US" altLang="ko-KR" b="1" dirty="0"/>
              <a:t>5. Embrace Partnership and Collaboration</a:t>
            </a:r>
            <a:endParaRPr lang="en-US" altLang="ko-KR" sz="1600" b="1" dirty="0"/>
          </a:p>
        </p:txBody>
      </p:sp>
      <p:pic>
        <p:nvPicPr>
          <p:cNvPr id="7" name="그림 6" descr="텍스트, 원, 폰트, 스크린샷이(가) 표시된 사진&#10;&#10;자동 생성된 설명">
            <a:extLst>
              <a:ext uri="{FF2B5EF4-FFF2-40B4-BE49-F238E27FC236}">
                <a16:creationId xmlns:a16="http://schemas.microsoft.com/office/drawing/2014/main" id="{3077026F-081A-4C7D-A1B0-B4802B7BB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261" y="2359837"/>
            <a:ext cx="2959078" cy="2912512"/>
          </a:xfrm>
          <a:prstGeom prst="rect">
            <a:avLst/>
          </a:prstGeom>
        </p:spPr>
      </p:pic>
    </p:spTree>
    <p:extLst>
      <p:ext uri="{BB962C8B-B14F-4D97-AF65-F5344CB8AC3E}">
        <p14:creationId xmlns:p14="http://schemas.microsoft.com/office/powerpoint/2010/main" val="201810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8" name="TextBox 7">
            <a:extLst>
              <a:ext uri="{FF2B5EF4-FFF2-40B4-BE49-F238E27FC236}">
                <a16:creationId xmlns:a16="http://schemas.microsoft.com/office/drawing/2014/main" id="{FE77A0B1-29F4-FF46-96F7-4C85DDC40DDE}"/>
              </a:ext>
            </a:extLst>
          </p:cNvPr>
          <p:cNvSpPr txBox="1"/>
          <p:nvPr/>
        </p:nvSpPr>
        <p:spPr>
          <a:xfrm>
            <a:off x="7739650" y="3133951"/>
            <a:ext cx="2769284" cy="454292"/>
          </a:xfrm>
          <a:prstGeom prst="rect">
            <a:avLst/>
          </a:prstGeom>
          <a:noFill/>
        </p:spPr>
        <p:txBody>
          <a:bodyPr wrap="none" anchor="ctr">
            <a:spAutoFit/>
          </a:bodyPr>
          <a:lstStyle/>
          <a:p>
            <a:pPr marL="177800" indent="0" latinLnBrk="0">
              <a:lnSpc>
                <a:spcPct val="150000"/>
              </a:lnSpc>
              <a:spcBef>
                <a:spcPct val="0"/>
              </a:spcBef>
              <a:buNone/>
            </a:pPr>
            <a:r>
              <a:rPr lang="en-US" altLang="ko-KR" b="1" dirty="0"/>
              <a:t>6. Monitor and Adapt</a:t>
            </a:r>
            <a:endParaRPr lang="en-US" altLang="ko-KR" sz="1600" b="1" dirty="0"/>
          </a:p>
        </p:txBody>
      </p:sp>
    </p:spTree>
    <p:extLst>
      <p:ext uri="{BB962C8B-B14F-4D97-AF65-F5344CB8AC3E}">
        <p14:creationId xmlns:p14="http://schemas.microsoft.com/office/powerpoint/2010/main" val="184523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3868C616-783F-4071-895A-29028240353E}"/>
              </a:ext>
            </a:extLst>
          </p:cNvPr>
          <p:cNvSpPr/>
          <p:nvPr/>
        </p:nvSpPr>
        <p:spPr>
          <a:xfrm>
            <a:off x="0" y="2770440"/>
            <a:ext cx="12192000" cy="1001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ko-KR" sz="6000" spc="-200" dirty="0">
                <a:ln>
                  <a:solidFill>
                    <a:srgbClr val="C00000">
                      <a:alpha val="0"/>
                    </a:srgbClr>
                  </a:solidFill>
                </a:ln>
                <a:solidFill>
                  <a:schemeClr val="accent6">
                    <a:lumMod val="60000"/>
                    <a:lumOff val="40000"/>
                  </a:schemeClr>
                </a:solidFill>
                <a:latin typeface="HY견고딕" panose="02030600000101010101" pitchFamily="18" charset="-127"/>
                <a:ea typeface="HY견고딕" panose="02030600000101010101" pitchFamily="18" charset="-127"/>
              </a:rPr>
              <a:t>End Of Document</a:t>
            </a:r>
          </a:p>
        </p:txBody>
      </p:sp>
    </p:spTree>
    <p:extLst>
      <p:ext uri="{BB962C8B-B14F-4D97-AF65-F5344CB8AC3E}">
        <p14:creationId xmlns:p14="http://schemas.microsoft.com/office/powerpoint/2010/main" val="75118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직사각형 20"/>
          <p:cNvSpPr/>
          <p:nvPr/>
        </p:nvSpPr>
        <p:spPr>
          <a:xfrm>
            <a:off x="2413378" y="2663548"/>
            <a:ext cx="7365799" cy="707886"/>
          </a:xfrm>
          <a:prstGeom prst="rect">
            <a:avLst/>
          </a:prstGeom>
        </p:spPr>
        <p:txBody>
          <a:bodyPr wrap="none">
            <a:spAutoFit/>
          </a:bodyPr>
          <a:lstStyle/>
          <a:p>
            <a:pPr algn="ctr"/>
            <a:r>
              <a:rPr lang="en-US" altLang="ko-KR" sz="4000" b="1" dirty="0">
                <a:solidFill>
                  <a:srgbClr val="166060"/>
                </a:solidFill>
              </a:rPr>
              <a:t>The importance of Future DX</a:t>
            </a:r>
            <a:endParaRPr lang="ko-KR" altLang="en-US" sz="4000" b="1" dirty="0">
              <a:solidFill>
                <a:srgbClr val="166060"/>
              </a:solidFill>
            </a:endParaRPr>
          </a:p>
        </p:txBody>
      </p:sp>
      <p:sp>
        <p:nvSpPr>
          <p:cNvPr id="6" name="TextBox 5">
            <a:extLst>
              <a:ext uri="{FF2B5EF4-FFF2-40B4-BE49-F238E27FC236}">
                <a16:creationId xmlns:a16="http://schemas.microsoft.com/office/drawing/2014/main" id="{6D867CA5-4F27-F548-B9A9-2D1B89E3F432}"/>
              </a:ext>
            </a:extLst>
          </p:cNvPr>
          <p:cNvSpPr txBox="1"/>
          <p:nvPr/>
        </p:nvSpPr>
        <p:spPr>
          <a:xfrm>
            <a:off x="5257748" y="3429000"/>
            <a:ext cx="1677062" cy="369332"/>
          </a:xfrm>
          <a:prstGeom prst="rect">
            <a:avLst/>
          </a:prstGeom>
          <a:noFill/>
        </p:spPr>
        <p:txBody>
          <a:bodyPr wrap="none">
            <a:spAutoFit/>
          </a:bodyPr>
          <a:lstStyle/>
          <a:p>
            <a:pPr lvl="0" algn="ctr">
              <a:defRPr/>
            </a:pPr>
            <a:r>
              <a:rPr lang="ko-KR" altLang="en-US" spc="-200" dirty="0">
                <a:ln>
                  <a:solidFill>
                    <a:srgbClr val="C00000">
                      <a:alpha val="0"/>
                    </a:srgbClr>
                  </a:solidFill>
                </a:ln>
                <a:latin typeface="나눔고딕 ExtraBold" panose="020D0904000000000000" pitchFamily="50" charset="-127"/>
                <a:ea typeface="나눔고딕 ExtraBold" panose="020D0904000000000000" pitchFamily="50" charset="-127"/>
              </a:rPr>
              <a:t>미래 </a:t>
            </a:r>
            <a:r>
              <a:rPr lang="en-US" altLang="ko-KR" spc="-200" dirty="0">
                <a:ln>
                  <a:solidFill>
                    <a:srgbClr val="C00000">
                      <a:alpha val="0"/>
                    </a:srgbClr>
                  </a:solidFill>
                </a:ln>
                <a:latin typeface="나눔고딕 ExtraBold" panose="020D0904000000000000" pitchFamily="50" charset="-127"/>
                <a:ea typeface="나눔고딕 ExtraBold" panose="020D0904000000000000" pitchFamily="50" charset="-127"/>
              </a:rPr>
              <a:t>DX</a:t>
            </a:r>
            <a:r>
              <a:rPr lang="ko-KR" altLang="en-US" spc="-200" dirty="0">
                <a:ln>
                  <a:solidFill>
                    <a:srgbClr val="C00000">
                      <a:alpha val="0"/>
                    </a:srgbClr>
                  </a:solidFill>
                </a:ln>
                <a:latin typeface="나눔고딕 ExtraBold" panose="020D0904000000000000" pitchFamily="50" charset="-127"/>
                <a:ea typeface="나눔고딕 ExtraBold" panose="020D0904000000000000" pitchFamily="50" charset="-127"/>
              </a:rPr>
              <a:t>의 중요성</a:t>
            </a:r>
            <a:endParaRPr lang="en-US" altLang="ko-KR" sz="1800" spc="-200" dirty="0">
              <a:ln>
                <a:solidFill>
                  <a:srgbClr val="C00000">
                    <a:alpha val="0"/>
                  </a:srgbClr>
                </a:solidFill>
              </a:ln>
              <a:solidFill>
                <a:schemeClr val="tx1"/>
              </a:solidFill>
              <a:latin typeface="나눔고딕 ExtraBold" panose="020D0904000000000000" pitchFamily="50" charset="-127"/>
              <a:ea typeface="나눔고딕 ExtraBold" panose="020D0904000000000000" pitchFamily="50" charset="-127"/>
            </a:endParaRPr>
          </a:p>
        </p:txBody>
      </p:sp>
    </p:spTree>
    <p:extLst>
      <p:ext uri="{BB962C8B-B14F-4D97-AF65-F5344CB8AC3E}">
        <p14:creationId xmlns:p14="http://schemas.microsoft.com/office/powerpoint/2010/main" val="66352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8" name="TextBox 7">
            <a:extLst>
              <a:ext uri="{FF2B5EF4-FFF2-40B4-BE49-F238E27FC236}">
                <a16:creationId xmlns:a16="http://schemas.microsoft.com/office/drawing/2014/main" id="{FE77A0B1-29F4-FF46-96F7-4C85DDC40DDE}"/>
              </a:ext>
            </a:extLst>
          </p:cNvPr>
          <p:cNvSpPr txBox="1"/>
          <p:nvPr/>
        </p:nvSpPr>
        <p:spPr>
          <a:xfrm>
            <a:off x="606119" y="2569403"/>
            <a:ext cx="2585067" cy="2116285"/>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dirty="0"/>
              <a:t>Market Growth</a:t>
            </a:r>
          </a:p>
          <a:p>
            <a:pPr marL="463550" indent="-285750" latinLnBrk="0">
              <a:lnSpc>
                <a:spcPct val="150000"/>
              </a:lnSpc>
              <a:spcBef>
                <a:spcPct val="0"/>
              </a:spcBef>
              <a:buFontTx/>
              <a:buChar char="-"/>
            </a:pPr>
            <a:r>
              <a:rPr lang="en-US" altLang="ko-KR" b="1" dirty="0" err="1"/>
              <a:t>Pandamic</a:t>
            </a:r>
            <a:r>
              <a:rPr lang="en-US" altLang="ko-KR" b="1" dirty="0"/>
              <a:t> Impact</a:t>
            </a:r>
          </a:p>
          <a:p>
            <a:pPr marL="463550" indent="-285750" latinLnBrk="0">
              <a:lnSpc>
                <a:spcPct val="150000"/>
              </a:lnSpc>
              <a:spcBef>
                <a:spcPct val="0"/>
              </a:spcBef>
              <a:buFontTx/>
              <a:buChar char="-"/>
            </a:pPr>
            <a:r>
              <a:rPr lang="en-US" altLang="ko-KR" b="1" dirty="0"/>
              <a:t>Top Priority</a:t>
            </a:r>
          </a:p>
          <a:p>
            <a:pPr marL="463550" indent="-285750" latinLnBrk="0">
              <a:lnSpc>
                <a:spcPct val="150000"/>
              </a:lnSpc>
              <a:spcBef>
                <a:spcPct val="0"/>
              </a:spcBef>
              <a:buFontTx/>
              <a:buChar char="-"/>
            </a:pPr>
            <a:r>
              <a:rPr lang="en-US" altLang="ko-KR" b="1" dirty="0"/>
              <a:t>Business Benefits</a:t>
            </a:r>
          </a:p>
          <a:p>
            <a:pPr marL="463550" indent="-285750" latinLnBrk="0">
              <a:lnSpc>
                <a:spcPct val="150000"/>
              </a:lnSpc>
              <a:spcBef>
                <a:spcPct val="0"/>
              </a:spcBef>
              <a:buFontTx/>
              <a:buChar char="-"/>
            </a:pPr>
            <a:r>
              <a:rPr lang="en-US" altLang="ko-KR" b="1" dirty="0"/>
              <a:t>Investment Focus</a:t>
            </a:r>
          </a:p>
        </p:txBody>
      </p:sp>
      <p:sp>
        <p:nvSpPr>
          <p:cNvPr id="4" name="직사각형 3">
            <a:extLst>
              <a:ext uri="{FF2B5EF4-FFF2-40B4-BE49-F238E27FC236}">
                <a16:creationId xmlns:a16="http://schemas.microsoft.com/office/drawing/2014/main" id="{F2E9DEF7-5F70-4A67-B55A-E1AF9D6B1539}"/>
              </a:ext>
            </a:extLst>
          </p:cNvPr>
          <p:cNvSpPr/>
          <p:nvPr/>
        </p:nvSpPr>
        <p:spPr>
          <a:xfrm>
            <a:off x="677744" y="1710157"/>
            <a:ext cx="5117298" cy="461665"/>
          </a:xfrm>
          <a:prstGeom prst="rect">
            <a:avLst/>
          </a:prstGeom>
        </p:spPr>
        <p:txBody>
          <a:bodyPr wrap="none">
            <a:spAutoFit/>
          </a:bodyPr>
          <a:lstStyle/>
          <a:p>
            <a:pPr algn="ctr"/>
            <a:r>
              <a:rPr lang="en-US" altLang="ko-KR" sz="2400" b="1" dirty="0">
                <a:solidFill>
                  <a:srgbClr val="166060"/>
                </a:solidFill>
              </a:rPr>
              <a:t>Why DX Matter in Today’s world?</a:t>
            </a:r>
          </a:p>
        </p:txBody>
      </p:sp>
    </p:spTree>
    <p:extLst>
      <p:ext uri="{BB962C8B-B14F-4D97-AF65-F5344CB8AC3E}">
        <p14:creationId xmlns:p14="http://schemas.microsoft.com/office/powerpoint/2010/main" val="397418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8" name="TextBox 7">
            <a:extLst>
              <a:ext uri="{FF2B5EF4-FFF2-40B4-BE49-F238E27FC236}">
                <a16:creationId xmlns:a16="http://schemas.microsoft.com/office/drawing/2014/main" id="{FE77A0B1-29F4-FF46-96F7-4C85DDC40DDE}"/>
              </a:ext>
            </a:extLst>
          </p:cNvPr>
          <p:cNvSpPr txBox="1"/>
          <p:nvPr/>
        </p:nvSpPr>
        <p:spPr>
          <a:xfrm>
            <a:off x="7999412" y="3080960"/>
            <a:ext cx="2246128" cy="574966"/>
          </a:xfrm>
          <a:prstGeom prst="rect">
            <a:avLst/>
          </a:prstGeom>
          <a:noFill/>
        </p:spPr>
        <p:txBody>
          <a:bodyPr wrap="none" anchor="ctr">
            <a:spAutoFit/>
          </a:bodyPr>
          <a:lstStyle/>
          <a:p>
            <a:pPr algn="ctr">
              <a:lnSpc>
                <a:spcPct val="150000"/>
              </a:lnSpc>
              <a:spcBef>
                <a:spcPct val="0"/>
              </a:spcBef>
            </a:pPr>
            <a:r>
              <a:rPr lang="en-US" altLang="ko-KR" sz="2400" b="1" dirty="0">
                <a:solidFill>
                  <a:srgbClr val="166060"/>
                </a:solidFill>
              </a:rPr>
              <a:t>$880.25Billion</a:t>
            </a:r>
          </a:p>
        </p:txBody>
      </p:sp>
    </p:spTree>
    <p:extLst>
      <p:ext uri="{BB962C8B-B14F-4D97-AF65-F5344CB8AC3E}">
        <p14:creationId xmlns:p14="http://schemas.microsoft.com/office/powerpoint/2010/main" val="95759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3" name="TextBox 2">
            <a:extLst>
              <a:ext uri="{FF2B5EF4-FFF2-40B4-BE49-F238E27FC236}">
                <a16:creationId xmlns:a16="http://schemas.microsoft.com/office/drawing/2014/main" id="{88133C3A-5242-42D5-A1A4-0AF4D0899EB8}"/>
              </a:ext>
            </a:extLst>
          </p:cNvPr>
          <p:cNvSpPr txBox="1"/>
          <p:nvPr/>
        </p:nvSpPr>
        <p:spPr>
          <a:xfrm>
            <a:off x="3781542" y="1340737"/>
            <a:ext cx="4639732" cy="830997"/>
          </a:xfrm>
          <a:prstGeom prst="rect">
            <a:avLst/>
          </a:prstGeom>
          <a:noFill/>
        </p:spPr>
        <p:txBody>
          <a:bodyPr wrap="none" anchor="ctr">
            <a:spAutoFit/>
          </a:bodyPr>
          <a:lstStyle/>
          <a:p>
            <a:pPr marL="177800" indent="0" algn="ctr" latinLnBrk="0">
              <a:spcBef>
                <a:spcPct val="0"/>
              </a:spcBef>
              <a:buNone/>
            </a:pPr>
            <a:r>
              <a:rPr lang="en-US" altLang="ko-KR" sz="2400" b="1" dirty="0">
                <a:solidFill>
                  <a:srgbClr val="166060"/>
                </a:solidFill>
              </a:rPr>
              <a:t>The Importance of Preparing</a:t>
            </a:r>
          </a:p>
          <a:p>
            <a:pPr marL="177800" indent="0" algn="ctr" latinLnBrk="0">
              <a:spcBef>
                <a:spcPct val="0"/>
              </a:spcBef>
              <a:buNone/>
            </a:pPr>
            <a:r>
              <a:rPr lang="en-US" altLang="ko-KR" sz="2400" b="1" dirty="0">
                <a:solidFill>
                  <a:srgbClr val="166060"/>
                </a:solidFill>
              </a:rPr>
              <a:t>for Future DX</a:t>
            </a:r>
          </a:p>
        </p:txBody>
      </p:sp>
      <p:pic>
        <p:nvPicPr>
          <p:cNvPr id="4" name="그림 3">
            <a:extLst>
              <a:ext uri="{FF2B5EF4-FFF2-40B4-BE49-F238E27FC236}">
                <a16:creationId xmlns:a16="http://schemas.microsoft.com/office/drawing/2014/main" id="{10039FA7-1975-4DEE-AFFA-B43D4305726C}"/>
              </a:ext>
            </a:extLst>
          </p:cNvPr>
          <p:cNvPicPr>
            <a:picLocks noChangeAspect="1"/>
          </p:cNvPicPr>
          <p:nvPr/>
        </p:nvPicPr>
        <p:blipFill>
          <a:blip r:embed="rId3"/>
          <a:stretch>
            <a:fillRect/>
          </a:stretch>
        </p:blipFill>
        <p:spPr>
          <a:xfrm>
            <a:off x="3209847" y="2202655"/>
            <a:ext cx="5772305" cy="3066214"/>
          </a:xfrm>
          <a:prstGeom prst="rect">
            <a:avLst/>
          </a:prstGeom>
        </p:spPr>
      </p:pic>
    </p:spTree>
    <p:extLst>
      <p:ext uri="{BB962C8B-B14F-4D97-AF65-F5344CB8AC3E}">
        <p14:creationId xmlns:p14="http://schemas.microsoft.com/office/powerpoint/2010/main" val="418651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10" name="CuadroTexto 71">
            <a:extLst>
              <a:ext uri="{FF2B5EF4-FFF2-40B4-BE49-F238E27FC236}">
                <a16:creationId xmlns:a16="http://schemas.microsoft.com/office/drawing/2014/main" id="{6EA7D5BD-F5E2-BB44-A2B1-75B87838A147}"/>
              </a:ext>
            </a:extLst>
          </p:cNvPr>
          <p:cNvSpPr txBox="1"/>
          <p:nvPr/>
        </p:nvSpPr>
        <p:spPr>
          <a:xfrm>
            <a:off x="732313" y="1469921"/>
            <a:ext cx="10178427" cy="1015663"/>
          </a:xfrm>
          <a:prstGeom prst="rect">
            <a:avLst/>
          </a:prstGeom>
          <a:noFill/>
        </p:spPr>
        <p:txBody>
          <a:bodyPr wrap="none" rtlCol="0">
            <a:spAutoFit/>
          </a:bodyPr>
          <a:lstStyle/>
          <a:p>
            <a:r>
              <a:rPr lang="en-US" sz="1200" b="0" dirty="0">
                <a:solidFill>
                  <a:schemeClr val="tx1"/>
                </a:solidFill>
                <a:latin typeface="+mj-lt"/>
                <a:ea typeface="Paperlogy 4 Regular" pitchFamily="2" charset="-127"/>
                <a:cs typeface="Segoe UI" panose="020B0502040204020203" pitchFamily="34" charset="0"/>
              </a:rPr>
              <a:t>Digitization (Pre-2000s): Converting analog to digital (e.g., paper to digital records)</a:t>
            </a:r>
          </a:p>
          <a:p>
            <a:r>
              <a:rPr lang="en-US" sz="1200" b="0" dirty="0">
                <a:solidFill>
                  <a:schemeClr val="tx1"/>
                </a:solidFill>
                <a:latin typeface="+mj-lt"/>
                <a:ea typeface="Paperlogy 4 Regular" pitchFamily="2" charset="-127"/>
                <a:cs typeface="Segoe UI" panose="020B0502040204020203" pitchFamily="34" charset="0"/>
              </a:rPr>
              <a:t>Digitalization (2000s–2010s): Streamlining business processes using cloud, mobile, and social media</a:t>
            </a:r>
          </a:p>
          <a:p>
            <a:r>
              <a:rPr lang="en-US" sz="1200" b="0" dirty="0">
                <a:solidFill>
                  <a:schemeClr val="tx1"/>
                </a:solidFill>
                <a:latin typeface="+mj-lt"/>
                <a:ea typeface="Paperlogy 4 Regular" pitchFamily="2" charset="-127"/>
                <a:cs typeface="Segoe UI" panose="020B0502040204020203" pitchFamily="34" charset="0"/>
              </a:rPr>
              <a:t>Digital Transformation (2010s–2020s): Integrating AI, IoT, big data, and cybersecurity to transform operations and customer value</a:t>
            </a:r>
          </a:p>
          <a:p>
            <a:r>
              <a:rPr lang="en-US" sz="1200" b="0" dirty="0">
                <a:solidFill>
                  <a:schemeClr val="tx1"/>
                </a:solidFill>
                <a:latin typeface="+mj-lt"/>
                <a:ea typeface="Paperlogy 4 Regular" pitchFamily="2" charset="-127"/>
                <a:cs typeface="Segoe UI" panose="020B0502040204020203" pitchFamily="34" charset="0"/>
              </a:rPr>
              <a:t>Hyper-Digitalization (2020s+): Full-scale AI, automation, AR/VR, and blockchain driving market growth, projected to exceed $3 trillion by 2030</a:t>
            </a:r>
          </a:p>
          <a:p>
            <a:r>
              <a:rPr lang="en-US" sz="1200" b="0" dirty="0">
                <a:solidFill>
                  <a:schemeClr val="tx1"/>
                </a:solidFill>
                <a:latin typeface="+mj-lt"/>
                <a:ea typeface="Paperlogy 4 Regular" pitchFamily="2" charset="-127"/>
                <a:cs typeface="Segoe UI" panose="020B0502040204020203" pitchFamily="34" charset="0"/>
              </a:rPr>
              <a:t>Clustering is used to:</a:t>
            </a:r>
          </a:p>
        </p:txBody>
      </p:sp>
    </p:spTree>
    <p:extLst>
      <p:ext uri="{BB962C8B-B14F-4D97-AF65-F5344CB8AC3E}">
        <p14:creationId xmlns:p14="http://schemas.microsoft.com/office/powerpoint/2010/main" val="70303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grpSp>
        <p:nvGrpSpPr>
          <p:cNvPr id="6" name="그룹 5">
            <a:extLst>
              <a:ext uri="{FF2B5EF4-FFF2-40B4-BE49-F238E27FC236}">
                <a16:creationId xmlns:a16="http://schemas.microsoft.com/office/drawing/2014/main" id="{03A73A32-D8C5-3745-8D94-68688F115D3E}"/>
              </a:ext>
            </a:extLst>
          </p:cNvPr>
          <p:cNvGrpSpPr/>
          <p:nvPr/>
        </p:nvGrpSpPr>
        <p:grpSpPr>
          <a:xfrm>
            <a:off x="5956004" y="1496186"/>
            <a:ext cx="5479257" cy="3864215"/>
            <a:chOff x="5956004" y="1213349"/>
            <a:chExt cx="5479257" cy="3864215"/>
          </a:xfrm>
        </p:grpSpPr>
        <p:pic>
          <p:nvPicPr>
            <p:cNvPr id="7" name="그림 6" descr="텍스트, 스크린샷, 도표, 라인이(가) 표시된 사진&#10;&#10;자동 생성된 설명">
              <a:extLst>
                <a:ext uri="{FF2B5EF4-FFF2-40B4-BE49-F238E27FC236}">
                  <a16:creationId xmlns:a16="http://schemas.microsoft.com/office/drawing/2014/main" id="{5BFBCD2D-0F0B-7355-58B7-1157E73FC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802" y="1881506"/>
              <a:ext cx="5357459" cy="3196058"/>
            </a:xfrm>
            <a:prstGeom prst="rect">
              <a:avLst/>
            </a:prstGeom>
          </p:spPr>
        </p:pic>
        <p:sp>
          <p:nvSpPr>
            <p:cNvPr id="13" name="TextBox 12">
              <a:extLst>
                <a:ext uri="{FF2B5EF4-FFF2-40B4-BE49-F238E27FC236}">
                  <a16:creationId xmlns:a16="http://schemas.microsoft.com/office/drawing/2014/main" id="{7AF2A92D-3C61-084C-902E-6F6269284D16}"/>
                </a:ext>
              </a:extLst>
            </p:cNvPr>
            <p:cNvSpPr txBox="1"/>
            <p:nvPr/>
          </p:nvSpPr>
          <p:spPr>
            <a:xfrm>
              <a:off x="5956004" y="1213349"/>
              <a:ext cx="5147499" cy="574966"/>
            </a:xfrm>
            <a:prstGeom prst="rect">
              <a:avLst/>
            </a:prstGeom>
            <a:noFill/>
          </p:spPr>
          <p:txBody>
            <a:bodyPr wrap="none">
              <a:spAutoFit/>
            </a:bodyPr>
            <a:lstStyle/>
            <a:p>
              <a:pPr indent="-177800" algn="ctr">
                <a:lnSpc>
                  <a:spcPct val="150000"/>
                </a:lnSpc>
                <a:spcBef>
                  <a:spcPct val="0"/>
                </a:spcBef>
              </a:pPr>
              <a:r>
                <a:rPr lang="en-US" altLang="ko-KR" sz="2400" b="1" dirty="0">
                  <a:solidFill>
                    <a:srgbClr val="166060"/>
                  </a:solidFill>
                </a:rPr>
                <a:t>Global Shift Toward Digitalization</a:t>
              </a:r>
            </a:p>
          </p:txBody>
        </p:sp>
      </p:grpSp>
    </p:spTree>
    <p:extLst>
      <p:ext uri="{BB962C8B-B14F-4D97-AF65-F5344CB8AC3E}">
        <p14:creationId xmlns:p14="http://schemas.microsoft.com/office/powerpoint/2010/main" val="3062067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749"/>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5" name="TextBox 4">
            <a:extLst>
              <a:ext uri="{FF2B5EF4-FFF2-40B4-BE49-F238E27FC236}">
                <a16:creationId xmlns:a16="http://schemas.microsoft.com/office/drawing/2014/main" id="{418D15AD-E7E4-4E2E-B982-FB653590A71E}"/>
              </a:ext>
            </a:extLst>
          </p:cNvPr>
          <p:cNvSpPr txBox="1"/>
          <p:nvPr/>
        </p:nvSpPr>
        <p:spPr>
          <a:xfrm>
            <a:off x="6726383" y="1460816"/>
            <a:ext cx="4460260" cy="574966"/>
          </a:xfrm>
          <a:prstGeom prst="rect">
            <a:avLst/>
          </a:prstGeom>
          <a:noFill/>
        </p:spPr>
        <p:txBody>
          <a:bodyPr wrap="none" rtlCol="0">
            <a:spAutoFit/>
          </a:bodyPr>
          <a:lstStyle/>
          <a:p>
            <a:pPr marL="355600" indent="-177800" latinLnBrk="0">
              <a:lnSpc>
                <a:spcPct val="150000"/>
              </a:lnSpc>
              <a:spcBef>
                <a:spcPct val="0"/>
              </a:spcBef>
            </a:pPr>
            <a:r>
              <a:rPr lang="en-US" altLang="ko-KR" sz="2400" b="1" dirty="0">
                <a:solidFill>
                  <a:srgbClr val="166060"/>
                </a:solidFill>
              </a:rPr>
              <a:t>Current Market Trend in DX</a:t>
            </a:r>
          </a:p>
        </p:txBody>
      </p:sp>
      <p:pic>
        <p:nvPicPr>
          <p:cNvPr id="2" name="그림 1" descr="텍스트, 스크린샷, 인간의 얼굴, 온라인 광고이(가) 표시된 사진&#10;&#10;자동 생성된 설명">
            <a:extLst>
              <a:ext uri="{FF2B5EF4-FFF2-40B4-BE49-F238E27FC236}">
                <a16:creationId xmlns:a16="http://schemas.microsoft.com/office/drawing/2014/main" id="{A2E78EDD-CA7E-BB76-483E-82BE7F56E842}"/>
              </a:ext>
            </a:extLst>
          </p:cNvPr>
          <p:cNvPicPr>
            <a:picLocks noChangeAspect="1"/>
          </p:cNvPicPr>
          <p:nvPr/>
        </p:nvPicPr>
        <p:blipFill>
          <a:blip r:embed="rId3"/>
          <a:stretch>
            <a:fillRect/>
          </a:stretch>
        </p:blipFill>
        <p:spPr>
          <a:xfrm>
            <a:off x="8271735" y="1950098"/>
            <a:ext cx="2184729" cy="3694922"/>
          </a:xfrm>
          <a:prstGeom prst="rect">
            <a:avLst/>
          </a:prstGeom>
        </p:spPr>
      </p:pic>
      <p:sp>
        <p:nvSpPr>
          <p:cNvPr id="4" name="TextBox 3">
            <a:extLst>
              <a:ext uri="{FF2B5EF4-FFF2-40B4-BE49-F238E27FC236}">
                <a16:creationId xmlns:a16="http://schemas.microsoft.com/office/drawing/2014/main" id="{9DAB6E7D-E628-676D-8537-4D9244F00506}"/>
              </a:ext>
            </a:extLst>
          </p:cNvPr>
          <p:cNvSpPr txBox="1"/>
          <p:nvPr/>
        </p:nvSpPr>
        <p:spPr>
          <a:xfrm>
            <a:off x="419694" y="2404084"/>
            <a:ext cx="6634065" cy="1323439"/>
          </a:xfrm>
          <a:prstGeom prst="rect">
            <a:avLst/>
          </a:prstGeom>
          <a:noFill/>
        </p:spPr>
        <p:txBody>
          <a:bodyPr wrap="square" rtlCol="0">
            <a:spAutoFit/>
          </a:bodyPr>
          <a:lstStyle/>
          <a:p>
            <a:pPr marL="457200" lvl="1" indent="-171450" eaLnBrk="0" fontAlgn="base" latinLnBrk="0" hangingPunct="0">
              <a:spcBef>
                <a:spcPct val="0"/>
              </a:spcBef>
              <a:spcAft>
                <a:spcPct val="0"/>
              </a:spcAft>
              <a:buFont typeface="Wingdings" panose="05000000000000000000" pitchFamily="2" charset="2"/>
              <a:buChar char="ü"/>
            </a:pPr>
            <a:r>
              <a:rPr kumimoji="0" lang="en-US" altLang="ko-KR" sz="1600" b="1" i="0" u="none" strike="noStrike" cap="none" normalizeH="0" baseline="0" dirty="0">
                <a:ln>
                  <a:noFill/>
                </a:ln>
                <a:effectLst/>
                <a:latin typeface="Arial" panose="020B0604020202020204" pitchFamily="34" charset="0"/>
              </a:rPr>
              <a:t>AI for cutting down OPEX</a:t>
            </a:r>
          </a:p>
          <a:p>
            <a:pPr marL="457200" lvl="1" indent="-171450" eaLnBrk="0" fontAlgn="base" latinLnBrk="0" hangingPunct="0">
              <a:spcBef>
                <a:spcPct val="0"/>
              </a:spcBef>
              <a:spcAft>
                <a:spcPct val="0"/>
              </a:spcAft>
              <a:buFont typeface="Wingdings" panose="05000000000000000000" pitchFamily="2" charset="2"/>
              <a:buChar char="ü"/>
            </a:pPr>
            <a:r>
              <a:rPr lang="en-US" altLang="ko-KR" sz="1600" b="1" dirty="0"/>
              <a:t>privacy &amp; Trust</a:t>
            </a:r>
          </a:p>
          <a:p>
            <a:pPr marL="457200" lvl="1" indent="-171450" eaLnBrk="0" fontAlgn="base" latinLnBrk="0" hangingPunct="0">
              <a:spcBef>
                <a:spcPct val="0"/>
              </a:spcBef>
              <a:spcAft>
                <a:spcPct val="0"/>
              </a:spcAft>
              <a:buFont typeface="Wingdings" panose="05000000000000000000" pitchFamily="2" charset="2"/>
              <a:buChar char="ü"/>
            </a:pPr>
            <a:r>
              <a:rPr lang="en-US" altLang="ko-KR" sz="1600" b="1" dirty="0"/>
              <a:t>Enterprise Resource Planning</a:t>
            </a:r>
          </a:p>
          <a:p>
            <a:pPr marL="457200" lvl="1" indent="-171450" eaLnBrk="0" fontAlgn="base" latinLnBrk="0" hangingPunct="0">
              <a:spcBef>
                <a:spcPct val="0"/>
              </a:spcBef>
              <a:spcAft>
                <a:spcPct val="0"/>
              </a:spcAft>
              <a:buFont typeface="Wingdings" panose="05000000000000000000" pitchFamily="2" charset="2"/>
              <a:buChar char="ü"/>
            </a:pPr>
            <a:r>
              <a:rPr lang="en-US" altLang="ko-KR" sz="1600" b="1" dirty="0"/>
              <a:t>Personalization</a:t>
            </a:r>
          </a:p>
          <a:p>
            <a:pPr marL="457200" lvl="1" indent="-171450" eaLnBrk="0" fontAlgn="base" latinLnBrk="0" hangingPunct="0">
              <a:spcBef>
                <a:spcPct val="0"/>
              </a:spcBef>
              <a:spcAft>
                <a:spcPct val="0"/>
              </a:spcAft>
              <a:buFont typeface="Wingdings" panose="05000000000000000000" pitchFamily="2" charset="2"/>
              <a:buChar char="ü"/>
            </a:pPr>
            <a:r>
              <a:rPr lang="en-US" altLang="ko-KR" sz="1600" b="1" dirty="0"/>
              <a:t>Connected Customer Experience</a:t>
            </a:r>
            <a:endParaRPr lang="ko-KR" altLang="en-US" sz="1600" b="1" dirty="0"/>
          </a:p>
        </p:txBody>
      </p:sp>
    </p:spTree>
    <p:extLst>
      <p:ext uri="{BB962C8B-B14F-4D97-AF65-F5344CB8AC3E}">
        <p14:creationId xmlns:p14="http://schemas.microsoft.com/office/powerpoint/2010/main" val="139015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7" name="TextBox 6">
            <a:extLst>
              <a:ext uri="{FF2B5EF4-FFF2-40B4-BE49-F238E27FC236}">
                <a16:creationId xmlns:a16="http://schemas.microsoft.com/office/drawing/2014/main" id="{04490696-7DD5-4B07-8C22-4B537D4987F9}"/>
              </a:ext>
            </a:extLst>
          </p:cNvPr>
          <p:cNvSpPr txBox="1"/>
          <p:nvPr/>
        </p:nvSpPr>
        <p:spPr>
          <a:xfrm>
            <a:off x="3663424" y="1590903"/>
            <a:ext cx="4870629" cy="830997"/>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Global DX</a:t>
            </a:r>
          </a:p>
          <a:p>
            <a:pPr marL="355600" indent="-177800" algn="ctr" latinLnBrk="0">
              <a:spcBef>
                <a:spcPct val="0"/>
              </a:spcBef>
            </a:pPr>
            <a:r>
              <a:rPr lang="en-US" altLang="ko-KR" sz="2400" b="1" dirty="0">
                <a:solidFill>
                  <a:srgbClr val="166060"/>
                </a:solidFill>
              </a:rPr>
              <a:t>Market Overview and Forecast</a:t>
            </a:r>
          </a:p>
        </p:txBody>
      </p:sp>
      <p:pic>
        <p:nvPicPr>
          <p:cNvPr id="8" name="그림 7" descr="텍스트, 스크린샷, 폰트, 번호이(가) 표시된 사진&#10;&#10;자동 생성된 설명">
            <a:extLst>
              <a:ext uri="{FF2B5EF4-FFF2-40B4-BE49-F238E27FC236}">
                <a16:creationId xmlns:a16="http://schemas.microsoft.com/office/drawing/2014/main" id="{ECE793CA-1700-4FFF-995C-E25707075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000" y="2565829"/>
            <a:ext cx="5157999" cy="2997079"/>
          </a:xfrm>
          <a:prstGeom prst="rect">
            <a:avLst/>
          </a:prstGeom>
        </p:spPr>
      </p:pic>
    </p:spTree>
    <p:extLst>
      <p:ext uri="{BB962C8B-B14F-4D97-AF65-F5344CB8AC3E}">
        <p14:creationId xmlns:p14="http://schemas.microsoft.com/office/powerpoint/2010/main" val="77743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5C10842A-F9B6-463C-BCAB-3CC5C3BEE790}"/>
              </a:ext>
            </a:extLst>
          </p:cNvPr>
          <p:cNvSpPr txBox="1"/>
          <p:nvPr/>
        </p:nvSpPr>
        <p:spPr>
          <a:xfrm>
            <a:off x="803977" y="1902877"/>
            <a:ext cx="3990003" cy="830997"/>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The process of Adapting</a:t>
            </a:r>
          </a:p>
          <a:p>
            <a:pPr marL="355600" indent="-177800" algn="ctr" latinLnBrk="0">
              <a:spcBef>
                <a:spcPct val="0"/>
              </a:spcBef>
            </a:pPr>
            <a:r>
              <a:rPr lang="en-US" altLang="ko-KR" sz="2400" b="1" dirty="0">
                <a:solidFill>
                  <a:srgbClr val="166060"/>
                </a:solidFill>
              </a:rPr>
              <a:t>to current stage of DX</a:t>
            </a:r>
          </a:p>
        </p:txBody>
      </p:sp>
      <p:sp>
        <p:nvSpPr>
          <p:cNvPr id="5" name="TextBox 4">
            <a:extLst>
              <a:ext uri="{FF2B5EF4-FFF2-40B4-BE49-F238E27FC236}">
                <a16:creationId xmlns:a16="http://schemas.microsoft.com/office/drawing/2014/main" id="{397146E8-F857-4E25-908D-59D886F9FD87}"/>
              </a:ext>
            </a:extLst>
          </p:cNvPr>
          <p:cNvSpPr txBox="1"/>
          <p:nvPr/>
        </p:nvSpPr>
        <p:spPr>
          <a:xfrm>
            <a:off x="987623" y="2755315"/>
            <a:ext cx="3021083" cy="1700787"/>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dirty="0"/>
              <a:t>Continuous Evolution</a:t>
            </a:r>
          </a:p>
          <a:p>
            <a:pPr marL="463550" indent="-285750" latinLnBrk="0">
              <a:lnSpc>
                <a:spcPct val="150000"/>
              </a:lnSpc>
              <a:spcBef>
                <a:spcPct val="0"/>
              </a:spcBef>
              <a:buFontTx/>
              <a:buChar char="-"/>
            </a:pPr>
            <a:r>
              <a:rPr lang="en-US" altLang="ko-KR" b="1" dirty="0"/>
              <a:t>Adoption Rates</a:t>
            </a:r>
          </a:p>
          <a:p>
            <a:pPr marL="463550" indent="-285750" latinLnBrk="0">
              <a:lnSpc>
                <a:spcPct val="150000"/>
              </a:lnSpc>
              <a:spcBef>
                <a:spcPct val="0"/>
              </a:spcBef>
              <a:buFontTx/>
              <a:buChar char="-"/>
            </a:pPr>
            <a:r>
              <a:rPr lang="en-US" altLang="ko-KR" b="1" dirty="0"/>
              <a:t>Key Focus Areas</a:t>
            </a:r>
          </a:p>
          <a:p>
            <a:pPr marL="463550" indent="-285750" latinLnBrk="0">
              <a:lnSpc>
                <a:spcPct val="150000"/>
              </a:lnSpc>
              <a:spcBef>
                <a:spcPct val="0"/>
              </a:spcBef>
              <a:buFontTx/>
              <a:buChar char="-"/>
            </a:pPr>
            <a:r>
              <a:rPr lang="en-US" altLang="ko-KR" b="1" dirty="0"/>
              <a:t>Call to Action</a:t>
            </a:r>
          </a:p>
        </p:txBody>
      </p:sp>
    </p:spTree>
    <p:extLst>
      <p:ext uri="{BB962C8B-B14F-4D97-AF65-F5344CB8AC3E}">
        <p14:creationId xmlns:p14="http://schemas.microsoft.com/office/powerpoint/2010/main" val="2236829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3" name="TextBox 2">
            <a:extLst>
              <a:ext uri="{FF2B5EF4-FFF2-40B4-BE49-F238E27FC236}">
                <a16:creationId xmlns:a16="http://schemas.microsoft.com/office/drawing/2014/main" id="{C9F460F2-1C1B-448F-BD03-C2A701D0D4CC}"/>
              </a:ext>
            </a:extLst>
          </p:cNvPr>
          <p:cNvSpPr txBox="1"/>
          <p:nvPr/>
        </p:nvSpPr>
        <p:spPr>
          <a:xfrm>
            <a:off x="7035638" y="2139047"/>
            <a:ext cx="4086055" cy="830997"/>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Individual Adaptation</a:t>
            </a:r>
          </a:p>
          <a:p>
            <a:pPr marL="355600" indent="-177800" algn="ctr" latinLnBrk="0">
              <a:spcBef>
                <a:spcPct val="0"/>
              </a:spcBef>
            </a:pPr>
            <a:r>
              <a:rPr lang="en-US" altLang="ko-KR" sz="2400" b="1" dirty="0">
                <a:solidFill>
                  <a:srgbClr val="166060"/>
                </a:solidFill>
              </a:rPr>
              <a:t>to Digital Transformation</a:t>
            </a:r>
          </a:p>
        </p:txBody>
      </p:sp>
      <p:sp>
        <p:nvSpPr>
          <p:cNvPr id="4" name="TextBox 3">
            <a:extLst>
              <a:ext uri="{FF2B5EF4-FFF2-40B4-BE49-F238E27FC236}">
                <a16:creationId xmlns:a16="http://schemas.microsoft.com/office/drawing/2014/main" id="{612BEFA7-CEF8-4D8C-BA4C-9F302117EC98}"/>
              </a:ext>
            </a:extLst>
          </p:cNvPr>
          <p:cNvSpPr txBox="1"/>
          <p:nvPr/>
        </p:nvSpPr>
        <p:spPr>
          <a:xfrm>
            <a:off x="7267310" y="3199234"/>
            <a:ext cx="3765454"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dirty="0"/>
              <a:t>Lifelong Learning</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Personal Digital Presence </a:t>
            </a:r>
          </a:p>
          <a:p>
            <a:pPr marL="463550" indent="-285750" latinLnBrk="0">
              <a:lnSpc>
                <a:spcPct val="150000"/>
              </a:lnSpc>
              <a:spcBef>
                <a:spcPct val="0"/>
              </a:spcBef>
              <a:buFontTx/>
              <a:buChar char="-"/>
            </a:pPr>
            <a:r>
              <a:rPr lang="en-US" altLang="ko-KR" b="1" dirty="0"/>
              <a:t>Adopting New Technologies</a:t>
            </a:r>
          </a:p>
        </p:txBody>
      </p:sp>
    </p:spTree>
    <p:extLst>
      <p:ext uri="{BB962C8B-B14F-4D97-AF65-F5344CB8AC3E}">
        <p14:creationId xmlns:p14="http://schemas.microsoft.com/office/powerpoint/2010/main" val="873290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39D4BA24-8AAC-4782-B41C-76CD0CDA3D04}"/>
              </a:ext>
            </a:extLst>
          </p:cNvPr>
          <p:cNvSpPr txBox="1"/>
          <p:nvPr/>
        </p:nvSpPr>
        <p:spPr>
          <a:xfrm>
            <a:off x="7267310" y="2172172"/>
            <a:ext cx="2513830"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For Businesses</a:t>
            </a:r>
          </a:p>
        </p:txBody>
      </p:sp>
      <p:sp>
        <p:nvSpPr>
          <p:cNvPr id="5" name="TextBox 4">
            <a:extLst>
              <a:ext uri="{FF2B5EF4-FFF2-40B4-BE49-F238E27FC236}">
                <a16:creationId xmlns:a16="http://schemas.microsoft.com/office/drawing/2014/main" id="{DD67120F-DC3E-4225-94F2-527944C39FB7}"/>
              </a:ext>
            </a:extLst>
          </p:cNvPr>
          <p:cNvSpPr txBox="1"/>
          <p:nvPr/>
        </p:nvSpPr>
        <p:spPr>
          <a:xfrm>
            <a:off x="7267310" y="2991485"/>
            <a:ext cx="3859903" cy="1700787"/>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dirty="0"/>
              <a:t>Agile Adoption</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Digital Transformation Roadmap</a:t>
            </a:r>
          </a:p>
          <a:p>
            <a:pPr marL="463550" indent="-285750" latinLnBrk="0">
              <a:lnSpc>
                <a:spcPct val="150000"/>
              </a:lnSpc>
              <a:spcBef>
                <a:spcPct val="0"/>
              </a:spcBef>
              <a:buFontTx/>
              <a:buChar char="-"/>
            </a:pPr>
            <a:r>
              <a:rPr lang="en-US" altLang="ko-KR" b="1" dirty="0"/>
              <a:t>Automation &amp; AI Integration</a:t>
            </a:r>
          </a:p>
          <a:p>
            <a:pPr marL="463550" indent="-285750" latinLnBrk="0">
              <a:lnSpc>
                <a:spcPct val="150000"/>
              </a:lnSpc>
              <a:spcBef>
                <a:spcPct val="0"/>
              </a:spcBef>
              <a:buFontTx/>
              <a:buChar char="-"/>
            </a:pPr>
            <a:r>
              <a:rPr lang="en-US" altLang="ko-KR" b="1" dirty="0"/>
              <a:t>Data-Driven Decisions</a:t>
            </a:r>
          </a:p>
        </p:txBody>
      </p:sp>
      <p:pic>
        <p:nvPicPr>
          <p:cNvPr id="7" name="그림 6">
            <a:extLst>
              <a:ext uri="{FF2B5EF4-FFF2-40B4-BE49-F238E27FC236}">
                <a16:creationId xmlns:a16="http://schemas.microsoft.com/office/drawing/2014/main" id="{50C8655D-8063-4E8C-9EF0-4E4C98C8C72B}"/>
              </a:ext>
            </a:extLst>
          </p:cNvPr>
          <p:cNvPicPr>
            <a:picLocks noChangeAspect="1"/>
          </p:cNvPicPr>
          <p:nvPr/>
        </p:nvPicPr>
        <p:blipFill>
          <a:blip r:embed="rId3"/>
          <a:stretch>
            <a:fillRect/>
          </a:stretch>
        </p:blipFill>
        <p:spPr>
          <a:xfrm>
            <a:off x="669733" y="7828808"/>
            <a:ext cx="3575981" cy="3593861"/>
          </a:xfrm>
          <a:prstGeom prst="rect">
            <a:avLst/>
          </a:prstGeom>
        </p:spPr>
      </p:pic>
      <p:pic>
        <p:nvPicPr>
          <p:cNvPr id="2" name="그림 1" descr="텍스트, 스크린샷, 원, 그래픽 디자인이(가) 표시된 사진&#10;&#10;자동 생성된 설명">
            <a:extLst>
              <a:ext uri="{FF2B5EF4-FFF2-40B4-BE49-F238E27FC236}">
                <a16:creationId xmlns:a16="http://schemas.microsoft.com/office/drawing/2014/main" id="{B9542BF1-CF6F-4C05-3E92-C14E3A77CE52}"/>
              </a:ext>
            </a:extLst>
          </p:cNvPr>
          <p:cNvPicPr>
            <a:picLocks noChangeAspect="1"/>
          </p:cNvPicPr>
          <p:nvPr/>
        </p:nvPicPr>
        <p:blipFill>
          <a:blip r:embed="rId4"/>
          <a:stretch>
            <a:fillRect/>
          </a:stretch>
        </p:blipFill>
        <p:spPr>
          <a:xfrm>
            <a:off x="1258078" y="1532429"/>
            <a:ext cx="4136431" cy="3791728"/>
          </a:xfrm>
          <a:prstGeom prst="rect">
            <a:avLst/>
          </a:prstGeom>
        </p:spPr>
      </p:pic>
    </p:spTree>
    <p:extLst>
      <p:ext uri="{BB962C8B-B14F-4D97-AF65-F5344CB8AC3E}">
        <p14:creationId xmlns:p14="http://schemas.microsoft.com/office/powerpoint/2010/main" val="3442217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39D4BA24-8AAC-4782-B41C-76CD0CDA3D04}"/>
              </a:ext>
            </a:extLst>
          </p:cNvPr>
          <p:cNvSpPr txBox="1"/>
          <p:nvPr/>
        </p:nvSpPr>
        <p:spPr>
          <a:xfrm>
            <a:off x="4869407" y="1710507"/>
            <a:ext cx="2905604"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For Governments</a:t>
            </a:r>
          </a:p>
        </p:txBody>
      </p:sp>
      <p:pic>
        <p:nvPicPr>
          <p:cNvPr id="2" name="그림 1">
            <a:extLst>
              <a:ext uri="{FF2B5EF4-FFF2-40B4-BE49-F238E27FC236}">
                <a16:creationId xmlns:a16="http://schemas.microsoft.com/office/drawing/2014/main" id="{746BB5AC-7994-8EF3-EDF7-E7F15303E57E}"/>
              </a:ext>
            </a:extLst>
          </p:cNvPr>
          <p:cNvPicPr>
            <a:picLocks noChangeAspect="1"/>
          </p:cNvPicPr>
          <p:nvPr/>
        </p:nvPicPr>
        <p:blipFill>
          <a:blip r:embed="rId3"/>
          <a:stretch>
            <a:fillRect/>
          </a:stretch>
        </p:blipFill>
        <p:spPr>
          <a:xfrm>
            <a:off x="3253648" y="2546254"/>
            <a:ext cx="5684703" cy="2834208"/>
          </a:xfrm>
          <a:prstGeom prst="rect">
            <a:avLst/>
          </a:prstGeom>
        </p:spPr>
      </p:pic>
    </p:spTree>
    <p:extLst>
      <p:ext uri="{BB962C8B-B14F-4D97-AF65-F5344CB8AC3E}">
        <p14:creationId xmlns:p14="http://schemas.microsoft.com/office/powerpoint/2010/main" val="395851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39D4BA24-8AAC-4782-B41C-76CD0CDA3D04}"/>
              </a:ext>
            </a:extLst>
          </p:cNvPr>
          <p:cNvSpPr txBox="1"/>
          <p:nvPr/>
        </p:nvSpPr>
        <p:spPr>
          <a:xfrm>
            <a:off x="696567" y="1942059"/>
            <a:ext cx="4706738" cy="830997"/>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What to Focus in preparation</a:t>
            </a:r>
          </a:p>
          <a:p>
            <a:pPr marL="355600" indent="-177800" algn="ctr" latinLnBrk="0">
              <a:spcBef>
                <a:spcPct val="0"/>
              </a:spcBef>
            </a:pPr>
            <a:r>
              <a:rPr lang="en-US" altLang="ko-KR" sz="2400" b="1" dirty="0">
                <a:solidFill>
                  <a:srgbClr val="166060"/>
                </a:solidFill>
              </a:rPr>
              <a:t>of Future DX market?</a:t>
            </a:r>
          </a:p>
        </p:txBody>
      </p:sp>
      <p:sp>
        <p:nvSpPr>
          <p:cNvPr id="5" name="TextBox 4">
            <a:extLst>
              <a:ext uri="{FF2B5EF4-FFF2-40B4-BE49-F238E27FC236}">
                <a16:creationId xmlns:a16="http://schemas.microsoft.com/office/drawing/2014/main" id="{DD67120F-DC3E-4225-94F2-527944C39FB7}"/>
              </a:ext>
            </a:extLst>
          </p:cNvPr>
          <p:cNvSpPr txBox="1"/>
          <p:nvPr/>
        </p:nvSpPr>
        <p:spPr>
          <a:xfrm>
            <a:off x="763564" y="3108404"/>
            <a:ext cx="3054554"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AI and Machine Learning </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Sustainability and Digital</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Global Collaboration</a:t>
            </a:r>
            <a:endParaRPr lang="en-US" altLang="ko-KR" b="1" dirty="0"/>
          </a:p>
        </p:txBody>
      </p:sp>
    </p:spTree>
    <p:extLst>
      <p:ext uri="{BB962C8B-B14F-4D97-AF65-F5344CB8AC3E}">
        <p14:creationId xmlns:p14="http://schemas.microsoft.com/office/powerpoint/2010/main" val="1652524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3" name="그림 2">
            <a:extLst>
              <a:ext uri="{FF2B5EF4-FFF2-40B4-BE49-F238E27FC236}">
                <a16:creationId xmlns:a16="http://schemas.microsoft.com/office/drawing/2014/main" id="{BA7D7FC2-39D9-4FB5-875C-567122BE859E}"/>
              </a:ext>
            </a:extLst>
          </p:cNvPr>
          <p:cNvPicPr>
            <a:picLocks noChangeAspect="1"/>
          </p:cNvPicPr>
          <p:nvPr/>
        </p:nvPicPr>
        <p:blipFill>
          <a:blip r:embed="rId3"/>
          <a:stretch>
            <a:fillRect/>
          </a:stretch>
        </p:blipFill>
        <p:spPr>
          <a:xfrm>
            <a:off x="3814360" y="2513789"/>
            <a:ext cx="4659041" cy="2953641"/>
          </a:xfrm>
          <a:prstGeom prst="rect">
            <a:avLst/>
          </a:prstGeom>
        </p:spPr>
      </p:pic>
      <p:sp>
        <p:nvSpPr>
          <p:cNvPr id="4" name="TextBox 3">
            <a:extLst>
              <a:ext uri="{FF2B5EF4-FFF2-40B4-BE49-F238E27FC236}">
                <a16:creationId xmlns:a16="http://schemas.microsoft.com/office/drawing/2014/main" id="{4DA369EA-024D-490C-9E7F-33259340E0BF}"/>
              </a:ext>
            </a:extLst>
          </p:cNvPr>
          <p:cNvSpPr txBox="1"/>
          <p:nvPr/>
        </p:nvSpPr>
        <p:spPr>
          <a:xfrm>
            <a:off x="3259872" y="1531401"/>
            <a:ext cx="5672257" cy="830997"/>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Try to deploy more technologies</a:t>
            </a:r>
          </a:p>
          <a:p>
            <a:pPr marL="355600" indent="-177800" algn="ctr" latinLnBrk="0">
              <a:spcBef>
                <a:spcPct val="0"/>
              </a:spcBef>
            </a:pPr>
            <a:r>
              <a:rPr lang="en-US" altLang="ko-KR" sz="2400" b="1" dirty="0">
                <a:solidFill>
                  <a:srgbClr val="166060"/>
                </a:solidFill>
              </a:rPr>
              <a:t>to better adapt in future DX market</a:t>
            </a:r>
          </a:p>
        </p:txBody>
      </p:sp>
    </p:spTree>
    <p:extLst>
      <p:ext uri="{BB962C8B-B14F-4D97-AF65-F5344CB8AC3E}">
        <p14:creationId xmlns:p14="http://schemas.microsoft.com/office/powerpoint/2010/main" val="133023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39D4BA24-8AAC-4782-B41C-76CD0CDA3D04}"/>
              </a:ext>
            </a:extLst>
          </p:cNvPr>
          <p:cNvSpPr txBox="1"/>
          <p:nvPr/>
        </p:nvSpPr>
        <p:spPr>
          <a:xfrm>
            <a:off x="932850" y="3147129"/>
            <a:ext cx="2562817"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Key Strategies </a:t>
            </a:r>
          </a:p>
        </p:txBody>
      </p:sp>
    </p:spTree>
    <p:extLst>
      <p:ext uri="{BB962C8B-B14F-4D97-AF65-F5344CB8AC3E}">
        <p14:creationId xmlns:p14="http://schemas.microsoft.com/office/powerpoint/2010/main" val="839013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3868C616-783F-4071-895A-29028240353E}"/>
              </a:ext>
            </a:extLst>
          </p:cNvPr>
          <p:cNvSpPr/>
          <p:nvPr/>
        </p:nvSpPr>
        <p:spPr>
          <a:xfrm>
            <a:off x="0" y="2770440"/>
            <a:ext cx="12192000" cy="1001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ko-KR" sz="6000" spc="-200" dirty="0">
                <a:ln>
                  <a:solidFill>
                    <a:srgbClr val="C00000">
                      <a:alpha val="0"/>
                    </a:srgbClr>
                  </a:solidFill>
                </a:ln>
                <a:solidFill>
                  <a:schemeClr val="accent6">
                    <a:lumMod val="60000"/>
                    <a:lumOff val="40000"/>
                  </a:schemeClr>
                </a:solidFill>
                <a:latin typeface="HY견고딕" panose="02030600000101010101" pitchFamily="18" charset="-127"/>
                <a:ea typeface="HY견고딕" panose="02030600000101010101" pitchFamily="18" charset="-127"/>
              </a:rPr>
              <a:t>End Of Document</a:t>
            </a:r>
          </a:p>
        </p:txBody>
      </p:sp>
    </p:spTree>
    <p:extLst>
      <p:ext uri="{BB962C8B-B14F-4D97-AF65-F5344CB8AC3E}">
        <p14:creationId xmlns:p14="http://schemas.microsoft.com/office/powerpoint/2010/main" val="304582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4"/>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8" name="그림 7" descr="텍스트, 스크린샷, 디자인이(가) 표시된 사진&#10;&#10;자동 생성된 설명">
            <a:extLst>
              <a:ext uri="{FF2B5EF4-FFF2-40B4-BE49-F238E27FC236}">
                <a16:creationId xmlns:a16="http://schemas.microsoft.com/office/drawing/2014/main" id="{051DF8DC-1BC8-7B49-B5BF-668B4DD79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037" y="1401289"/>
            <a:ext cx="8189925" cy="4054013"/>
          </a:xfrm>
          <a:prstGeom prst="rect">
            <a:avLst/>
          </a:prstGeom>
        </p:spPr>
      </p:pic>
      <p:sp>
        <p:nvSpPr>
          <p:cNvPr id="2" name="타원 1">
            <a:extLst>
              <a:ext uri="{FF2B5EF4-FFF2-40B4-BE49-F238E27FC236}">
                <a16:creationId xmlns:a16="http://schemas.microsoft.com/office/drawing/2014/main" id="{D1C29E8C-2657-4B71-B5B6-797F331724A2}"/>
              </a:ext>
            </a:extLst>
          </p:cNvPr>
          <p:cNvSpPr/>
          <p:nvPr/>
        </p:nvSpPr>
        <p:spPr>
          <a:xfrm>
            <a:off x="4915152" y="2494919"/>
            <a:ext cx="2361696" cy="2319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bg1"/>
                </a:solidFill>
                <a:latin typeface="Arial" panose="020B0604020202020204" pitchFamily="34" charset="0"/>
              </a:rPr>
              <a:t>DX</a:t>
            </a:r>
          </a:p>
          <a:p>
            <a:pPr algn="ctr"/>
            <a:r>
              <a:rPr lang="ko-KR" altLang="ko-KR" dirty="0" err="1">
                <a:solidFill>
                  <a:schemeClr val="bg1"/>
                </a:solidFill>
                <a:latin typeface="Arial" panose="020B0604020202020204" pitchFamily="34" charset="0"/>
              </a:rPr>
              <a:t>is</a:t>
            </a:r>
            <a:r>
              <a:rPr lang="ko-KR" altLang="ko-KR" dirty="0">
                <a:solidFill>
                  <a:schemeClr val="bg1"/>
                </a:solidFill>
                <a:latin typeface="Arial" panose="020B0604020202020204" pitchFamily="34" charset="0"/>
              </a:rPr>
              <a:t> </a:t>
            </a:r>
            <a:r>
              <a:rPr lang="ko-KR" altLang="ko-KR" dirty="0" err="1">
                <a:solidFill>
                  <a:schemeClr val="bg1"/>
                </a:solidFill>
                <a:latin typeface="Arial" panose="020B0604020202020204" pitchFamily="34" charset="0"/>
              </a:rPr>
              <a:t>crucial</a:t>
            </a:r>
            <a:endParaRPr lang="ko-KR" altLang="en-US" dirty="0">
              <a:solidFill>
                <a:schemeClr val="bg1"/>
              </a:solidFill>
            </a:endParaRPr>
          </a:p>
        </p:txBody>
      </p:sp>
      <p:cxnSp>
        <p:nvCxnSpPr>
          <p:cNvPr id="9" name="꺾인 연결선 8"/>
          <p:cNvCxnSpPr/>
          <p:nvPr/>
        </p:nvCxnSpPr>
        <p:spPr>
          <a:xfrm rot="10800000" flipV="1">
            <a:off x="7109917" y="2513392"/>
            <a:ext cx="738005" cy="516260"/>
          </a:xfrm>
          <a:prstGeom prst="bentConnector3">
            <a:avLst/>
          </a:prstGeom>
          <a:ln w="28575">
            <a:solidFill>
              <a:srgbClr val="FF4700"/>
            </a:solidFill>
          </a:ln>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1366982" y="2290618"/>
            <a:ext cx="3325091" cy="1052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latinLnBrk="0" hangingPunct="0">
              <a:spcBef>
                <a:spcPct val="0"/>
              </a:spcBef>
              <a:spcAft>
                <a:spcPct val="0"/>
              </a:spcAft>
              <a:buFontTx/>
              <a:buChar char="•"/>
            </a:pPr>
            <a:r>
              <a:rPr lang="ko-KR" altLang="ko-KR" sz="1400" b="1">
                <a:solidFill>
                  <a:schemeClr val="tx1"/>
                </a:solidFill>
                <a:latin typeface="Arial" panose="020B0604020202020204" pitchFamily="34" charset="0"/>
              </a:rPr>
              <a:t>Digital transformation</a:t>
            </a:r>
            <a:r>
              <a:rPr lang="ko-KR" altLang="ko-KR" sz="1400">
                <a:solidFill>
                  <a:schemeClr val="tx1"/>
                </a:solidFill>
                <a:latin typeface="Arial" panose="020B0604020202020204" pitchFamily="34" charset="0"/>
              </a:rPr>
              <a:t> is crucial for:</a:t>
            </a:r>
          </a:p>
          <a:p>
            <a:pPr lvl="0" eaLnBrk="0" fontAlgn="base" latinLnBrk="0" hangingPunct="0">
              <a:spcBef>
                <a:spcPct val="0"/>
              </a:spcBef>
              <a:spcAft>
                <a:spcPct val="0"/>
              </a:spcAft>
            </a:pPr>
            <a:r>
              <a:rPr lang="en-US" altLang="ko-KR" sz="1100" b="1">
                <a:solidFill>
                  <a:schemeClr val="tx1"/>
                </a:solidFill>
                <a:latin typeface="Arial" panose="020B0604020202020204" pitchFamily="34" charset="0"/>
              </a:rPr>
              <a:t>- </a:t>
            </a:r>
            <a:r>
              <a:rPr lang="ko-KR" altLang="ko-KR" sz="1100" b="1">
                <a:solidFill>
                  <a:schemeClr val="tx1"/>
                </a:solidFill>
                <a:latin typeface="Arial" panose="020B0604020202020204" pitchFamily="34" charset="0"/>
              </a:rPr>
              <a:t>Growth</a:t>
            </a:r>
            <a:endParaRPr lang="ko-KR" altLang="ko-KR" sz="1100">
              <a:solidFill>
                <a:schemeClr val="tx1"/>
              </a:solidFill>
              <a:latin typeface="Arial" panose="020B0604020202020204" pitchFamily="34" charset="0"/>
            </a:endParaRPr>
          </a:p>
          <a:p>
            <a:pPr lvl="0" eaLnBrk="0" fontAlgn="base" latinLnBrk="0" hangingPunct="0">
              <a:spcBef>
                <a:spcPct val="0"/>
              </a:spcBef>
              <a:spcAft>
                <a:spcPct val="0"/>
              </a:spcAft>
            </a:pPr>
            <a:r>
              <a:rPr lang="en-US" altLang="ko-KR" sz="1100" b="1">
                <a:solidFill>
                  <a:schemeClr val="tx1"/>
                </a:solidFill>
                <a:latin typeface="Arial" panose="020B0604020202020204" pitchFamily="34" charset="0"/>
              </a:rPr>
              <a:t>- </a:t>
            </a:r>
            <a:r>
              <a:rPr lang="ko-KR" altLang="ko-KR" sz="1100" b="1">
                <a:solidFill>
                  <a:schemeClr val="tx1"/>
                </a:solidFill>
                <a:latin typeface="Arial" panose="020B0604020202020204" pitchFamily="34" charset="0"/>
              </a:rPr>
              <a:t>Efficiency</a:t>
            </a:r>
            <a:endParaRPr lang="ko-KR" altLang="ko-KR" sz="1100">
              <a:solidFill>
                <a:schemeClr val="tx1"/>
              </a:solidFill>
              <a:latin typeface="Arial" panose="020B0604020202020204" pitchFamily="34" charset="0"/>
            </a:endParaRPr>
          </a:p>
          <a:p>
            <a:pPr lvl="0" eaLnBrk="0" fontAlgn="base" latinLnBrk="0" hangingPunct="0">
              <a:spcBef>
                <a:spcPct val="0"/>
              </a:spcBef>
              <a:spcAft>
                <a:spcPct val="0"/>
              </a:spcAft>
            </a:pPr>
            <a:r>
              <a:rPr lang="en-US" altLang="ko-KR" sz="1100" b="1">
                <a:solidFill>
                  <a:schemeClr val="tx1"/>
                </a:solidFill>
                <a:latin typeface="Arial" panose="020B0604020202020204" pitchFamily="34" charset="0"/>
              </a:rPr>
              <a:t>- </a:t>
            </a:r>
            <a:r>
              <a:rPr lang="ko-KR" altLang="ko-KR" sz="1100" b="1">
                <a:solidFill>
                  <a:schemeClr val="tx1"/>
                </a:solidFill>
                <a:latin typeface="Arial" panose="020B0604020202020204" pitchFamily="34" charset="0"/>
              </a:rPr>
              <a:t>Sustainability</a:t>
            </a:r>
            <a:endParaRPr lang="ko-KR" altLang="ko-KR" sz="1100" dirty="0">
              <a:solidFill>
                <a:schemeClr val="tx1"/>
              </a:solidFill>
              <a:latin typeface="Arial" panose="020B0604020202020204" pitchFamily="34" charset="0"/>
            </a:endParaRPr>
          </a:p>
        </p:txBody>
      </p:sp>
      <p:cxnSp>
        <p:nvCxnSpPr>
          <p:cNvPr id="13" name="꺾인 연결선 12"/>
          <p:cNvCxnSpPr/>
          <p:nvPr/>
        </p:nvCxnSpPr>
        <p:spPr>
          <a:xfrm>
            <a:off x="4637698" y="4032181"/>
            <a:ext cx="590084" cy="391444"/>
          </a:xfrm>
          <a:prstGeom prst="bentConnector3">
            <a:avLst/>
          </a:prstGeom>
          <a:ln w="28575">
            <a:solidFill>
              <a:srgbClr val="FF4700"/>
            </a:solidFill>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a:xfrm>
            <a:off x="1366982" y="3809407"/>
            <a:ext cx="3325091" cy="1052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latinLnBrk="0" hangingPunct="0">
              <a:spcBef>
                <a:spcPct val="0"/>
              </a:spcBef>
              <a:spcAft>
                <a:spcPct val="0"/>
              </a:spcAft>
              <a:buFontTx/>
              <a:buChar char="•"/>
            </a:pPr>
            <a:r>
              <a:rPr lang="en-US" altLang="ko-KR" sz="1400" b="1" dirty="0">
                <a:solidFill>
                  <a:schemeClr val="tx1"/>
                </a:solidFill>
                <a:latin typeface="Arial" panose="020B0604020202020204" pitchFamily="34" charset="0"/>
              </a:rPr>
              <a:t>Enhances:</a:t>
            </a:r>
          </a:p>
          <a:p>
            <a:pPr lvl="0" eaLnBrk="0" fontAlgn="base" latinLnBrk="0" hangingPunct="0">
              <a:spcBef>
                <a:spcPct val="0"/>
              </a:spcBef>
              <a:spcAft>
                <a:spcPct val="0"/>
              </a:spcAft>
              <a:buFontTx/>
              <a:buChar char="•"/>
            </a:pPr>
            <a:r>
              <a:rPr lang="en-US" altLang="ko-KR" sz="1400" dirty="0">
                <a:solidFill>
                  <a:schemeClr val="tx1"/>
                </a:solidFill>
                <a:latin typeface="Arial" panose="020B0604020202020204" pitchFamily="34" charset="0"/>
              </a:rPr>
              <a:t>- Operational efficiency</a:t>
            </a:r>
          </a:p>
          <a:p>
            <a:pPr lvl="0" eaLnBrk="0" fontAlgn="base" latinLnBrk="0" hangingPunct="0">
              <a:spcBef>
                <a:spcPct val="0"/>
              </a:spcBef>
              <a:spcAft>
                <a:spcPct val="0"/>
              </a:spcAft>
              <a:buFontTx/>
              <a:buChar char="•"/>
            </a:pPr>
            <a:r>
              <a:rPr lang="en-US" altLang="ko-KR" sz="1400" dirty="0">
                <a:solidFill>
                  <a:schemeClr val="tx1"/>
                </a:solidFill>
                <a:latin typeface="Arial" panose="020B0604020202020204" pitchFamily="34" charset="0"/>
              </a:rPr>
              <a:t>- Cost reduction</a:t>
            </a:r>
          </a:p>
          <a:p>
            <a:pPr lvl="0" eaLnBrk="0" fontAlgn="base" latinLnBrk="0" hangingPunct="0">
              <a:spcBef>
                <a:spcPct val="0"/>
              </a:spcBef>
              <a:spcAft>
                <a:spcPct val="0"/>
              </a:spcAft>
              <a:buFontTx/>
              <a:buChar char="•"/>
            </a:pPr>
            <a:r>
              <a:rPr lang="en-US" altLang="ko-KR" sz="1400" dirty="0">
                <a:solidFill>
                  <a:schemeClr val="tx1"/>
                </a:solidFill>
                <a:latin typeface="Arial" panose="020B0604020202020204" pitchFamily="34" charset="0"/>
              </a:rPr>
              <a:t>- Decision-making accuracy</a:t>
            </a:r>
          </a:p>
        </p:txBody>
      </p:sp>
      <p:sp>
        <p:nvSpPr>
          <p:cNvPr id="15" name="직사각형 14"/>
          <p:cNvSpPr/>
          <p:nvPr/>
        </p:nvSpPr>
        <p:spPr>
          <a:xfrm>
            <a:off x="7847919" y="2290618"/>
            <a:ext cx="3325091" cy="1052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latinLnBrk="0" hangingPunct="0">
              <a:spcBef>
                <a:spcPct val="0"/>
              </a:spcBef>
              <a:spcAft>
                <a:spcPct val="0"/>
              </a:spcAft>
              <a:buFontTx/>
              <a:buChar char="•"/>
            </a:pPr>
            <a:r>
              <a:rPr lang="ko-KR" altLang="ko-KR" sz="1400" b="1" dirty="0" err="1">
                <a:solidFill>
                  <a:schemeClr val="tx1"/>
                </a:solidFill>
                <a:latin typeface="Arial" panose="020B0604020202020204" pitchFamily="34" charset="0"/>
              </a:rPr>
              <a:t>Provides</a:t>
            </a:r>
            <a:r>
              <a:rPr lang="ko-KR" altLang="ko-KR" sz="1400" b="1" dirty="0">
                <a:solidFill>
                  <a:schemeClr val="tx1"/>
                </a:solidFill>
                <a:latin typeface="Arial" panose="020B0604020202020204" pitchFamily="34" charset="0"/>
              </a:rPr>
              <a:t> </a:t>
            </a:r>
            <a:r>
              <a:rPr lang="ko-KR" altLang="ko-KR" sz="1400" b="1" dirty="0" err="1">
                <a:solidFill>
                  <a:schemeClr val="tx1"/>
                </a:solidFill>
                <a:latin typeface="Arial" panose="020B0604020202020204" pitchFamily="34" charset="0"/>
              </a:rPr>
              <a:t>better</a:t>
            </a:r>
            <a:r>
              <a:rPr lang="ko-KR" altLang="ko-KR" sz="1400" b="1" dirty="0">
                <a:solidFill>
                  <a:schemeClr val="tx1"/>
                </a:solidFill>
                <a:latin typeface="Arial" panose="020B0604020202020204" pitchFamily="34" charset="0"/>
              </a:rPr>
              <a:t> </a:t>
            </a:r>
            <a:r>
              <a:rPr lang="ko-KR" altLang="ko-KR" sz="1400" b="1" dirty="0" err="1">
                <a:solidFill>
                  <a:schemeClr val="tx1"/>
                </a:solidFill>
                <a:latin typeface="Arial" panose="020B0604020202020204" pitchFamily="34" charset="0"/>
              </a:rPr>
              <a:t>citizen</a:t>
            </a:r>
            <a:r>
              <a:rPr lang="ko-KR" altLang="ko-KR" sz="1400" b="1" dirty="0">
                <a:solidFill>
                  <a:schemeClr val="tx1"/>
                </a:solidFill>
                <a:latin typeface="Arial" panose="020B0604020202020204" pitchFamily="34" charset="0"/>
              </a:rPr>
              <a:t> </a:t>
            </a:r>
            <a:r>
              <a:rPr lang="ko-KR" altLang="ko-KR" sz="1400" b="1" dirty="0" err="1">
                <a:solidFill>
                  <a:schemeClr val="tx1"/>
                </a:solidFill>
                <a:latin typeface="Arial" panose="020B0604020202020204" pitchFamily="34" charset="0"/>
              </a:rPr>
              <a:t>services</a:t>
            </a:r>
            <a:r>
              <a:rPr lang="ko-KR" altLang="ko-KR" sz="1400" b="1" dirty="0">
                <a:solidFill>
                  <a:schemeClr val="tx1"/>
                </a:solidFill>
                <a:latin typeface="Arial" panose="020B0604020202020204" pitchFamily="34" charset="0"/>
              </a:rPr>
              <a:t>:</a:t>
            </a:r>
          </a:p>
          <a:p>
            <a:pPr lvl="0" eaLnBrk="0" fontAlgn="base" latinLnBrk="0" hangingPunct="0">
              <a:spcBef>
                <a:spcPct val="0"/>
              </a:spcBef>
              <a:spcAft>
                <a:spcPct val="0"/>
              </a:spcAft>
            </a:pPr>
            <a:r>
              <a:rPr lang="en-US" altLang="ko-KR" sz="1100" b="1" dirty="0">
                <a:solidFill>
                  <a:schemeClr val="tx1"/>
                </a:solidFill>
                <a:latin typeface="Arial" panose="020B0604020202020204" pitchFamily="34" charset="0"/>
              </a:rPr>
              <a:t>- </a:t>
            </a:r>
            <a:r>
              <a:rPr lang="ko-KR" altLang="ko-KR" sz="1100" b="1" dirty="0" err="1">
                <a:solidFill>
                  <a:schemeClr val="tx1"/>
                </a:solidFill>
                <a:latin typeface="Arial" panose="020B0604020202020204" pitchFamily="34" charset="0"/>
              </a:rPr>
              <a:t>E-government</a:t>
            </a:r>
            <a:endParaRPr lang="ko-KR" altLang="ko-KR" sz="1100" dirty="0">
              <a:solidFill>
                <a:schemeClr val="tx1"/>
              </a:solidFill>
              <a:latin typeface="Arial" panose="020B0604020202020204" pitchFamily="34" charset="0"/>
            </a:endParaRPr>
          </a:p>
          <a:p>
            <a:pPr lvl="0" eaLnBrk="0" fontAlgn="base" latinLnBrk="0" hangingPunct="0">
              <a:spcBef>
                <a:spcPct val="0"/>
              </a:spcBef>
              <a:spcAft>
                <a:spcPct val="0"/>
              </a:spcAft>
            </a:pPr>
            <a:r>
              <a:rPr lang="en-US" altLang="ko-KR" sz="1100" b="1" dirty="0">
                <a:solidFill>
                  <a:schemeClr val="tx1"/>
                </a:solidFill>
                <a:latin typeface="Arial" panose="020B0604020202020204" pitchFamily="34" charset="0"/>
              </a:rPr>
              <a:t>- </a:t>
            </a:r>
            <a:r>
              <a:rPr lang="ko-KR" altLang="ko-KR" sz="1100" b="1" dirty="0" err="1">
                <a:solidFill>
                  <a:schemeClr val="tx1"/>
                </a:solidFill>
                <a:latin typeface="Arial" panose="020B0604020202020204" pitchFamily="34" charset="0"/>
              </a:rPr>
              <a:t>Smart</a:t>
            </a:r>
            <a:r>
              <a:rPr lang="ko-KR" altLang="ko-KR" sz="1100" b="1" dirty="0">
                <a:solidFill>
                  <a:schemeClr val="tx1"/>
                </a:solidFill>
                <a:latin typeface="Arial" panose="020B0604020202020204" pitchFamily="34" charset="0"/>
              </a:rPr>
              <a:t> </a:t>
            </a:r>
            <a:r>
              <a:rPr lang="ko-KR" altLang="ko-KR" sz="1100" b="1" dirty="0" err="1">
                <a:solidFill>
                  <a:schemeClr val="tx1"/>
                </a:solidFill>
                <a:latin typeface="Arial" panose="020B0604020202020204" pitchFamily="34" charset="0"/>
              </a:rPr>
              <a:t>cities</a:t>
            </a:r>
            <a:endParaRPr lang="ko-KR" altLang="ko-KR" sz="1100" dirty="0">
              <a:solidFill>
                <a:schemeClr val="tx1"/>
              </a:solidFill>
              <a:latin typeface="Arial" panose="020B0604020202020204" pitchFamily="34" charset="0"/>
            </a:endParaRPr>
          </a:p>
        </p:txBody>
      </p:sp>
      <p:cxnSp>
        <p:nvCxnSpPr>
          <p:cNvPr id="18" name="꺾인 연결선 17"/>
          <p:cNvCxnSpPr/>
          <p:nvPr/>
        </p:nvCxnSpPr>
        <p:spPr>
          <a:xfrm rot="10800000" flipV="1">
            <a:off x="7109918" y="3865565"/>
            <a:ext cx="496275" cy="118782"/>
          </a:xfrm>
          <a:prstGeom prst="bentConnector3">
            <a:avLst/>
          </a:prstGeom>
          <a:ln w="28575">
            <a:solidFill>
              <a:srgbClr val="FF4700"/>
            </a:solidFill>
          </a:ln>
        </p:spPr>
        <p:style>
          <a:lnRef idx="1">
            <a:schemeClr val="accent1"/>
          </a:lnRef>
          <a:fillRef idx="0">
            <a:schemeClr val="accent1"/>
          </a:fillRef>
          <a:effectRef idx="0">
            <a:schemeClr val="accent1"/>
          </a:effectRef>
          <a:fontRef idx="minor">
            <a:schemeClr val="tx1"/>
          </a:fontRef>
        </p:style>
      </p:cxnSp>
      <p:sp>
        <p:nvSpPr>
          <p:cNvPr id="19" name="직사각형 18"/>
          <p:cNvSpPr/>
          <p:nvPr/>
        </p:nvSpPr>
        <p:spPr>
          <a:xfrm>
            <a:off x="7606188" y="3642791"/>
            <a:ext cx="3325091" cy="1052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latinLnBrk="0" hangingPunct="0">
              <a:spcBef>
                <a:spcPct val="0"/>
              </a:spcBef>
              <a:spcAft>
                <a:spcPct val="0"/>
              </a:spcAft>
              <a:buFontTx/>
              <a:buChar char="•"/>
            </a:pPr>
            <a:r>
              <a:rPr lang="ko-KR" altLang="ko-KR" dirty="0" err="1">
                <a:solidFill>
                  <a:schemeClr val="tx1"/>
                </a:solidFill>
                <a:latin typeface="Arial" panose="020B0604020202020204" pitchFamily="34" charset="0"/>
              </a:rPr>
              <a:t>Supports</a:t>
            </a:r>
            <a:r>
              <a:rPr lang="ko-KR" altLang="ko-KR" dirty="0">
                <a:solidFill>
                  <a:schemeClr val="tx1"/>
                </a:solidFill>
                <a:latin typeface="Arial" panose="020B0604020202020204" pitchFamily="34" charset="0"/>
              </a:rPr>
              <a:t>:</a:t>
            </a:r>
          </a:p>
          <a:p>
            <a:pPr lvl="0" eaLnBrk="0" fontAlgn="base" latinLnBrk="0" hangingPunct="0">
              <a:spcBef>
                <a:spcPct val="0"/>
              </a:spcBef>
              <a:spcAft>
                <a:spcPct val="0"/>
              </a:spcAft>
            </a:pPr>
            <a:r>
              <a:rPr lang="en-US" altLang="ko-KR" b="1" dirty="0">
                <a:solidFill>
                  <a:schemeClr val="tx1"/>
                </a:solidFill>
                <a:latin typeface="Arial" panose="020B0604020202020204" pitchFamily="34" charset="0"/>
              </a:rPr>
              <a:t>- </a:t>
            </a:r>
            <a:r>
              <a:rPr lang="ko-KR" altLang="ko-KR" sz="1400" b="1" dirty="0" err="1">
                <a:solidFill>
                  <a:schemeClr val="tx1"/>
                </a:solidFill>
                <a:latin typeface="Arial" panose="020B0604020202020204" pitchFamily="34" charset="0"/>
              </a:rPr>
              <a:t>Innovation</a:t>
            </a:r>
            <a:r>
              <a:rPr lang="ko-KR" altLang="ko-KR" sz="1400" dirty="0">
                <a:solidFill>
                  <a:schemeClr val="tx1"/>
                </a:solidFill>
                <a:latin typeface="Arial" panose="020B0604020202020204" pitchFamily="34" charset="0"/>
              </a:rPr>
              <a:t>.</a:t>
            </a:r>
          </a:p>
          <a:p>
            <a:pPr lvl="0" eaLnBrk="0" fontAlgn="base" latinLnBrk="0" hangingPunct="0">
              <a:spcBef>
                <a:spcPct val="0"/>
              </a:spcBef>
              <a:spcAft>
                <a:spcPct val="0"/>
              </a:spcAft>
            </a:pPr>
            <a:r>
              <a:rPr lang="en-US" altLang="ko-KR" sz="1400" b="1" dirty="0">
                <a:solidFill>
                  <a:schemeClr val="tx1"/>
                </a:solidFill>
                <a:latin typeface="Arial" panose="020B0604020202020204" pitchFamily="34" charset="0"/>
              </a:rPr>
              <a:t>- </a:t>
            </a:r>
            <a:r>
              <a:rPr lang="ko-KR" altLang="ko-KR" sz="1400" b="1" dirty="0" err="1">
                <a:solidFill>
                  <a:schemeClr val="tx1"/>
                </a:solidFill>
                <a:latin typeface="Arial" panose="020B0604020202020204" pitchFamily="34" charset="0"/>
              </a:rPr>
              <a:t>Resilience</a:t>
            </a:r>
            <a:endParaRPr lang="ko-KR" altLang="ko-KR" sz="1100" dirty="0">
              <a:solidFill>
                <a:schemeClr val="tx1"/>
              </a:solidFill>
              <a:latin typeface="Arial" panose="020B0604020202020204" pitchFamily="34" charset="0"/>
            </a:endParaRPr>
          </a:p>
        </p:txBody>
      </p:sp>
      <p:cxnSp>
        <p:nvCxnSpPr>
          <p:cNvPr id="21" name="꺾인 연결선 20"/>
          <p:cNvCxnSpPr/>
          <p:nvPr/>
        </p:nvCxnSpPr>
        <p:spPr>
          <a:xfrm>
            <a:off x="4620790" y="2649332"/>
            <a:ext cx="590084" cy="391444"/>
          </a:xfrm>
          <a:prstGeom prst="bentConnector3">
            <a:avLst/>
          </a:prstGeom>
          <a:ln w="28575">
            <a:solidFill>
              <a:srgbClr val="FF4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266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직사각형 20"/>
          <p:cNvSpPr/>
          <p:nvPr/>
        </p:nvSpPr>
        <p:spPr>
          <a:xfrm>
            <a:off x="2452363" y="2663548"/>
            <a:ext cx="7287828" cy="1323439"/>
          </a:xfrm>
          <a:prstGeom prst="rect">
            <a:avLst/>
          </a:prstGeom>
        </p:spPr>
        <p:txBody>
          <a:bodyPr wrap="none">
            <a:spAutoFit/>
          </a:bodyPr>
          <a:lstStyle/>
          <a:p>
            <a:pPr algn="ctr"/>
            <a:r>
              <a:rPr lang="en-US" altLang="ko-KR" sz="4000" b="1" dirty="0">
                <a:solidFill>
                  <a:srgbClr val="166060"/>
                </a:solidFill>
              </a:rPr>
              <a:t>DX in South Korea –</a:t>
            </a:r>
          </a:p>
          <a:p>
            <a:pPr algn="ctr"/>
            <a:r>
              <a:rPr lang="en-US" altLang="ko-KR" sz="4000" b="1" dirty="0">
                <a:solidFill>
                  <a:srgbClr val="166060"/>
                </a:solidFill>
              </a:rPr>
              <a:t>Digital Platform Government</a:t>
            </a:r>
          </a:p>
        </p:txBody>
      </p:sp>
      <p:sp>
        <p:nvSpPr>
          <p:cNvPr id="6" name="TextBox 5">
            <a:extLst>
              <a:ext uri="{FF2B5EF4-FFF2-40B4-BE49-F238E27FC236}">
                <a16:creationId xmlns:a16="http://schemas.microsoft.com/office/drawing/2014/main" id="{6D867CA5-4F27-F548-B9A9-2D1B89E3F432}"/>
              </a:ext>
            </a:extLst>
          </p:cNvPr>
          <p:cNvSpPr txBox="1"/>
          <p:nvPr/>
        </p:nvSpPr>
        <p:spPr>
          <a:xfrm>
            <a:off x="5257748" y="4080354"/>
            <a:ext cx="1677062" cy="369332"/>
          </a:xfrm>
          <a:prstGeom prst="rect">
            <a:avLst/>
          </a:prstGeom>
          <a:noFill/>
        </p:spPr>
        <p:txBody>
          <a:bodyPr wrap="none">
            <a:spAutoFit/>
          </a:bodyPr>
          <a:lstStyle/>
          <a:p>
            <a:pPr lvl="0" algn="ctr">
              <a:defRPr/>
            </a:pPr>
            <a:r>
              <a:rPr lang="ko-KR" altLang="en-US" spc="-200" dirty="0">
                <a:ln>
                  <a:solidFill>
                    <a:srgbClr val="C00000">
                      <a:alpha val="0"/>
                    </a:srgbClr>
                  </a:solidFill>
                </a:ln>
                <a:latin typeface="나눔고딕 ExtraBold" panose="020D0904000000000000" pitchFamily="50" charset="-127"/>
                <a:ea typeface="나눔고딕 ExtraBold" panose="020D0904000000000000" pitchFamily="50" charset="-127"/>
              </a:rPr>
              <a:t>미래 </a:t>
            </a:r>
            <a:r>
              <a:rPr lang="en-US" altLang="ko-KR" spc="-200" dirty="0">
                <a:ln>
                  <a:solidFill>
                    <a:srgbClr val="C00000">
                      <a:alpha val="0"/>
                    </a:srgbClr>
                  </a:solidFill>
                </a:ln>
                <a:latin typeface="나눔고딕 ExtraBold" panose="020D0904000000000000" pitchFamily="50" charset="-127"/>
                <a:ea typeface="나눔고딕 ExtraBold" panose="020D0904000000000000" pitchFamily="50" charset="-127"/>
              </a:rPr>
              <a:t>DX</a:t>
            </a:r>
            <a:r>
              <a:rPr lang="ko-KR" altLang="en-US" spc="-200" dirty="0">
                <a:ln>
                  <a:solidFill>
                    <a:srgbClr val="C00000">
                      <a:alpha val="0"/>
                    </a:srgbClr>
                  </a:solidFill>
                </a:ln>
                <a:latin typeface="나눔고딕 ExtraBold" panose="020D0904000000000000" pitchFamily="50" charset="-127"/>
                <a:ea typeface="나눔고딕 ExtraBold" panose="020D0904000000000000" pitchFamily="50" charset="-127"/>
              </a:rPr>
              <a:t>의 중요성</a:t>
            </a:r>
            <a:endParaRPr lang="en-US" altLang="ko-KR" sz="1800" spc="-200" dirty="0">
              <a:ln>
                <a:solidFill>
                  <a:srgbClr val="C00000">
                    <a:alpha val="0"/>
                  </a:srgbClr>
                </a:solidFill>
              </a:ln>
              <a:solidFill>
                <a:schemeClr val="tx1"/>
              </a:solidFill>
              <a:latin typeface="나눔고딕 ExtraBold" panose="020D0904000000000000" pitchFamily="50" charset="-127"/>
              <a:ea typeface="나눔고딕 ExtraBold" panose="020D0904000000000000" pitchFamily="50" charset="-127"/>
            </a:endParaRPr>
          </a:p>
        </p:txBody>
      </p:sp>
    </p:spTree>
    <p:extLst>
      <p:ext uri="{BB962C8B-B14F-4D97-AF65-F5344CB8AC3E}">
        <p14:creationId xmlns:p14="http://schemas.microsoft.com/office/powerpoint/2010/main" val="3774996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749"/>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6" name="그림 5" descr="텍스트, 지도, 하늘빛이(가) 표시된 사진&#10;&#10;자동 생성된 설명">
            <a:extLst>
              <a:ext uri="{FF2B5EF4-FFF2-40B4-BE49-F238E27FC236}">
                <a16:creationId xmlns:a16="http://schemas.microsoft.com/office/drawing/2014/main" id="{8971E86C-372D-45C3-AFCF-9022F295527A}"/>
              </a:ext>
            </a:extLst>
          </p:cNvPr>
          <p:cNvPicPr>
            <a:picLocks noChangeAspect="1"/>
          </p:cNvPicPr>
          <p:nvPr/>
        </p:nvPicPr>
        <p:blipFill>
          <a:blip r:embed="rId3">
            <a:extLst>
              <a:ext uri="{28A0092B-C50C-407E-A947-70E740481C1C}">
                <a14:useLocalDpi xmlns:a14="http://schemas.microsoft.com/office/drawing/2010/main" val="0"/>
              </a:ext>
            </a:extLst>
          </a:blip>
          <a:srcRect l="10841" t="12779" r="10326" b="3511"/>
          <a:stretch/>
        </p:blipFill>
        <p:spPr>
          <a:xfrm>
            <a:off x="3209731" y="1247232"/>
            <a:ext cx="5178491" cy="4124131"/>
          </a:xfrm>
          <a:prstGeom prst="rect">
            <a:avLst/>
          </a:prstGeom>
        </p:spPr>
      </p:pic>
      <p:sp>
        <p:nvSpPr>
          <p:cNvPr id="7" name="직사각형 6">
            <a:extLst>
              <a:ext uri="{FF2B5EF4-FFF2-40B4-BE49-F238E27FC236}">
                <a16:creationId xmlns:a16="http://schemas.microsoft.com/office/drawing/2014/main" id="{BE69C7CF-C24E-4861-A9E4-93F32A9DD2C8}"/>
              </a:ext>
            </a:extLst>
          </p:cNvPr>
          <p:cNvSpPr/>
          <p:nvPr/>
        </p:nvSpPr>
        <p:spPr>
          <a:xfrm>
            <a:off x="3875603" y="1102750"/>
            <a:ext cx="3609155" cy="4571376"/>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직사각형 1">
            <a:extLst>
              <a:ext uri="{FF2B5EF4-FFF2-40B4-BE49-F238E27FC236}">
                <a16:creationId xmlns:a16="http://schemas.microsoft.com/office/drawing/2014/main" id="{EE1CA343-46BD-4EA2-86B1-64AFE3B3261D}"/>
              </a:ext>
            </a:extLst>
          </p:cNvPr>
          <p:cNvSpPr/>
          <p:nvPr/>
        </p:nvSpPr>
        <p:spPr>
          <a:xfrm>
            <a:off x="2866750" y="3198167"/>
            <a:ext cx="6458499" cy="461665"/>
          </a:xfrm>
          <a:prstGeom prst="rect">
            <a:avLst/>
          </a:prstGeom>
        </p:spPr>
        <p:txBody>
          <a:bodyPr wrap="none">
            <a:spAutoFit/>
          </a:bodyPr>
          <a:lstStyle/>
          <a:p>
            <a:pPr algn="ctr"/>
            <a:r>
              <a:rPr lang="en-US" altLang="ko-KR" sz="2400" b="1" dirty="0"/>
              <a:t>A Blueprint for Global Digital Governance </a:t>
            </a:r>
          </a:p>
        </p:txBody>
      </p:sp>
    </p:spTree>
    <p:extLst>
      <p:ext uri="{BB962C8B-B14F-4D97-AF65-F5344CB8AC3E}">
        <p14:creationId xmlns:p14="http://schemas.microsoft.com/office/powerpoint/2010/main" val="414982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7" name="TextBox 6">
            <a:extLst>
              <a:ext uri="{FF2B5EF4-FFF2-40B4-BE49-F238E27FC236}">
                <a16:creationId xmlns:a16="http://schemas.microsoft.com/office/drawing/2014/main" id="{B01A0438-7FCA-436B-9D66-61663FFC9AC8}"/>
              </a:ext>
            </a:extLst>
          </p:cNvPr>
          <p:cNvSpPr txBox="1"/>
          <p:nvPr/>
        </p:nvSpPr>
        <p:spPr>
          <a:xfrm>
            <a:off x="1338849" y="2726899"/>
            <a:ext cx="2968057"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Global Digital Shift</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South Korea’s Leadership</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International Implications</a:t>
            </a:r>
          </a:p>
        </p:txBody>
      </p:sp>
    </p:spTree>
    <p:extLst>
      <p:ext uri="{BB962C8B-B14F-4D97-AF65-F5344CB8AC3E}">
        <p14:creationId xmlns:p14="http://schemas.microsoft.com/office/powerpoint/2010/main" val="1810605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2" name="그림 1">
            <a:extLst>
              <a:ext uri="{FF2B5EF4-FFF2-40B4-BE49-F238E27FC236}">
                <a16:creationId xmlns:a16="http://schemas.microsoft.com/office/drawing/2014/main" id="{A5EBFBAF-CABF-B12B-63E4-EF76C1862E51}"/>
              </a:ext>
            </a:extLst>
          </p:cNvPr>
          <p:cNvPicPr>
            <a:picLocks noChangeAspect="1"/>
          </p:cNvPicPr>
          <p:nvPr/>
        </p:nvPicPr>
        <p:blipFill>
          <a:blip r:embed="rId3"/>
          <a:stretch>
            <a:fillRect/>
          </a:stretch>
        </p:blipFill>
        <p:spPr>
          <a:xfrm>
            <a:off x="3225583" y="1458101"/>
            <a:ext cx="2956309" cy="4043015"/>
          </a:xfrm>
          <a:prstGeom prst="rect">
            <a:avLst/>
          </a:prstGeom>
        </p:spPr>
      </p:pic>
      <p:pic>
        <p:nvPicPr>
          <p:cNvPr id="3" name="그림 2">
            <a:extLst>
              <a:ext uri="{FF2B5EF4-FFF2-40B4-BE49-F238E27FC236}">
                <a16:creationId xmlns:a16="http://schemas.microsoft.com/office/drawing/2014/main" id="{B2B8A3AF-26E3-8C45-3F39-8896F0490C21}"/>
              </a:ext>
            </a:extLst>
          </p:cNvPr>
          <p:cNvPicPr>
            <a:picLocks noChangeAspect="1"/>
          </p:cNvPicPr>
          <p:nvPr/>
        </p:nvPicPr>
        <p:blipFill>
          <a:blip r:embed="rId4"/>
          <a:stretch>
            <a:fillRect/>
          </a:stretch>
        </p:blipFill>
        <p:spPr>
          <a:xfrm>
            <a:off x="6471107" y="1936426"/>
            <a:ext cx="1539373" cy="3086367"/>
          </a:xfrm>
          <a:prstGeom prst="rect">
            <a:avLst/>
          </a:prstGeom>
        </p:spPr>
      </p:pic>
    </p:spTree>
    <p:extLst>
      <p:ext uri="{BB962C8B-B14F-4D97-AF65-F5344CB8AC3E}">
        <p14:creationId xmlns:p14="http://schemas.microsoft.com/office/powerpoint/2010/main" val="77551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A9CFA9A9-A921-4EF3-BF80-5EA341B00FA5}"/>
              </a:ext>
            </a:extLst>
          </p:cNvPr>
          <p:cNvSpPr txBox="1"/>
          <p:nvPr/>
        </p:nvSpPr>
        <p:spPr>
          <a:xfrm>
            <a:off x="1609560" y="1884828"/>
            <a:ext cx="4126643" cy="830997"/>
          </a:xfrm>
          <a:prstGeom prst="rect">
            <a:avLst/>
          </a:prstGeom>
          <a:noFill/>
        </p:spPr>
        <p:txBody>
          <a:bodyPr wrap="none" rtlCol="0">
            <a:spAutoFit/>
          </a:bodyPr>
          <a:lstStyle/>
          <a:p>
            <a:pPr marL="355600" indent="-177800" algn="r" latinLnBrk="0">
              <a:spcBef>
                <a:spcPct val="0"/>
              </a:spcBef>
            </a:pPr>
            <a:r>
              <a:rPr lang="en-US" altLang="ko-KR" sz="2400" b="1" dirty="0">
                <a:solidFill>
                  <a:srgbClr val="166060"/>
                </a:solidFill>
              </a:rPr>
              <a:t>Milestone of</a:t>
            </a:r>
          </a:p>
          <a:p>
            <a:pPr marL="355600" indent="-177800" algn="r" latinLnBrk="0">
              <a:spcBef>
                <a:spcPct val="0"/>
              </a:spcBef>
            </a:pPr>
            <a:r>
              <a:rPr lang="en-US" altLang="ko-KR" sz="2400" b="1" dirty="0">
                <a:solidFill>
                  <a:srgbClr val="166060"/>
                </a:solidFill>
              </a:rPr>
              <a:t>South Korea’s DX journey</a:t>
            </a:r>
          </a:p>
        </p:txBody>
      </p:sp>
    </p:spTree>
    <p:extLst>
      <p:ext uri="{BB962C8B-B14F-4D97-AF65-F5344CB8AC3E}">
        <p14:creationId xmlns:p14="http://schemas.microsoft.com/office/powerpoint/2010/main" val="4015669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A9CFA9A9-A921-4EF3-BF80-5EA341B00FA5}"/>
              </a:ext>
            </a:extLst>
          </p:cNvPr>
          <p:cNvSpPr txBox="1"/>
          <p:nvPr/>
        </p:nvSpPr>
        <p:spPr>
          <a:xfrm>
            <a:off x="6724623" y="3198167"/>
            <a:ext cx="4631204" cy="461665"/>
          </a:xfrm>
          <a:prstGeom prst="rect">
            <a:avLst/>
          </a:prstGeom>
          <a:noFill/>
        </p:spPr>
        <p:txBody>
          <a:bodyPr wrap="none" rtlCol="0">
            <a:spAutoFit/>
          </a:bodyPr>
          <a:lstStyle/>
          <a:p>
            <a:pPr marL="355600" indent="-177800" algn="r" latinLnBrk="0">
              <a:spcBef>
                <a:spcPct val="0"/>
              </a:spcBef>
            </a:pPr>
            <a:r>
              <a:rPr lang="en-US" altLang="ko-KR" sz="2400" b="1" dirty="0">
                <a:solidFill>
                  <a:srgbClr val="166060"/>
                </a:solidFill>
              </a:rPr>
              <a:t>Digital Platform Government</a:t>
            </a:r>
          </a:p>
        </p:txBody>
      </p:sp>
    </p:spTree>
    <p:extLst>
      <p:ext uri="{BB962C8B-B14F-4D97-AF65-F5344CB8AC3E}">
        <p14:creationId xmlns:p14="http://schemas.microsoft.com/office/powerpoint/2010/main" val="3532656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5" name="그림 4">
            <a:extLst>
              <a:ext uri="{FF2B5EF4-FFF2-40B4-BE49-F238E27FC236}">
                <a16:creationId xmlns:a16="http://schemas.microsoft.com/office/drawing/2014/main" id="{1079C6D9-F33D-4937-B591-7D5CCE391BAC}"/>
              </a:ext>
            </a:extLst>
          </p:cNvPr>
          <p:cNvPicPr>
            <a:picLocks noChangeAspect="1"/>
          </p:cNvPicPr>
          <p:nvPr/>
        </p:nvPicPr>
        <p:blipFill>
          <a:blip r:embed="rId3"/>
          <a:stretch>
            <a:fillRect/>
          </a:stretch>
        </p:blipFill>
        <p:spPr>
          <a:xfrm>
            <a:off x="2154153" y="2223043"/>
            <a:ext cx="8283070" cy="2414693"/>
          </a:xfrm>
          <a:prstGeom prst="rect">
            <a:avLst/>
          </a:prstGeom>
        </p:spPr>
      </p:pic>
      <p:sp>
        <p:nvSpPr>
          <p:cNvPr id="4" name="TextBox 3">
            <a:extLst>
              <a:ext uri="{FF2B5EF4-FFF2-40B4-BE49-F238E27FC236}">
                <a16:creationId xmlns:a16="http://schemas.microsoft.com/office/drawing/2014/main" id="{106CDF48-C979-4290-94EE-34CB82E77C4E}"/>
              </a:ext>
            </a:extLst>
          </p:cNvPr>
          <p:cNvSpPr txBox="1"/>
          <p:nvPr/>
        </p:nvSpPr>
        <p:spPr>
          <a:xfrm>
            <a:off x="10652338" y="115576"/>
            <a:ext cx="1313180" cy="307777"/>
          </a:xfrm>
          <a:prstGeom prst="rect">
            <a:avLst/>
          </a:prstGeom>
          <a:solidFill>
            <a:srgbClr val="FFFF00"/>
          </a:solidFill>
          <a:ln>
            <a:noFill/>
          </a:ln>
        </p:spPr>
        <p:txBody>
          <a:bodyPr wrap="none" rtlCol="0">
            <a:spAutoFit/>
          </a:bodyPr>
          <a:lstStyle>
            <a:defPPr>
              <a:defRPr lang="ko-KR"/>
            </a:defPPr>
            <a:lvl1pPr>
              <a:defRPr sz="3200" spc="-200">
                <a:ln>
                  <a:solidFill>
                    <a:srgbClr val="C00000">
                      <a:alpha val="0"/>
                    </a:srgbClr>
                  </a:solidFill>
                </a:ln>
                <a:solidFill>
                  <a:srgbClr val="1C383F"/>
                </a:solidFill>
                <a:latin typeface="나눔고딕 ExtraBold" panose="020D0904000000000000" pitchFamily="50" charset="-127"/>
                <a:ea typeface="나눔고딕 ExtraBold" panose="020D0904000000000000" pitchFamily="50" charset="-127"/>
              </a:defRPr>
            </a:lvl1pPr>
          </a:lstStyle>
          <a:p>
            <a:pPr algn="ctr"/>
            <a:r>
              <a:rPr lang="en-US" altLang="ko-KR" sz="1400" spc="0" dirty="0"/>
              <a:t>Original P.36</a:t>
            </a:r>
            <a:r>
              <a:rPr lang="ko-KR" altLang="en-US" sz="1400" spc="0" dirty="0"/>
              <a:t> </a:t>
            </a:r>
            <a:endParaRPr lang="en-US" altLang="ko-KR" sz="1400" spc="0" dirty="0"/>
          </a:p>
        </p:txBody>
      </p:sp>
    </p:spTree>
    <p:extLst>
      <p:ext uri="{BB962C8B-B14F-4D97-AF65-F5344CB8AC3E}">
        <p14:creationId xmlns:p14="http://schemas.microsoft.com/office/powerpoint/2010/main" val="2176046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A9CFA9A9-A921-4EF3-BF80-5EA341B00FA5}"/>
              </a:ext>
            </a:extLst>
          </p:cNvPr>
          <p:cNvSpPr txBox="1"/>
          <p:nvPr/>
        </p:nvSpPr>
        <p:spPr>
          <a:xfrm>
            <a:off x="1105000" y="2026434"/>
            <a:ext cx="4631203" cy="830997"/>
          </a:xfrm>
          <a:prstGeom prst="rect">
            <a:avLst/>
          </a:prstGeom>
          <a:noFill/>
        </p:spPr>
        <p:txBody>
          <a:bodyPr wrap="none" rtlCol="0">
            <a:spAutoFit/>
          </a:bodyPr>
          <a:lstStyle/>
          <a:p>
            <a:pPr marL="355600" indent="-177800" algn="r" latinLnBrk="0">
              <a:spcBef>
                <a:spcPct val="0"/>
              </a:spcBef>
            </a:pPr>
            <a:r>
              <a:rPr lang="en-US" altLang="ko-KR" sz="2400" b="1" dirty="0">
                <a:solidFill>
                  <a:srgbClr val="166060"/>
                </a:solidFill>
              </a:rPr>
              <a:t>Key features of</a:t>
            </a:r>
          </a:p>
          <a:p>
            <a:pPr marL="355600" indent="-177800" algn="r" latinLnBrk="0">
              <a:spcBef>
                <a:spcPct val="0"/>
              </a:spcBef>
            </a:pPr>
            <a:r>
              <a:rPr lang="en-US" altLang="ko-KR" sz="2400" b="1" dirty="0">
                <a:solidFill>
                  <a:srgbClr val="166060"/>
                </a:solidFill>
              </a:rPr>
              <a:t>Digital Platform Government</a:t>
            </a:r>
          </a:p>
        </p:txBody>
      </p:sp>
      <p:pic>
        <p:nvPicPr>
          <p:cNvPr id="5" name="그림 4">
            <a:extLst>
              <a:ext uri="{FF2B5EF4-FFF2-40B4-BE49-F238E27FC236}">
                <a16:creationId xmlns:a16="http://schemas.microsoft.com/office/drawing/2014/main" id="{66A3D7AE-0AB8-4562-A5E9-606F87547D1F}"/>
              </a:ext>
            </a:extLst>
          </p:cNvPr>
          <p:cNvPicPr>
            <a:picLocks noChangeAspect="1"/>
          </p:cNvPicPr>
          <p:nvPr/>
        </p:nvPicPr>
        <p:blipFill>
          <a:blip r:embed="rId3"/>
          <a:stretch>
            <a:fillRect/>
          </a:stretch>
        </p:blipFill>
        <p:spPr>
          <a:xfrm>
            <a:off x="1417315" y="2965311"/>
            <a:ext cx="4159919" cy="2685869"/>
          </a:xfrm>
          <a:prstGeom prst="rect">
            <a:avLst/>
          </a:prstGeom>
        </p:spPr>
      </p:pic>
      <p:sp>
        <p:nvSpPr>
          <p:cNvPr id="2" name="직사각형 1">
            <a:extLst>
              <a:ext uri="{FF2B5EF4-FFF2-40B4-BE49-F238E27FC236}">
                <a16:creationId xmlns:a16="http://schemas.microsoft.com/office/drawing/2014/main" id="{8394E90B-3457-4CF7-9EC9-4CC7658ADED7}"/>
              </a:ext>
            </a:extLst>
          </p:cNvPr>
          <p:cNvSpPr/>
          <p:nvPr/>
        </p:nvSpPr>
        <p:spPr>
          <a:xfrm>
            <a:off x="1647131" y="3754490"/>
            <a:ext cx="1635020" cy="363338"/>
          </a:xfrm>
          <a:prstGeom prst="rect">
            <a:avLst/>
          </a:prstGeom>
          <a:solidFill>
            <a:srgbClr val="FF4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D178E180-85BC-426D-87B0-37305C44220D}"/>
              </a:ext>
            </a:extLst>
          </p:cNvPr>
          <p:cNvSpPr/>
          <p:nvPr/>
        </p:nvSpPr>
        <p:spPr>
          <a:xfrm>
            <a:off x="3699989" y="3754489"/>
            <a:ext cx="1635020" cy="4723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9D8EAE3F-4F29-4E0F-BD24-5B9B2256D43F}"/>
              </a:ext>
            </a:extLst>
          </p:cNvPr>
          <p:cNvSpPr/>
          <p:nvPr/>
        </p:nvSpPr>
        <p:spPr>
          <a:xfrm>
            <a:off x="1593639" y="4936346"/>
            <a:ext cx="1635020" cy="472339"/>
          </a:xfrm>
          <a:prstGeom prst="rect">
            <a:avLst/>
          </a:prstGeom>
          <a:solidFill>
            <a:srgbClr val="E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B7709B46-8512-4476-9B5A-8C809FE4253F}"/>
              </a:ext>
            </a:extLst>
          </p:cNvPr>
          <p:cNvSpPr/>
          <p:nvPr/>
        </p:nvSpPr>
        <p:spPr>
          <a:xfrm>
            <a:off x="3699989" y="5033236"/>
            <a:ext cx="1635020" cy="472339"/>
          </a:xfrm>
          <a:prstGeom prst="rect">
            <a:avLst/>
          </a:prstGeom>
          <a:solidFill>
            <a:srgbClr val="890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62936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3" name="그림 2" descr="텍스트, 스크린샷, 도표, 폰트이(가) 표시된 사진&#10;&#10;자동 생성된 설명">
            <a:extLst>
              <a:ext uri="{FF2B5EF4-FFF2-40B4-BE49-F238E27FC236}">
                <a16:creationId xmlns:a16="http://schemas.microsoft.com/office/drawing/2014/main" id="{95330085-F0B9-4EE5-8690-736B71719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766" y="2422349"/>
            <a:ext cx="4423782" cy="2702529"/>
          </a:xfrm>
          <a:prstGeom prst="rect">
            <a:avLst/>
          </a:prstGeom>
        </p:spPr>
      </p:pic>
      <p:sp>
        <p:nvSpPr>
          <p:cNvPr id="4" name="직사각형 3">
            <a:extLst>
              <a:ext uri="{FF2B5EF4-FFF2-40B4-BE49-F238E27FC236}">
                <a16:creationId xmlns:a16="http://schemas.microsoft.com/office/drawing/2014/main" id="{47882D1E-C764-4F38-9325-599E0BBF9A91}"/>
              </a:ext>
            </a:extLst>
          </p:cNvPr>
          <p:cNvSpPr/>
          <p:nvPr/>
        </p:nvSpPr>
        <p:spPr>
          <a:xfrm>
            <a:off x="6654789" y="1878997"/>
            <a:ext cx="4619342" cy="461665"/>
          </a:xfrm>
          <a:prstGeom prst="rect">
            <a:avLst/>
          </a:prstGeom>
        </p:spPr>
        <p:txBody>
          <a:bodyPr wrap="none">
            <a:spAutoFit/>
          </a:bodyPr>
          <a:lstStyle/>
          <a:p>
            <a:pPr algn="ctr"/>
            <a:r>
              <a:rPr lang="en-US" altLang="ko-KR" sz="2400" b="1" dirty="0">
                <a:solidFill>
                  <a:srgbClr val="166060"/>
                </a:solidFill>
              </a:rPr>
              <a:t>South Korea’s future DX goals</a:t>
            </a:r>
          </a:p>
        </p:txBody>
      </p:sp>
    </p:spTree>
    <p:extLst>
      <p:ext uri="{BB962C8B-B14F-4D97-AF65-F5344CB8AC3E}">
        <p14:creationId xmlns:p14="http://schemas.microsoft.com/office/powerpoint/2010/main" val="1439852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34D9093-4827-42DE-BE35-117ADBE9E208}"/>
              </a:ext>
            </a:extLst>
          </p:cNvPr>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3" name="TextBox 2">
            <a:extLst>
              <a:ext uri="{FF2B5EF4-FFF2-40B4-BE49-F238E27FC236}">
                <a16:creationId xmlns:a16="http://schemas.microsoft.com/office/drawing/2014/main" id="{44033B59-59A0-4FE3-B0DE-8F99185A38B4}"/>
              </a:ext>
            </a:extLst>
          </p:cNvPr>
          <p:cNvSpPr txBox="1"/>
          <p:nvPr/>
        </p:nvSpPr>
        <p:spPr>
          <a:xfrm>
            <a:off x="1092529" y="3198167"/>
            <a:ext cx="4225836" cy="461665"/>
          </a:xfrm>
          <a:prstGeom prst="rect">
            <a:avLst/>
          </a:prstGeom>
          <a:noFill/>
        </p:spPr>
        <p:txBody>
          <a:bodyPr wrap="none" rtlCol="0">
            <a:spAutoFit/>
          </a:bodyPr>
          <a:lstStyle/>
          <a:p>
            <a:pPr marL="355600" indent="-177800" algn="r" latinLnBrk="0">
              <a:spcBef>
                <a:spcPct val="0"/>
              </a:spcBef>
            </a:pPr>
            <a:r>
              <a:rPr lang="en-US" altLang="ko-KR" sz="2400" b="1" dirty="0">
                <a:solidFill>
                  <a:srgbClr val="166060"/>
                </a:solidFill>
              </a:rPr>
              <a:t>Lessons for Other Nations</a:t>
            </a:r>
          </a:p>
        </p:txBody>
      </p:sp>
    </p:spTree>
    <p:extLst>
      <p:ext uri="{BB962C8B-B14F-4D97-AF65-F5344CB8AC3E}">
        <p14:creationId xmlns:p14="http://schemas.microsoft.com/office/powerpoint/2010/main" val="124397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4"/>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4" name="그림 3" descr="텍스트, 스크린샷, 도표, 원이(가) 표시된 사진&#10;&#10;자동 생성된 설명">
            <a:extLst>
              <a:ext uri="{FF2B5EF4-FFF2-40B4-BE49-F238E27FC236}">
                <a16:creationId xmlns:a16="http://schemas.microsoft.com/office/drawing/2014/main" id="{7BBC453A-8B6F-5347-BB04-0499B4F3B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690" y="1616656"/>
            <a:ext cx="4333310" cy="3624687"/>
          </a:xfrm>
          <a:prstGeom prst="rect">
            <a:avLst/>
          </a:prstGeom>
        </p:spPr>
      </p:pic>
      <p:sp>
        <p:nvSpPr>
          <p:cNvPr id="9" name="CuadroTexto 71">
            <a:extLst>
              <a:ext uri="{FF2B5EF4-FFF2-40B4-BE49-F238E27FC236}">
                <a16:creationId xmlns:a16="http://schemas.microsoft.com/office/drawing/2014/main" id="{F849FD46-4D6B-F740-806E-F42BD69C35F8}"/>
              </a:ext>
            </a:extLst>
          </p:cNvPr>
          <p:cNvSpPr txBox="1"/>
          <p:nvPr/>
        </p:nvSpPr>
        <p:spPr>
          <a:xfrm>
            <a:off x="7751489" y="2125189"/>
            <a:ext cx="2177647" cy="1285288"/>
          </a:xfrm>
          <a:prstGeom prst="rect">
            <a:avLst/>
          </a:prstGeom>
          <a:noFill/>
        </p:spPr>
        <p:txBody>
          <a:bodyPr wrap="none" rtlCol="0">
            <a:spAutoFit/>
          </a:bodyPr>
          <a:lstStyle/>
          <a:p>
            <a:pPr marL="463550" indent="-285750" latinLnBrk="0">
              <a:lnSpc>
                <a:spcPct val="150000"/>
              </a:lnSpc>
              <a:spcBef>
                <a:spcPct val="0"/>
              </a:spcBef>
              <a:buFontTx/>
              <a:buChar char="-"/>
            </a:pPr>
            <a:r>
              <a:rPr lang="en-US" b="1" dirty="0"/>
              <a:t>Organizations</a:t>
            </a:r>
          </a:p>
          <a:p>
            <a:pPr marL="463550" indent="-285750" latinLnBrk="0">
              <a:lnSpc>
                <a:spcPct val="150000"/>
              </a:lnSpc>
              <a:spcBef>
                <a:spcPct val="0"/>
              </a:spcBef>
              <a:buFontTx/>
              <a:buChar char="-"/>
            </a:pPr>
            <a:r>
              <a:rPr lang="en-US" b="1" dirty="0"/>
              <a:t>Countries.</a:t>
            </a:r>
          </a:p>
          <a:p>
            <a:pPr marL="463550" indent="-285750" latinLnBrk="0">
              <a:lnSpc>
                <a:spcPct val="150000"/>
              </a:lnSpc>
              <a:spcBef>
                <a:spcPct val="0"/>
              </a:spcBef>
              <a:buFontTx/>
              <a:buChar char="-"/>
            </a:pPr>
            <a:r>
              <a:rPr lang="en-US" b="1" dirty="0"/>
              <a:t>Individual</a:t>
            </a:r>
            <a:r>
              <a:rPr lang="en-US" altLang="ko-KR" b="1" dirty="0"/>
              <a:t>.</a:t>
            </a:r>
            <a:endParaRPr lang="en-US" b="1" dirty="0"/>
          </a:p>
        </p:txBody>
      </p:sp>
      <p:sp>
        <p:nvSpPr>
          <p:cNvPr id="11" name="CuadroTexto 71">
            <a:extLst>
              <a:ext uri="{FF2B5EF4-FFF2-40B4-BE49-F238E27FC236}">
                <a16:creationId xmlns:a16="http://schemas.microsoft.com/office/drawing/2014/main" id="{56CEA261-9BB9-744C-BF93-D944BF4017F6}"/>
              </a:ext>
            </a:extLst>
          </p:cNvPr>
          <p:cNvSpPr txBox="1"/>
          <p:nvPr/>
        </p:nvSpPr>
        <p:spPr>
          <a:xfrm>
            <a:off x="6504666" y="1435471"/>
            <a:ext cx="4930068" cy="646331"/>
          </a:xfrm>
          <a:prstGeom prst="rect">
            <a:avLst/>
          </a:prstGeom>
          <a:noFill/>
        </p:spPr>
        <p:txBody>
          <a:bodyPr wrap="none" rtlCol="0">
            <a:spAutoFit/>
          </a:bodyPr>
          <a:lstStyle/>
          <a:p>
            <a:pPr algn="ctr"/>
            <a:r>
              <a:rPr lang="en-US" b="1" dirty="0">
                <a:solidFill>
                  <a:srgbClr val="166060"/>
                </a:solidFill>
              </a:rPr>
              <a:t>Digital transformation is the integration of</a:t>
            </a:r>
          </a:p>
          <a:p>
            <a:pPr algn="ctr"/>
            <a:r>
              <a:rPr lang="en-US" b="1" dirty="0">
                <a:solidFill>
                  <a:srgbClr val="166060"/>
                </a:solidFill>
              </a:rPr>
              <a:t>digital technology into all areas of:</a:t>
            </a:r>
          </a:p>
        </p:txBody>
      </p:sp>
    </p:spTree>
    <p:extLst>
      <p:ext uri="{BB962C8B-B14F-4D97-AF65-F5344CB8AC3E}">
        <p14:creationId xmlns:p14="http://schemas.microsoft.com/office/powerpoint/2010/main" val="3247056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BCDA1494-7D93-4619-805A-CC1696DF3C3E}"/>
              </a:ext>
            </a:extLst>
          </p:cNvPr>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2" name="TextBox 1">
            <a:extLst>
              <a:ext uri="{FF2B5EF4-FFF2-40B4-BE49-F238E27FC236}">
                <a16:creationId xmlns:a16="http://schemas.microsoft.com/office/drawing/2014/main" id="{4F15B264-CD1F-4C36-880D-86BAB994483C}"/>
              </a:ext>
            </a:extLst>
          </p:cNvPr>
          <p:cNvSpPr txBox="1"/>
          <p:nvPr/>
        </p:nvSpPr>
        <p:spPr>
          <a:xfrm>
            <a:off x="478950" y="2722707"/>
            <a:ext cx="4984121"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Adapting Digital Infrastructure </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Personalized Citizen Services </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Collaborative Whole-of-Government Approach</a:t>
            </a:r>
          </a:p>
        </p:txBody>
      </p:sp>
    </p:spTree>
    <p:extLst>
      <p:ext uri="{BB962C8B-B14F-4D97-AF65-F5344CB8AC3E}">
        <p14:creationId xmlns:p14="http://schemas.microsoft.com/office/powerpoint/2010/main" val="505896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BCDA1494-7D93-4619-805A-CC1696DF3C3E}"/>
              </a:ext>
            </a:extLst>
          </p:cNvPr>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7EB5225B-DD78-4CF1-9D1B-EBB954C4E46E}"/>
              </a:ext>
            </a:extLst>
          </p:cNvPr>
          <p:cNvSpPr txBox="1"/>
          <p:nvPr/>
        </p:nvSpPr>
        <p:spPr>
          <a:xfrm>
            <a:off x="4357383" y="1775094"/>
            <a:ext cx="3477234" cy="830997"/>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Case Study 1</a:t>
            </a:r>
          </a:p>
          <a:p>
            <a:pPr marL="355600" indent="-177800" algn="ctr" latinLnBrk="0">
              <a:spcBef>
                <a:spcPct val="0"/>
              </a:spcBef>
            </a:pPr>
            <a:r>
              <a:rPr lang="en-US" altLang="ko-KR" sz="2400" b="1" dirty="0">
                <a:solidFill>
                  <a:srgbClr val="166060"/>
                </a:solidFill>
              </a:rPr>
              <a:t>Digital Health and AI</a:t>
            </a:r>
          </a:p>
        </p:txBody>
      </p:sp>
      <p:pic>
        <p:nvPicPr>
          <p:cNvPr id="5" name="그림 4" descr="텍스트, 스크린샷, 폰트, 번호이(가) 표시된 사진&#10;&#10;자동 생성된 설명">
            <a:extLst>
              <a:ext uri="{FF2B5EF4-FFF2-40B4-BE49-F238E27FC236}">
                <a16:creationId xmlns:a16="http://schemas.microsoft.com/office/drawing/2014/main" id="{825BF35A-35FB-4293-8506-F4C072318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474" y="2786176"/>
            <a:ext cx="5243052" cy="2540139"/>
          </a:xfrm>
          <a:prstGeom prst="rect">
            <a:avLst/>
          </a:prstGeom>
        </p:spPr>
      </p:pic>
    </p:spTree>
    <p:extLst>
      <p:ext uri="{BB962C8B-B14F-4D97-AF65-F5344CB8AC3E}">
        <p14:creationId xmlns:p14="http://schemas.microsoft.com/office/powerpoint/2010/main" val="3956909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BCDA1494-7D93-4619-805A-CC1696DF3C3E}"/>
              </a:ext>
            </a:extLst>
          </p:cNvPr>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7EB5225B-DD78-4CF1-9D1B-EBB954C4E46E}"/>
              </a:ext>
            </a:extLst>
          </p:cNvPr>
          <p:cNvSpPr txBox="1"/>
          <p:nvPr/>
        </p:nvSpPr>
        <p:spPr>
          <a:xfrm>
            <a:off x="825251" y="1902263"/>
            <a:ext cx="4631203" cy="1200329"/>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Case Study 2</a:t>
            </a:r>
          </a:p>
          <a:p>
            <a:pPr marL="355600" indent="-177800" algn="ctr" latinLnBrk="0">
              <a:spcBef>
                <a:spcPct val="0"/>
              </a:spcBef>
            </a:pPr>
            <a:r>
              <a:rPr lang="en-US" altLang="ko-KR" sz="2400" b="1" dirty="0">
                <a:solidFill>
                  <a:srgbClr val="166060"/>
                </a:solidFill>
              </a:rPr>
              <a:t>Digital Platform Government</a:t>
            </a:r>
          </a:p>
          <a:p>
            <a:pPr marL="355600" indent="-177800" algn="ctr" latinLnBrk="0">
              <a:spcBef>
                <a:spcPct val="0"/>
              </a:spcBef>
            </a:pPr>
            <a:r>
              <a:rPr lang="en-US" altLang="ko-KR" sz="2400" b="1" dirty="0">
                <a:solidFill>
                  <a:srgbClr val="166060"/>
                </a:solidFill>
              </a:rPr>
              <a:t>for Seamless Public</a:t>
            </a:r>
          </a:p>
        </p:txBody>
      </p:sp>
      <p:sp>
        <p:nvSpPr>
          <p:cNvPr id="6" name="TextBox 5">
            <a:extLst>
              <a:ext uri="{FF2B5EF4-FFF2-40B4-BE49-F238E27FC236}">
                <a16:creationId xmlns:a16="http://schemas.microsoft.com/office/drawing/2014/main" id="{DB4589A4-91C1-4C2E-BC71-8CCD794D6F0A}"/>
              </a:ext>
            </a:extLst>
          </p:cNvPr>
          <p:cNvSpPr txBox="1"/>
          <p:nvPr/>
        </p:nvSpPr>
        <p:spPr>
          <a:xfrm>
            <a:off x="1659798" y="3125983"/>
            <a:ext cx="3199722"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Integration of Services</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Proactive Services</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Global Adaptation Potential</a:t>
            </a:r>
          </a:p>
        </p:txBody>
      </p:sp>
    </p:spTree>
    <p:extLst>
      <p:ext uri="{BB962C8B-B14F-4D97-AF65-F5344CB8AC3E}">
        <p14:creationId xmlns:p14="http://schemas.microsoft.com/office/powerpoint/2010/main" val="2367777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BCDA1494-7D93-4619-805A-CC1696DF3C3E}"/>
              </a:ext>
            </a:extLst>
          </p:cNvPr>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7EB5225B-DD78-4CF1-9D1B-EBB954C4E46E}"/>
              </a:ext>
            </a:extLst>
          </p:cNvPr>
          <p:cNvSpPr txBox="1"/>
          <p:nvPr/>
        </p:nvSpPr>
        <p:spPr>
          <a:xfrm>
            <a:off x="1254247" y="1902263"/>
            <a:ext cx="3773212" cy="1200329"/>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Case Study 3</a:t>
            </a:r>
          </a:p>
          <a:p>
            <a:pPr marL="355600" indent="-177800" algn="ctr" latinLnBrk="0">
              <a:spcBef>
                <a:spcPct val="0"/>
              </a:spcBef>
            </a:pPr>
            <a:r>
              <a:rPr lang="en-US" altLang="ko-KR" sz="2400" b="1" dirty="0">
                <a:solidFill>
                  <a:srgbClr val="166060"/>
                </a:solidFill>
              </a:rPr>
              <a:t>Digital Identity and</a:t>
            </a:r>
          </a:p>
          <a:p>
            <a:pPr marL="355600" indent="-177800" algn="ctr" latinLnBrk="0">
              <a:spcBef>
                <a:spcPct val="0"/>
              </a:spcBef>
            </a:pPr>
            <a:r>
              <a:rPr lang="en-US" altLang="ko-KR" sz="2400" b="1" dirty="0">
                <a:solidFill>
                  <a:srgbClr val="166060"/>
                </a:solidFill>
              </a:rPr>
              <a:t>E-Government Services</a:t>
            </a:r>
          </a:p>
        </p:txBody>
      </p:sp>
      <p:sp>
        <p:nvSpPr>
          <p:cNvPr id="6" name="TextBox 5">
            <a:extLst>
              <a:ext uri="{FF2B5EF4-FFF2-40B4-BE49-F238E27FC236}">
                <a16:creationId xmlns:a16="http://schemas.microsoft.com/office/drawing/2014/main" id="{DB4589A4-91C1-4C2E-BC71-8CCD794D6F0A}"/>
              </a:ext>
            </a:extLst>
          </p:cNvPr>
          <p:cNvSpPr txBox="1"/>
          <p:nvPr/>
        </p:nvSpPr>
        <p:spPr>
          <a:xfrm>
            <a:off x="1659798" y="3333732"/>
            <a:ext cx="2418162" cy="869790"/>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Digital ID Systems</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Global Applicability</a:t>
            </a:r>
          </a:p>
        </p:txBody>
      </p:sp>
    </p:spTree>
    <p:extLst>
      <p:ext uri="{BB962C8B-B14F-4D97-AF65-F5344CB8AC3E}">
        <p14:creationId xmlns:p14="http://schemas.microsoft.com/office/powerpoint/2010/main" val="2162182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BCDA1494-7D93-4619-805A-CC1696DF3C3E}"/>
              </a:ext>
            </a:extLst>
          </p:cNvPr>
          <p:cNvSpPr>
            <a:spLocks noChangeArrowheads="1"/>
          </p:cNvSpPr>
          <p:nvPr/>
        </p:nvSpPr>
        <p:spPr bwMode="auto">
          <a:xfrm>
            <a:off x="277813"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7EB5225B-DD78-4CF1-9D1B-EBB954C4E46E}"/>
              </a:ext>
            </a:extLst>
          </p:cNvPr>
          <p:cNvSpPr txBox="1"/>
          <p:nvPr/>
        </p:nvSpPr>
        <p:spPr>
          <a:xfrm>
            <a:off x="6096000" y="2478266"/>
            <a:ext cx="1406155"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Benefit</a:t>
            </a:r>
          </a:p>
        </p:txBody>
      </p:sp>
      <p:sp>
        <p:nvSpPr>
          <p:cNvPr id="6" name="TextBox 5">
            <a:extLst>
              <a:ext uri="{FF2B5EF4-FFF2-40B4-BE49-F238E27FC236}">
                <a16:creationId xmlns:a16="http://schemas.microsoft.com/office/drawing/2014/main" id="{DB4589A4-91C1-4C2E-BC71-8CCD794D6F0A}"/>
              </a:ext>
            </a:extLst>
          </p:cNvPr>
          <p:cNvSpPr txBox="1"/>
          <p:nvPr/>
        </p:nvSpPr>
        <p:spPr>
          <a:xfrm>
            <a:off x="6096000" y="2835313"/>
            <a:ext cx="5503301"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Adopting the Framework</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Importance of Digital Infrastructure Investment</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Learning from South Korea’s Cybersecurity Initiatives</a:t>
            </a:r>
          </a:p>
        </p:txBody>
      </p:sp>
    </p:spTree>
    <p:extLst>
      <p:ext uri="{BB962C8B-B14F-4D97-AF65-F5344CB8AC3E}">
        <p14:creationId xmlns:p14="http://schemas.microsoft.com/office/powerpoint/2010/main" val="2888213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3868C616-783F-4071-895A-29028240353E}"/>
              </a:ext>
            </a:extLst>
          </p:cNvPr>
          <p:cNvSpPr/>
          <p:nvPr/>
        </p:nvSpPr>
        <p:spPr>
          <a:xfrm>
            <a:off x="0" y="2770440"/>
            <a:ext cx="12192000" cy="1001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ko-KR" sz="6000" spc="-200" dirty="0">
                <a:ln>
                  <a:solidFill>
                    <a:srgbClr val="C00000">
                      <a:alpha val="0"/>
                    </a:srgbClr>
                  </a:solidFill>
                </a:ln>
                <a:solidFill>
                  <a:schemeClr val="accent6">
                    <a:lumMod val="60000"/>
                    <a:lumOff val="40000"/>
                  </a:schemeClr>
                </a:solidFill>
                <a:latin typeface="HY견고딕" panose="02030600000101010101" pitchFamily="18" charset="-127"/>
                <a:ea typeface="HY견고딕" panose="02030600000101010101" pitchFamily="18" charset="-127"/>
              </a:rPr>
              <a:t>End Of Document</a:t>
            </a:r>
          </a:p>
        </p:txBody>
      </p:sp>
    </p:spTree>
    <p:extLst>
      <p:ext uri="{BB962C8B-B14F-4D97-AF65-F5344CB8AC3E}">
        <p14:creationId xmlns:p14="http://schemas.microsoft.com/office/powerpoint/2010/main" val="4077443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직사각형 20"/>
          <p:cNvSpPr/>
          <p:nvPr/>
        </p:nvSpPr>
        <p:spPr>
          <a:xfrm>
            <a:off x="1360088" y="2005931"/>
            <a:ext cx="9471824" cy="1938992"/>
          </a:xfrm>
          <a:prstGeom prst="rect">
            <a:avLst/>
          </a:prstGeom>
        </p:spPr>
        <p:txBody>
          <a:bodyPr wrap="none">
            <a:spAutoFit/>
          </a:bodyPr>
          <a:lstStyle/>
          <a:p>
            <a:pPr algn="ctr"/>
            <a:r>
              <a:rPr lang="en-US" altLang="ko-KR" sz="4000" b="1" spc="-150" dirty="0">
                <a:ln w="3175">
                  <a:solidFill>
                    <a:srgbClr val="5B9BD5">
                      <a:shade val="50000"/>
                      <a:alpha val="0"/>
                    </a:srgbClr>
                  </a:solidFill>
                </a:ln>
                <a:solidFill>
                  <a:srgbClr val="166060"/>
                </a:solidFill>
              </a:rPr>
              <a:t>Korean Digital Transformation Policy:</a:t>
            </a:r>
          </a:p>
          <a:p>
            <a:pPr algn="ctr"/>
            <a:r>
              <a:rPr lang="en-US" altLang="ko-KR" sz="4000" b="1" spc="-150" dirty="0">
                <a:ln w="3175">
                  <a:solidFill>
                    <a:srgbClr val="5B9BD5">
                      <a:shade val="50000"/>
                      <a:alpha val="0"/>
                    </a:srgbClr>
                  </a:solidFill>
                </a:ln>
                <a:solidFill>
                  <a:srgbClr val="166060"/>
                </a:solidFill>
              </a:rPr>
              <a:t>Successes and Failures</a:t>
            </a:r>
          </a:p>
          <a:p>
            <a:pPr algn="ctr"/>
            <a:r>
              <a:rPr lang="en-US" altLang="ko-KR" sz="4000" b="1" spc="-150" dirty="0">
                <a:ln w="3175">
                  <a:solidFill>
                    <a:srgbClr val="5B9BD5">
                      <a:shade val="50000"/>
                      <a:alpha val="0"/>
                    </a:srgbClr>
                  </a:solidFill>
                </a:ln>
                <a:solidFill>
                  <a:srgbClr val="166060"/>
                </a:solidFill>
              </a:rPr>
              <a:t>of DX in Smart Cities, Retail, and Finance</a:t>
            </a:r>
          </a:p>
        </p:txBody>
      </p:sp>
      <p:sp>
        <p:nvSpPr>
          <p:cNvPr id="6" name="TextBox 5">
            <a:extLst>
              <a:ext uri="{FF2B5EF4-FFF2-40B4-BE49-F238E27FC236}">
                <a16:creationId xmlns:a16="http://schemas.microsoft.com/office/drawing/2014/main" id="{6D867CA5-4F27-F548-B9A9-2D1B89E3F432}"/>
              </a:ext>
            </a:extLst>
          </p:cNvPr>
          <p:cNvSpPr txBox="1"/>
          <p:nvPr/>
        </p:nvSpPr>
        <p:spPr>
          <a:xfrm>
            <a:off x="3727682" y="4080354"/>
            <a:ext cx="4737195" cy="646331"/>
          </a:xfrm>
          <a:prstGeom prst="rect">
            <a:avLst/>
          </a:prstGeom>
          <a:noFill/>
        </p:spPr>
        <p:txBody>
          <a:bodyPr wrap="none">
            <a:spAutoFit/>
          </a:bodyPr>
          <a:lstStyle/>
          <a:p>
            <a:pPr lvl="0" algn="ctr">
              <a:defRPr/>
            </a:pPr>
            <a:r>
              <a:rPr lang="ko-KR" altLang="en-US" spc="-200" dirty="0">
                <a:ln>
                  <a:solidFill>
                    <a:srgbClr val="C00000">
                      <a:alpha val="0"/>
                    </a:srgbClr>
                  </a:solidFill>
                </a:ln>
                <a:latin typeface="나눔고딕 ExtraBold" panose="020D0904000000000000" pitchFamily="50" charset="-127"/>
                <a:ea typeface="나눔고딕 ExtraBold" panose="020D0904000000000000" pitchFamily="50" charset="-127"/>
              </a:rPr>
              <a:t>한국 디지털 전환 정책</a:t>
            </a:r>
            <a:r>
              <a:rPr lang="en-US" altLang="ko-KR" spc="-200" dirty="0">
                <a:ln>
                  <a:solidFill>
                    <a:srgbClr val="C00000">
                      <a:alpha val="0"/>
                    </a:srgbClr>
                  </a:solidFill>
                </a:ln>
                <a:latin typeface="나눔고딕 ExtraBold" panose="020D0904000000000000" pitchFamily="50" charset="-127"/>
                <a:ea typeface="나눔고딕 ExtraBold" panose="020D0904000000000000" pitchFamily="50" charset="-127"/>
              </a:rPr>
              <a:t>:</a:t>
            </a:r>
          </a:p>
          <a:p>
            <a:pPr lvl="0" algn="ctr">
              <a:defRPr/>
            </a:pPr>
            <a:r>
              <a:rPr lang="ko-KR" altLang="en-US" spc="-200" dirty="0">
                <a:ln>
                  <a:solidFill>
                    <a:srgbClr val="C00000">
                      <a:alpha val="0"/>
                    </a:srgbClr>
                  </a:solidFill>
                </a:ln>
                <a:latin typeface="나눔고딕 ExtraBold" panose="020D0904000000000000" pitchFamily="50" charset="-127"/>
                <a:ea typeface="나눔고딕 ExtraBold" panose="020D0904000000000000" pitchFamily="50" charset="-127"/>
              </a:rPr>
              <a:t>스마트시티와 유통</a:t>
            </a:r>
            <a:r>
              <a:rPr lang="en-US" altLang="ko-KR" spc="-200" dirty="0">
                <a:ln>
                  <a:solidFill>
                    <a:srgbClr val="C00000">
                      <a:alpha val="0"/>
                    </a:srgbClr>
                  </a:solidFill>
                </a:ln>
                <a:latin typeface="나눔고딕 ExtraBold" panose="020D0904000000000000" pitchFamily="50" charset="-127"/>
                <a:ea typeface="나눔고딕 ExtraBold" panose="020D0904000000000000" pitchFamily="50" charset="-127"/>
              </a:rPr>
              <a:t>,</a:t>
            </a:r>
            <a:r>
              <a:rPr lang="ko-KR" altLang="en-US" spc="-200" dirty="0">
                <a:ln>
                  <a:solidFill>
                    <a:srgbClr val="C00000">
                      <a:alpha val="0"/>
                    </a:srgbClr>
                  </a:solidFill>
                </a:ln>
                <a:latin typeface="나눔고딕 ExtraBold" panose="020D0904000000000000" pitchFamily="50" charset="-127"/>
                <a:ea typeface="나눔고딕 ExtraBold" panose="020D0904000000000000" pitchFamily="50" charset="-127"/>
              </a:rPr>
              <a:t>금융업에서의 </a:t>
            </a:r>
            <a:r>
              <a:rPr lang="en-US" altLang="ko-KR" spc="-200" dirty="0">
                <a:ln>
                  <a:solidFill>
                    <a:srgbClr val="C00000">
                      <a:alpha val="0"/>
                    </a:srgbClr>
                  </a:solidFill>
                </a:ln>
                <a:latin typeface="나눔고딕 ExtraBold" panose="020D0904000000000000" pitchFamily="50" charset="-127"/>
                <a:ea typeface="나눔고딕 ExtraBold" panose="020D0904000000000000" pitchFamily="50" charset="-127"/>
              </a:rPr>
              <a:t>DX </a:t>
            </a:r>
            <a:r>
              <a:rPr lang="ko-KR" altLang="en-US" spc="-200" dirty="0">
                <a:ln>
                  <a:solidFill>
                    <a:srgbClr val="C00000">
                      <a:alpha val="0"/>
                    </a:srgbClr>
                  </a:solidFill>
                </a:ln>
                <a:latin typeface="나눔고딕 ExtraBold" panose="020D0904000000000000" pitchFamily="50" charset="-127"/>
                <a:ea typeface="나눔고딕 ExtraBold" panose="020D0904000000000000" pitchFamily="50" charset="-127"/>
              </a:rPr>
              <a:t>성공 및 실패 사례</a:t>
            </a:r>
          </a:p>
        </p:txBody>
      </p:sp>
    </p:spTree>
    <p:extLst>
      <p:ext uri="{BB962C8B-B14F-4D97-AF65-F5344CB8AC3E}">
        <p14:creationId xmlns:p14="http://schemas.microsoft.com/office/powerpoint/2010/main" val="1607292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7" name="TextBox 6">
            <a:extLst>
              <a:ext uri="{FF2B5EF4-FFF2-40B4-BE49-F238E27FC236}">
                <a16:creationId xmlns:a16="http://schemas.microsoft.com/office/drawing/2014/main" id="{16083380-862A-413A-A51E-933303BEC34B}"/>
              </a:ext>
            </a:extLst>
          </p:cNvPr>
          <p:cNvSpPr txBox="1"/>
          <p:nvPr/>
        </p:nvSpPr>
        <p:spPr>
          <a:xfrm>
            <a:off x="1302007" y="3013501"/>
            <a:ext cx="3520259" cy="830997"/>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The Role</a:t>
            </a:r>
          </a:p>
          <a:p>
            <a:pPr marL="355600" indent="-177800" algn="ctr" latinLnBrk="0">
              <a:spcBef>
                <a:spcPct val="0"/>
              </a:spcBef>
            </a:pPr>
            <a:r>
              <a:rPr lang="en-US" altLang="ko-KR" sz="2400" b="1" dirty="0">
                <a:solidFill>
                  <a:srgbClr val="166060"/>
                </a:solidFill>
              </a:rPr>
              <a:t>Of Smart Cities in DX</a:t>
            </a:r>
          </a:p>
        </p:txBody>
      </p:sp>
    </p:spTree>
    <p:extLst>
      <p:ext uri="{BB962C8B-B14F-4D97-AF65-F5344CB8AC3E}">
        <p14:creationId xmlns:p14="http://schemas.microsoft.com/office/powerpoint/2010/main" val="460677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3" name="그림 2" descr="텍스트, 스크린샷이(가) 표시된 사진&#10;&#10;자동 생성된 설명">
            <a:extLst>
              <a:ext uri="{FF2B5EF4-FFF2-40B4-BE49-F238E27FC236}">
                <a16:creationId xmlns:a16="http://schemas.microsoft.com/office/drawing/2014/main" id="{DCDD613F-9B5E-43DB-B5CB-D0B511083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857" y="2573932"/>
            <a:ext cx="3609261" cy="2406174"/>
          </a:xfrm>
          <a:prstGeom prst="rect">
            <a:avLst/>
          </a:prstGeom>
        </p:spPr>
      </p:pic>
      <p:sp>
        <p:nvSpPr>
          <p:cNvPr id="5" name="직사각형 4">
            <a:extLst>
              <a:ext uri="{FF2B5EF4-FFF2-40B4-BE49-F238E27FC236}">
                <a16:creationId xmlns:a16="http://schemas.microsoft.com/office/drawing/2014/main" id="{DBCF86E4-915A-4402-BA23-2BF5D99D7BB0}"/>
              </a:ext>
            </a:extLst>
          </p:cNvPr>
          <p:cNvSpPr/>
          <p:nvPr/>
        </p:nvSpPr>
        <p:spPr>
          <a:xfrm>
            <a:off x="1419626" y="1742935"/>
            <a:ext cx="3551742" cy="830997"/>
          </a:xfrm>
          <a:prstGeom prst="rect">
            <a:avLst/>
          </a:prstGeom>
        </p:spPr>
        <p:txBody>
          <a:bodyPr wrap="none">
            <a:spAutoFit/>
          </a:bodyPr>
          <a:lstStyle/>
          <a:p>
            <a:pPr algn="ctr"/>
            <a:r>
              <a:rPr lang="en-US" altLang="ko-KR" sz="2400" b="1" dirty="0">
                <a:solidFill>
                  <a:srgbClr val="166060"/>
                </a:solidFill>
              </a:rPr>
              <a:t>The Future</a:t>
            </a:r>
          </a:p>
          <a:p>
            <a:pPr algn="ctr"/>
            <a:r>
              <a:rPr lang="en-US" altLang="ko-KR" sz="2400" b="1" dirty="0">
                <a:solidFill>
                  <a:srgbClr val="166060"/>
                </a:solidFill>
              </a:rPr>
              <a:t>of Urban Development</a:t>
            </a:r>
          </a:p>
        </p:txBody>
      </p:sp>
    </p:spTree>
    <p:extLst>
      <p:ext uri="{BB962C8B-B14F-4D97-AF65-F5344CB8AC3E}">
        <p14:creationId xmlns:p14="http://schemas.microsoft.com/office/powerpoint/2010/main" val="2146857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7" name="TextBox 6">
            <a:extLst>
              <a:ext uri="{FF2B5EF4-FFF2-40B4-BE49-F238E27FC236}">
                <a16:creationId xmlns:a16="http://schemas.microsoft.com/office/drawing/2014/main" id="{16083380-862A-413A-A51E-933303BEC34B}"/>
              </a:ext>
            </a:extLst>
          </p:cNvPr>
          <p:cNvSpPr txBox="1"/>
          <p:nvPr/>
        </p:nvSpPr>
        <p:spPr>
          <a:xfrm>
            <a:off x="1945571" y="2598003"/>
            <a:ext cx="4037707" cy="830997"/>
          </a:xfrm>
          <a:prstGeom prst="rect">
            <a:avLst/>
          </a:prstGeom>
          <a:noFill/>
        </p:spPr>
        <p:txBody>
          <a:bodyPr wrap="none" rtlCol="0">
            <a:spAutoFit/>
          </a:bodyPr>
          <a:lstStyle/>
          <a:p>
            <a:pPr marL="355600" indent="-177800" algn="r" latinLnBrk="0">
              <a:spcBef>
                <a:spcPct val="0"/>
              </a:spcBef>
            </a:pPr>
            <a:r>
              <a:rPr lang="en-US" altLang="ko-KR" sz="2400" b="1" dirty="0">
                <a:solidFill>
                  <a:srgbClr val="166060"/>
                </a:solidFill>
              </a:rPr>
              <a:t>Evolution of Smart Cities</a:t>
            </a:r>
          </a:p>
          <a:p>
            <a:pPr marL="355600" indent="-177800" algn="r" latinLnBrk="0">
              <a:spcBef>
                <a:spcPct val="0"/>
              </a:spcBef>
            </a:pPr>
            <a:r>
              <a:rPr lang="en-US" altLang="ko-KR" sz="2400" b="1" dirty="0">
                <a:solidFill>
                  <a:srgbClr val="166060"/>
                </a:solidFill>
              </a:rPr>
              <a:t>in South Korea</a:t>
            </a:r>
          </a:p>
        </p:txBody>
      </p:sp>
    </p:spTree>
    <p:extLst>
      <p:ext uri="{BB962C8B-B14F-4D97-AF65-F5344CB8AC3E}">
        <p14:creationId xmlns:p14="http://schemas.microsoft.com/office/powerpoint/2010/main" val="2495724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8" name="그림 7" descr="텍스트, 스크린샷, 디자인, 도표이(가) 표시된 사진&#10;&#10;자동 생성된 설명">
            <a:extLst>
              <a:ext uri="{FF2B5EF4-FFF2-40B4-BE49-F238E27FC236}">
                <a16:creationId xmlns:a16="http://schemas.microsoft.com/office/drawing/2014/main" id="{BE802EC7-9DD2-B643-8999-9E1FCA055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00" y="2270556"/>
            <a:ext cx="4845269" cy="3114816"/>
          </a:xfrm>
          <a:prstGeom prst="rect">
            <a:avLst/>
          </a:prstGeom>
        </p:spPr>
      </p:pic>
      <p:sp>
        <p:nvSpPr>
          <p:cNvPr id="4" name="CuadroTexto 71">
            <a:extLst>
              <a:ext uri="{FF2B5EF4-FFF2-40B4-BE49-F238E27FC236}">
                <a16:creationId xmlns:a16="http://schemas.microsoft.com/office/drawing/2014/main" id="{D6044BB6-5CC8-47BB-8F3D-A800C2FF73EF}"/>
              </a:ext>
            </a:extLst>
          </p:cNvPr>
          <p:cNvSpPr txBox="1"/>
          <p:nvPr/>
        </p:nvSpPr>
        <p:spPr>
          <a:xfrm>
            <a:off x="1298312" y="1641363"/>
            <a:ext cx="3740191" cy="461665"/>
          </a:xfrm>
          <a:prstGeom prst="rect">
            <a:avLst/>
          </a:prstGeom>
          <a:noFill/>
        </p:spPr>
        <p:txBody>
          <a:bodyPr wrap="none" rtlCol="0">
            <a:spAutoFit/>
          </a:bodyPr>
          <a:lstStyle/>
          <a:p>
            <a:pPr algn="ctr"/>
            <a:r>
              <a:rPr lang="en-US" sz="2400" b="1" dirty="0">
                <a:solidFill>
                  <a:srgbClr val="166060"/>
                </a:solidFill>
              </a:rPr>
              <a:t>AI, the Key Driver of DX</a:t>
            </a:r>
          </a:p>
        </p:txBody>
      </p:sp>
    </p:spTree>
    <p:extLst>
      <p:ext uri="{BB962C8B-B14F-4D97-AF65-F5344CB8AC3E}">
        <p14:creationId xmlns:p14="http://schemas.microsoft.com/office/powerpoint/2010/main" val="62676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7" name="TextBox 6">
            <a:extLst>
              <a:ext uri="{FF2B5EF4-FFF2-40B4-BE49-F238E27FC236}">
                <a16:creationId xmlns:a16="http://schemas.microsoft.com/office/drawing/2014/main" id="{C586D416-4CCD-4365-9405-7C35C5514782}"/>
              </a:ext>
            </a:extLst>
          </p:cNvPr>
          <p:cNvSpPr txBox="1"/>
          <p:nvPr/>
        </p:nvSpPr>
        <p:spPr>
          <a:xfrm>
            <a:off x="551770" y="1966635"/>
            <a:ext cx="4525347" cy="3139321"/>
          </a:xfrm>
          <a:prstGeom prst="rect">
            <a:avLst/>
          </a:prstGeom>
          <a:noFill/>
        </p:spPr>
        <p:txBody>
          <a:bodyPr wrap="square" rtlCol="0">
            <a:spAutoFit/>
          </a:bodyPr>
          <a:lstStyle/>
          <a:p>
            <a:pPr marL="342900" indent="-342900">
              <a:buFont typeface="+mj-lt"/>
              <a:buAutoNum type="arabicPeriod"/>
            </a:pPr>
            <a:r>
              <a:rPr lang="en-US" altLang="ko-KR" dirty="0"/>
              <a:t>Integration of AI, IoT, Big Data, and Blockchain in smart city infrastructures</a:t>
            </a:r>
          </a:p>
          <a:p>
            <a:pPr marL="342900" indent="-342900">
              <a:buFont typeface="+mj-lt"/>
              <a:buAutoNum type="arabicPeriod"/>
            </a:pPr>
            <a:endParaRPr lang="en-US" altLang="ko-KR" dirty="0"/>
          </a:p>
          <a:p>
            <a:pPr marL="342900" indent="-342900">
              <a:buFont typeface="+mj-lt"/>
              <a:buAutoNum type="arabicPeriod"/>
            </a:pPr>
            <a:r>
              <a:rPr lang="en-US" altLang="ko-KR" dirty="0"/>
              <a:t>Use of data-driven approaches to improve urban management and decision-making</a:t>
            </a:r>
          </a:p>
          <a:p>
            <a:pPr marL="342900" indent="-342900">
              <a:buFont typeface="+mj-lt"/>
              <a:buAutoNum type="arabicPeriod"/>
            </a:pPr>
            <a:endParaRPr lang="en-US" altLang="ko-KR" dirty="0"/>
          </a:p>
          <a:p>
            <a:pPr marL="342900" indent="-342900">
              <a:buFont typeface="+mj-lt"/>
              <a:buAutoNum type="arabicPeriod"/>
            </a:pPr>
            <a:r>
              <a:rPr lang="en-US" altLang="ko-KR" dirty="0"/>
              <a:t>Focus on sustainability, efficiency, and enhancing public services through technology</a:t>
            </a:r>
            <a:endParaRPr lang="ko-KR" altLang="en-US" dirty="0"/>
          </a:p>
        </p:txBody>
      </p:sp>
    </p:spTree>
    <p:extLst>
      <p:ext uri="{BB962C8B-B14F-4D97-AF65-F5344CB8AC3E}">
        <p14:creationId xmlns:p14="http://schemas.microsoft.com/office/powerpoint/2010/main" val="1948932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7" name="TextBox 6">
            <a:extLst>
              <a:ext uri="{FF2B5EF4-FFF2-40B4-BE49-F238E27FC236}">
                <a16:creationId xmlns:a16="http://schemas.microsoft.com/office/drawing/2014/main" id="{16083380-862A-413A-A51E-933303BEC34B}"/>
              </a:ext>
            </a:extLst>
          </p:cNvPr>
          <p:cNvSpPr txBox="1"/>
          <p:nvPr/>
        </p:nvSpPr>
        <p:spPr>
          <a:xfrm>
            <a:off x="1263896" y="3052832"/>
            <a:ext cx="3778150"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Successes and Failures </a:t>
            </a:r>
          </a:p>
        </p:txBody>
      </p:sp>
      <p:sp>
        <p:nvSpPr>
          <p:cNvPr id="9" name="TextBox 8">
            <a:extLst>
              <a:ext uri="{FF2B5EF4-FFF2-40B4-BE49-F238E27FC236}">
                <a16:creationId xmlns:a16="http://schemas.microsoft.com/office/drawing/2014/main" id="{BE25F898-48C4-424D-BB05-3D69C7D77436}"/>
              </a:ext>
            </a:extLst>
          </p:cNvPr>
          <p:cNvSpPr txBox="1"/>
          <p:nvPr/>
        </p:nvSpPr>
        <p:spPr>
          <a:xfrm>
            <a:off x="2348335" y="3514497"/>
            <a:ext cx="1420581" cy="369332"/>
          </a:xfrm>
          <a:prstGeom prst="rect">
            <a:avLst/>
          </a:prstGeom>
          <a:noFill/>
        </p:spPr>
        <p:txBody>
          <a:bodyPr wrap="none">
            <a:spAutoFit/>
          </a:bodyPr>
          <a:lstStyle/>
          <a:p>
            <a:pPr lvl="0" algn="ctr">
              <a:defRPr/>
            </a:pPr>
            <a:r>
              <a:rPr lang="en-US" altLang="ko-KR" dirty="0">
                <a:ln>
                  <a:solidFill>
                    <a:srgbClr val="C00000">
                      <a:alpha val="0"/>
                    </a:srgbClr>
                  </a:solidFill>
                </a:ln>
                <a:latin typeface="나눔고딕 ExtraBold" panose="020D0904000000000000" pitchFamily="50" charset="-127"/>
                <a:ea typeface="나눔고딕 ExtraBold" panose="020D0904000000000000" pitchFamily="50" charset="-127"/>
              </a:rPr>
              <a:t>DX in Retail</a:t>
            </a:r>
          </a:p>
        </p:txBody>
      </p:sp>
    </p:spTree>
    <p:extLst>
      <p:ext uri="{BB962C8B-B14F-4D97-AF65-F5344CB8AC3E}">
        <p14:creationId xmlns:p14="http://schemas.microsoft.com/office/powerpoint/2010/main" val="1699195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929B33BF-3CEF-4034-A266-24BA54858491}"/>
              </a:ext>
            </a:extLst>
          </p:cNvPr>
          <p:cNvSpPr txBox="1"/>
          <p:nvPr/>
        </p:nvSpPr>
        <p:spPr>
          <a:xfrm>
            <a:off x="1276007" y="3015780"/>
            <a:ext cx="3778150"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Successes and Failures </a:t>
            </a:r>
          </a:p>
        </p:txBody>
      </p:sp>
      <p:sp>
        <p:nvSpPr>
          <p:cNvPr id="5" name="TextBox 4">
            <a:extLst>
              <a:ext uri="{FF2B5EF4-FFF2-40B4-BE49-F238E27FC236}">
                <a16:creationId xmlns:a16="http://schemas.microsoft.com/office/drawing/2014/main" id="{56C0CA82-EB3C-4030-A41A-373EEA6E8224}"/>
              </a:ext>
            </a:extLst>
          </p:cNvPr>
          <p:cNvSpPr txBox="1"/>
          <p:nvPr/>
        </p:nvSpPr>
        <p:spPr>
          <a:xfrm>
            <a:off x="2249037" y="3477445"/>
            <a:ext cx="1643400" cy="369332"/>
          </a:xfrm>
          <a:prstGeom prst="rect">
            <a:avLst/>
          </a:prstGeom>
          <a:noFill/>
        </p:spPr>
        <p:txBody>
          <a:bodyPr wrap="none">
            <a:spAutoFit/>
          </a:bodyPr>
          <a:lstStyle/>
          <a:p>
            <a:pPr lvl="0" algn="ctr">
              <a:defRPr/>
            </a:pPr>
            <a:r>
              <a:rPr lang="en-US" altLang="ko-KR" dirty="0">
                <a:ln>
                  <a:solidFill>
                    <a:srgbClr val="C00000">
                      <a:alpha val="0"/>
                    </a:srgbClr>
                  </a:solidFill>
                </a:ln>
                <a:latin typeface="나눔고딕 ExtraBold" panose="020D0904000000000000" pitchFamily="50" charset="-127"/>
                <a:ea typeface="나눔고딕 ExtraBold" panose="020D0904000000000000" pitchFamily="50" charset="-127"/>
              </a:rPr>
              <a:t>DX in Finance</a:t>
            </a:r>
          </a:p>
        </p:txBody>
      </p:sp>
    </p:spTree>
    <p:extLst>
      <p:ext uri="{BB962C8B-B14F-4D97-AF65-F5344CB8AC3E}">
        <p14:creationId xmlns:p14="http://schemas.microsoft.com/office/powerpoint/2010/main" val="1353466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FB8720A1-02FF-4FCD-AF10-99B61685088D}"/>
              </a:ext>
            </a:extLst>
          </p:cNvPr>
          <p:cNvSpPr txBox="1"/>
          <p:nvPr/>
        </p:nvSpPr>
        <p:spPr>
          <a:xfrm>
            <a:off x="7525664" y="3211073"/>
            <a:ext cx="2978316"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Applying Globally</a:t>
            </a:r>
          </a:p>
        </p:txBody>
      </p:sp>
    </p:spTree>
    <p:extLst>
      <p:ext uri="{BB962C8B-B14F-4D97-AF65-F5344CB8AC3E}">
        <p14:creationId xmlns:p14="http://schemas.microsoft.com/office/powerpoint/2010/main" val="185434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B3934FC6-1617-46D6-90D7-F4652E2C098A}"/>
              </a:ext>
            </a:extLst>
          </p:cNvPr>
          <p:cNvSpPr txBox="1"/>
          <p:nvPr/>
        </p:nvSpPr>
        <p:spPr>
          <a:xfrm>
            <a:off x="6837613" y="2967335"/>
            <a:ext cx="4402873"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DX in Retail Global Insights</a:t>
            </a:r>
          </a:p>
        </p:txBody>
      </p:sp>
      <p:sp>
        <p:nvSpPr>
          <p:cNvPr id="5" name="TextBox 4">
            <a:extLst>
              <a:ext uri="{FF2B5EF4-FFF2-40B4-BE49-F238E27FC236}">
                <a16:creationId xmlns:a16="http://schemas.microsoft.com/office/drawing/2014/main" id="{6F4366B1-5BC2-4825-AB6B-5ADBD56CF7BA}"/>
              </a:ext>
            </a:extLst>
          </p:cNvPr>
          <p:cNvSpPr txBox="1"/>
          <p:nvPr/>
        </p:nvSpPr>
        <p:spPr>
          <a:xfrm>
            <a:off x="7296899" y="3476651"/>
            <a:ext cx="3428823" cy="369332"/>
          </a:xfrm>
          <a:prstGeom prst="rect">
            <a:avLst/>
          </a:prstGeom>
          <a:noFill/>
        </p:spPr>
        <p:txBody>
          <a:bodyPr wrap="none">
            <a:spAutoFit/>
          </a:bodyPr>
          <a:lstStyle/>
          <a:p>
            <a:pPr lvl="0" algn="ctr">
              <a:defRPr/>
            </a:pPr>
            <a:r>
              <a:rPr lang="en-US" altLang="ko-KR" dirty="0">
                <a:ln>
                  <a:solidFill>
                    <a:srgbClr val="C00000">
                      <a:alpha val="0"/>
                    </a:srgbClr>
                  </a:solidFill>
                </a:ln>
                <a:latin typeface="나눔고딕 ExtraBold" panose="020D0904000000000000" pitchFamily="50" charset="-127"/>
                <a:ea typeface="나눔고딕 ExtraBold" panose="020D0904000000000000" pitchFamily="50" charset="-127"/>
              </a:rPr>
              <a:t>Retail DX: Success and Failures</a:t>
            </a:r>
          </a:p>
        </p:txBody>
      </p:sp>
    </p:spTree>
    <p:extLst>
      <p:ext uri="{BB962C8B-B14F-4D97-AF65-F5344CB8AC3E}">
        <p14:creationId xmlns:p14="http://schemas.microsoft.com/office/powerpoint/2010/main" val="3146099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72A0888D-DA08-4C67-B850-2A7FDDC660D8}"/>
              </a:ext>
            </a:extLst>
          </p:cNvPr>
          <p:cNvSpPr txBox="1"/>
          <p:nvPr/>
        </p:nvSpPr>
        <p:spPr>
          <a:xfrm>
            <a:off x="1545297" y="2967335"/>
            <a:ext cx="3312253"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Financial Sector DX </a:t>
            </a:r>
          </a:p>
        </p:txBody>
      </p:sp>
      <p:sp>
        <p:nvSpPr>
          <p:cNvPr id="5" name="TextBox 4">
            <a:extLst>
              <a:ext uri="{FF2B5EF4-FFF2-40B4-BE49-F238E27FC236}">
                <a16:creationId xmlns:a16="http://schemas.microsoft.com/office/drawing/2014/main" id="{D6D0717D-F3BB-43E2-8BA0-234B73FA133D}"/>
              </a:ext>
            </a:extLst>
          </p:cNvPr>
          <p:cNvSpPr txBox="1"/>
          <p:nvPr/>
        </p:nvSpPr>
        <p:spPr>
          <a:xfrm>
            <a:off x="1080804" y="3476651"/>
            <a:ext cx="4185761" cy="369332"/>
          </a:xfrm>
          <a:prstGeom prst="rect">
            <a:avLst/>
          </a:prstGeom>
          <a:noFill/>
        </p:spPr>
        <p:txBody>
          <a:bodyPr wrap="none">
            <a:spAutoFit/>
          </a:bodyPr>
          <a:lstStyle/>
          <a:p>
            <a:pPr lvl="0" algn="ctr">
              <a:defRPr/>
            </a:pPr>
            <a:r>
              <a:rPr lang="en-US" altLang="ko-KR" dirty="0">
                <a:ln>
                  <a:solidFill>
                    <a:srgbClr val="C00000">
                      <a:alpha val="0"/>
                    </a:srgbClr>
                  </a:solidFill>
                </a:ln>
                <a:latin typeface="나눔고딕 ExtraBold" panose="020D0904000000000000" pitchFamily="50" charset="-127"/>
                <a:ea typeface="나눔고딕 ExtraBold" panose="020D0904000000000000" pitchFamily="50" charset="-127"/>
              </a:rPr>
              <a:t>Applying Fintech Innovations Globally</a:t>
            </a:r>
          </a:p>
        </p:txBody>
      </p:sp>
    </p:spTree>
    <p:extLst>
      <p:ext uri="{BB962C8B-B14F-4D97-AF65-F5344CB8AC3E}">
        <p14:creationId xmlns:p14="http://schemas.microsoft.com/office/powerpoint/2010/main" val="1723761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72A0888D-DA08-4C67-B850-2A7FDDC660D8}"/>
              </a:ext>
            </a:extLst>
          </p:cNvPr>
          <p:cNvSpPr txBox="1"/>
          <p:nvPr/>
        </p:nvSpPr>
        <p:spPr>
          <a:xfrm>
            <a:off x="521693" y="1648002"/>
            <a:ext cx="6740115"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The Future of Smart Cities and DX Globally</a:t>
            </a:r>
          </a:p>
        </p:txBody>
      </p:sp>
    </p:spTree>
    <p:extLst>
      <p:ext uri="{BB962C8B-B14F-4D97-AF65-F5344CB8AC3E}">
        <p14:creationId xmlns:p14="http://schemas.microsoft.com/office/powerpoint/2010/main" val="2655818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TextBox 3">
            <a:extLst>
              <a:ext uri="{FF2B5EF4-FFF2-40B4-BE49-F238E27FC236}">
                <a16:creationId xmlns:a16="http://schemas.microsoft.com/office/drawing/2014/main" id="{72A0888D-DA08-4C67-B850-2A7FDDC660D8}"/>
              </a:ext>
            </a:extLst>
          </p:cNvPr>
          <p:cNvSpPr txBox="1"/>
          <p:nvPr/>
        </p:nvSpPr>
        <p:spPr>
          <a:xfrm>
            <a:off x="10068114" y="4936208"/>
            <a:ext cx="1345112" cy="461665"/>
          </a:xfrm>
          <a:prstGeom prst="rect">
            <a:avLst/>
          </a:prstGeom>
          <a:noFill/>
        </p:spPr>
        <p:txBody>
          <a:bodyPr wrap="none" rtlCol="0">
            <a:spAutoFit/>
          </a:bodyPr>
          <a:lstStyle/>
          <a:p>
            <a:pPr marL="355600" indent="-177800" algn="ctr" latinLnBrk="0">
              <a:spcBef>
                <a:spcPct val="0"/>
              </a:spcBef>
            </a:pPr>
            <a:r>
              <a:rPr lang="en-US" altLang="ko-KR" sz="2400" b="1" dirty="0">
                <a:solidFill>
                  <a:srgbClr val="166060"/>
                </a:solidFill>
              </a:rPr>
              <a:t>overall</a:t>
            </a:r>
          </a:p>
        </p:txBody>
      </p:sp>
    </p:spTree>
    <p:extLst>
      <p:ext uri="{BB962C8B-B14F-4D97-AF65-F5344CB8AC3E}">
        <p14:creationId xmlns:p14="http://schemas.microsoft.com/office/powerpoint/2010/main" val="1710529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3868C616-783F-4071-895A-29028240353E}"/>
              </a:ext>
            </a:extLst>
          </p:cNvPr>
          <p:cNvSpPr/>
          <p:nvPr/>
        </p:nvSpPr>
        <p:spPr>
          <a:xfrm>
            <a:off x="0" y="2770440"/>
            <a:ext cx="12192000" cy="1001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ko-KR" sz="6000" spc="-200" dirty="0">
                <a:ln>
                  <a:solidFill>
                    <a:srgbClr val="C00000">
                      <a:alpha val="0"/>
                    </a:srgbClr>
                  </a:solidFill>
                </a:ln>
                <a:solidFill>
                  <a:schemeClr val="accent6">
                    <a:lumMod val="60000"/>
                    <a:lumOff val="40000"/>
                  </a:schemeClr>
                </a:solidFill>
                <a:latin typeface="HY견고딕" panose="02030600000101010101" pitchFamily="18" charset="-127"/>
                <a:ea typeface="HY견고딕" panose="02030600000101010101" pitchFamily="18" charset="-127"/>
              </a:rPr>
              <a:t>End Of Document</a:t>
            </a:r>
          </a:p>
        </p:txBody>
      </p:sp>
    </p:spTree>
    <p:extLst>
      <p:ext uri="{BB962C8B-B14F-4D97-AF65-F5344CB8AC3E}">
        <p14:creationId xmlns:p14="http://schemas.microsoft.com/office/powerpoint/2010/main" val="3682543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직사각형 20"/>
          <p:cNvSpPr/>
          <p:nvPr/>
        </p:nvSpPr>
        <p:spPr>
          <a:xfrm>
            <a:off x="3728364" y="2691731"/>
            <a:ext cx="4735271" cy="707886"/>
          </a:xfrm>
          <a:prstGeom prst="rect">
            <a:avLst/>
          </a:prstGeom>
        </p:spPr>
        <p:txBody>
          <a:bodyPr wrap="none">
            <a:spAutoFit/>
          </a:bodyPr>
          <a:lstStyle/>
          <a:p>
            <a:pPr lvl="0" algn="ctr">
              <a:defRPr/>
            </a:pPr>
            <a:r>
              <a:rPr lang="en-US" altLang="ko-KR" sz="4000" b="1" spc="-150" dirty="0">
                <a:ln w="3175">
                  <a:solidFill>
                    <a:srgbClr val="5B9BD5">
                      <a:shade val="50000"/>
                      <a:alpha val="0"/>
                    </a:srgbClr>
                  </a:solidFill>
                </a:ln>
                <a:solidFill>
                  <a:srgbClr val="166060"/>
                </a:solidFill>
              </a:rPr>
              <a:t>Global Trends of DX</a:t>
            </a:r>
          </a:p>
        </p:txBody>
      </p:sp>
      <p:sp>
        <p:nvSpPr>
          <p:cNvPr id="6" name="TextBox 5">
            <a:extLst>
              <a:ext uri="{FF2B5EF4-FFF2-40B4-BE49-F238E27FC236}">
                <a16:creationId xmlns:a16="http://schemas.microsoft.com/office/drawing/2014/main" id="{6D867CA5-4F27-F548-B9A9-2D1B89E3F432}"/>
              </a:ext>
            </a:extLst>
          </p:cNvPr>
          <p:cNvSpPr txBox="1"/>
          <p:nvPr/>
        </p:nvSpPr>
        <p:spPr>
          <a:xfrm>
            <a:off x="5141893" y="3566004"/>
            <a:ext cx="1906291" cy="369332"/>
          </a:xfrm>
          <a:prstGeom prst="rect">
            <a:avLst/>
          </a:prstGeom>
          <a:noFill/>
        </p:spPr>
        <p:txBody>
          <a:bodyPr wrap="none">
            <a:spAutoFit/>
          </a:bodyPr>
          <a:lstStyle/>
          <a:p>
            <a:pPr lvl="0" algn="ctr">
              <a:defRPr/>
            </a:pPr>
            <a:r>
              <a:rPr lang="en-US" altLang="ko-KR" spc="-200" dirty="0">
                <a:ln>
                  <a:solidFill>
                    <a:srgbClr val="C00000">
                      <a:alpha val="0"/>
                    </a:srgbClr>
                  </a:solidFill>
                </a:ln>
                <a:latin typeface="나눔고딕 ExtraBold" panose="020D0904000000000000" pitchFamily="50" charset="-127"/>
                <a:ea typeface="나눔고딕 ExtraBold" panose="020D0904000000000000" pitchFamily="50" charset="-127"/>
              </a:rPr>
              <a:t>DX </a:t>
            </a:r>
            <a:r>
              <a:rPr lang="ko-KR" altLang="en-US" spc="-200" dirty="0">
                <a:ln>
                  <a:solidFill>
                    <a:srgbClr val="C00000">
                      <a:alpha val="0"/>
                    </a:srgbClr>
                  </a:solidFill>
                </a:ln>
                <a:latin typeface="나눔고딕 ExtraBold" panose="020D0904000000000000" pitchFamily="50" charset="-127"/>
                <a:ea typeface="나눔고딕 ExtraBold" panose="020D0904000000000000" pitchFamily="50" charset="-127"/>
              </a:rPr>
              <a:t>의 글로벌 트렌드</a:t>
            </a:r>
          </a:p>
        </p:txBody>
      </p:sp>
    </p:spTree>
    <p:extLst>
      <p:ext uri="{BB962C8B-B14F-4D97-AF65-F5344CB8AC3E}">
        <p14:creationId xmlns:p14="http://schemas.microsoft.com/office/powerpoint/2010/main" val="12425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CuadroTexto 71">
            <a:extLst>
              <a:ext uri="{FF2B5EF4-FFF2-40B4-BE49-F238E27FC236}">
                <a16:creationId xmlns:a16="http://schemas.microsoft.com/office/drawing/2014/main" id="{49DEDEAC-B68E-6F4A-91DB-4590B46C4907}"/>
              </a:ext>
            </a:extLst>
          </p:cNvPr>
          <p:cNvSpPr txBox="1"/>
          <p:nvPr/>
        </p:nvSpPr>
        <p:spPr>
          <a:xfrm>
            <a:off x="7567439" y="3074350"/>
            <a:ext cx="2657587" cy="707886"/>
          </a:xfrm>
          <a:prstGeom prst="rect">
            <a:avLst/>
          </a:prstGeom>
          <a:noFill/>
        </p:spPr>
        <p:txBody>
          <a:bodyPr wrap="none" rtlCol="0">
            <a:spAutoFit/>
          </a:bodyPr>
          <a:lstStyle/>
          <a:p>
            <a:pPr algn="ctr"/>
            <a:r>
              <a:rPr lang="en-US" altLang="ko-KR" sz="4000" b="1" dirty="0">
                <a:solidFill>
                  <a:srgbClr val="166060"/>
                </a:solidFill>
              </a:rPr>
              <a:t>Clustering</a:t>
            </a:r>
          </a:p>
        </p:txBody>
      </p:sp>
    </p:spTree>
    <p:extLst>
      <p:ext uri="{BB962C8B-B14F-4D97-AF65-F5344CB8AC3E}">
        <p14:creationId xmlns:p14="http://schemas.microsoft.com/office/powerpoint/2010/main" val="1178534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3" name="그림 2" descr="텍스트, 스크린샷, 폰트, 소프트웨어이(가) 표시된 사진&#10;&#10;자동 생성된 설명">
            <a:extLst>
              <a:ext uri="{FF2B5EF4-FFF2-40B4-BE49-F238E27FC236}">
                <a16:creationId xmlns:a16="http://schemas.microsoft.com/office/drawing/2014/main" id="{5761CA42-E4B1-4BC8-9747-373C5FAA0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529" y="3015900"/>
            <a:ext cx="4333809" cy="2437768"/>
          </a:xfrm>
          <a:prstGeom prst="rect">
            <a:avLst/>
          </a:prstGeom>
        </p:spPr>
      </p:pic>
      <p:sp>
        <p:nvSpPr>
          <p:cNvPr id="4" name="TextBox 3">
            <a:extLst>
              <a:ext uri="{FF2B5EF4-FFF2-40B4-BE49-F238E27FC236}">
                <a16:creationId xmlns:a16="http://schemas.microsoft.com/office/drawing/2014/main" id="{096E6ED8-1E71-4DBB-BD61-F6AD7937D9C1}"/>
              </a:ext>
            </a:extLst>
          </p:cNvPr>
          <p:cNvSpPr txBox="1"/>
          <p:nvPr/>
        </p:nvSpPr>
        <p:spPr>
          <a:xfrm>
            <a:off x="432246" y="1849781"/>
            <a:ext cx="5554919" cy="830997"/>
          </a:xfrm>
          <a:prstGeom prst="rect">
            <a:avLst/>
          </a:prstGeom>
          <a:noFill/>
        </p:spPr>
        <p:txBody>
          <a:bodyPr wrap="non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rgbClr val="166060"/>
                </a:solidFill>
              </a:rPr>
              <a:t>Global Digital Transformation: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rgbClr val="166060"/>
                </a:solidFill>
              </a:rPr>
              <a:t>A Necessity for Survival and Growth</a:t>
            </a:r>
            <a:endParaRPr lang="ko-KR" altLang="en-US" sz="2400" b="1" dirty="0">
              <a:solidFill>
                <a:srgbClr val="166060"/>
              </a:solidFill>
            </a:endParaRPr>
          </a:p>
        </p:txBody>
      </p:sp>
    </p:spTree>
    <p:extLst>
      <p:ext uri="{BB962C8B-B14F-4D97-AF65-F5344CB8AC3E}">
        <p14:creationId xmlns:p14="http://schemas.microsoft.com/office/powerpoint/2010/main" val="1719577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2" name="직사각형 1">
            <a:extLst>
              <a:ext uri="{FF2B5EF4-FFF2-40B4-BE49-F238E27FC236}">
                <a16:creationId xmlns:a16="http://schemas.microsoft.com/office/drawing/2014/main" id="{8BF5B884-BC31-4DAC-B4EC-4EC2F99EAFE0}"/>
              </a:ext>
            </a:extLst>
          </p:cNvPr>
          <p:cNvSpPr/>
          <p:nvPr/>
        </p:nvSpPr>
        <p:spPr>
          <a:xfrm>
            <a:off x="1116054" y="2481452"/>
            <a:ext cx="4194931" cy="574966"/>
          </a:xfrm>
          <a:prstGeom prst="rect">
            <a:avLst/>
          </a:prstGeom>
        </p:spPr>
        <p:txBody>
          <a:bodyPr wrap="none">
            <a:spAutoFit/>
          </a:bodyPr>
          <a:lstStyle/>
          <a:p>
            <a:pPr marL="177800" lvl="0" algn="ctr" latinLnBrk="0">
              <a:lnSpc>
                <a:spcPct val="150000"/>
              </a:lnSpc>
              <a:spcBef>
                <a:spcPct val="0"/>
              </a:spcBef>
              <a:defRPr/>
            </a:pPr>
            <a:r>
              <a:rPr lang="en-US" altLang="ko-KR" sz="2400" b="1" dirty="0">
                <a:solidFill>
                  <a:srgbClr val="166060"/>
                </a:solidFill>
              </a:rPr>
              <a:t>Risks of Not Adopting DX</a:t>
            </a:r>
          </a:p>
        </p:txBody>
      </p:sp>
      <p:sp>
        <p:nvSpPr>
          <p:cNvPr id="5" name="TextBox 4">
            <a:extLst>
              <a:ext uri="{FF2B5EF4-FFF2-40B4-BE49-F238E27FC236}">
                <a16:creationId xmlns:a16="http://schemas.microsoft.com/office/drawing/2014/main" id="{8AF55054-8469-475C-B9DC-1B6D1E7C5586}"/>
              </a:ext>
            </a:extLst>
          </p:cNvPr>
          <p:cNvSpPr txBox="1"/>
          <p:nvPr/>
        </p:nvSpPr>
        <p:spPr>
          <a:xfrm>
            <a:off x="1659798" y="3125983"/>
            <a:ext cx="3411062"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Loss of Market Share</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Operation Inefficiency</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Missed Growth Opportunities</a:t>
            </a:r>
          </a:p>
        </p:txBody>
      </p:sp>
    </p:spTree>
    <p:extLst>
      <p:ext uri="{BB962C8B-B14F-4D97-AF65-F5344CB8AC3E}">
        <p14:creationId xmlns:p14="http://schemas.microsoft.com/office/powerpoint/2010/main" val="3944683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2" name="직사각형 1">
            <a:extLst>
              <a:ext uri="{FF2B5EF4-FFF2-40B4-BE49-F238E27FC236}">
                <a16:creationId xmlns:a16="http://schemas.microsoft.com/office/drawing/2014/main" id="{8BF5B884-BC31-4DAC-B4EC-4EC2F99EAFE0}"/>
              </a:ext>
            </a:extLst>
          </p:cNvPr>
          <p:cNvSpPr/>
          <p:nvPr/>
        </p:nvSpPr>
        <p:spPr>
          <a:xfrm>
            <a:off x="1439897" y="2481452"/>
            <a:ext cx="3547253" cy="574966"/>
          </a:xfrm>
          <a:prstGeom prst="rect">
            <a:avLst/>
          </a:prstGeom>
        </p:spPr>
        <p:txBody>
          <a:bodyPr wrap="none">
            <a:spAutoFit/>
          </a:bodyPr>
          <a:lstStyle/>
          <a:p>
            <a:pPr marL="177800" lvl="0" algn="ctr" latinLnBrk="0">
              <a:lnSpc>
                <a:spcPct val="150000"/>
              </a:lnSpc>
              <a:spcBef>
                <a:spcPct val="0"/>
              </a:spcBef>
              <a:defRPr/>
            </a:pPr>
            <a:r>
              <a:rPr lang="en-US" altLang="ko-KR" sz="2400" b="1" dirty="0">
                <a:solidFill>
                  <a:srgbClr val="166060"/>
                </a:solidFill>
              </a:rPr>
              <a:t>Key Global DX Trends</a:t>
            </a:r>
          </a:p>
        </p:txBody>
      </p:sp>
      <p:sp>
        <p:nvSpPr>
          <p:cNvPr id="5" name="TextBox 4">
            <a:extLst>
              <a:ext uri="{FF2B5EF4-FFF2-40B4-BE49-F238E27FC236}">
                <a16:creationId xmlns:a16="http://schemas.microsoft.com/office/drawing/2014/main" id="{8AF55054-8469-475C-B9DC-1B6D1E7C5586}"/>
              </a:ext>
            </a:extLst>
          </p:cNvPr>
          <p:cNvSpPr txBox="1"/>
          <p:nvPr/>
        </p:nvSpPr>
        <p:spPr>
          <a:xfrm>
            <a:off x="1659798" y="3125983"/>
            <a:ext cx="3234090"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AI and Machine Learning</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Edge Computing Expansion</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5G Growth</a:t>
            </a:r>
          </a:p>
        </p:txBody>
      </p:sp>
    </p:spTree>
    <p:extLst>
      <p:ext uri="{BB962C8B-B14F-4D97-AF65-F5344CB8AC3E}">
        <p14:creationId xmlns:p14="http://schemas.microsoft.com/office/powerpoint/2010/main" val="4029219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7" name="직사각형 6">
            <a:extLst>
              <a:ext uri="{FF2B5EF4-FFF2-40B4-BE49-F238E27FC236}">
                <a16:creationId xmlns:a16="http://schemas.microsoft.com/office/drawing/2014/main" id="{FDE6CF8C-5449-43FD-B5BA-58B42FBB7C3E}"/>
              </a:ext>
            </a:extLst>
          </p:cNvPr>
          <p:cNvSpPr/>
          <p:nvPr/>
        </p:nvSpPr>
        <p:spPr>
          <a:xfrm>
            <a:off x="1311201" y="2275561"/>
            <a:ext cx="3441262" cy="830997"/>
          </a:xfrm>
          <a:prstGeom prst="rect">
            <a:avLst/>
          </a:prstGeom>
        </p:spPr>
        <p:txBody>
          <a:bodyPr wrap="none">
            <a:spAutoFit/>
          </a:bodyPr>
          <a:lstStyle/>
          <a:p>
            <a:pPr marL="177800" lvl="0" algn="ctr" latinLnBrk="0">
              <a:spcBef>
                <a:spcPct val="0"/>
              </a:spcBef>
              <a:defRPr/>
            </a:pPr>
            <a:r>
              <a:rPr lang="en-US" altLang="ko-KR" sz="2400" b="1" dirty="0">
                <a:solidFill>
                  <a:srgbClr val="166060"/>
                </a:solidFill>
              </a:rPr>
              <a:t>Strengthening</a:t>
            </a:r>
          </a:p>
          <a:p>
            <a:pPr marL="177800" lvl="0" algn="ctr" latinLnBrk="0">
              <a:spcBef>
                <a:spcPct val="0"/>
              </a:spcBef>
              <a:defRPr/>
            </a:pPr>
            <a:r>
              <a:rPr lang="en-US" altLang="ko-KR" sz="2400" b="1" dirty="0">
                <a:solidFill>
                  <a:srgbClr val="166060"/>
                </a:solidFill>
              </a:rPr>
              <a:t>Digital Infrastructure</a:t>
            </a:r>
          </a:p>
        </p:txBody>
      </p:sp>
      <p:sp>
        <p:nvSpPr>
          <p:cNvPr id="8" name="TextBox 7">
            <a:extLst>
              <a:ext uri="{FF2B5EF4-FFF2-40B4-BE49-F238E27FC236}">
                <a16:creationId xmlns:a16="http://schemas.microsoft.com/office/drawing/2014/main" id="{4EC941D3-4DED-4429-A6BB-8D30C82373B3}"/>
              </a:ext>
            </a:extLst>
          </p:cNvPr>
          <p:cNvSpPr txBox="1"/>
          <p:nvPr/>
        </p:nvSpPr>
        <p:spPr>
          <a:xfrm>
            <a:off x="1635553" y="3374264"/>
            <a:ext cx="2816477"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Cybersecurity</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Sustainable Technology</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Green IT Initiatives</a:t>
            </a:r>
          </a:p>
        </p:txBody>
      </p:sp>
    </p:spTree>
    <p:extLst>
      <p:ext uri="{BB962C8B-B14F-4D97-AF65-F5344CB8AC3E}">
        <p14:creationId xmlns:p14="http://schemas.microsoft.com/office/powerpoint/2010/main" val="1721414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3" name="그림 2" descr="텍스트, 스크린샷, 소프트웨어, 운영 체제이(가) 표시된 사진&#10;&#10;자동 생성된 설명">
            <a:extLst>
              <a:ext uri="{FF2B5EF4-FFF2-40B4-BE49-F238E27FC236}">
                <a16:creationId xmlns:a16="http://schemas.microsoft.com/office/drawing/2014/main" id="{D6CCB1B3-CA6F-4560-91A5-DA2FAE6A4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639" y="2477944"/>
            <a:ext cx="5495025" cy="3091672"/>
          </a:xfrm>
          <a:prstGeom prst="rect">
            <a:avLst/>
          </a:prstGeom>
        </p:spPr>
      </p:pic>
      <p:sp>
        <p:nvSpPr>
          <p:cNvPr id="5" name="직사각형 4">
            <a:extLst>
              <a:ext uri="{FF2B5EF4-FFF2-40B4-BE49-F238E27FC236}">
                <a16:creationId xmlns:a16="http://schemas.microsoft.com/office/drawing/2014/main" id="{BB889D8A-DDE0-446D-8CCC-D5706162DFAD}"/>
              </a:ext>
            </a:extLst>
          </p:cNvPr>
          <p:cNvSpPr/>
          <p:nvPr/>
        </p:nvSpPr>
        <p:spPr>
          <a:xfrm>
            <a:off x="3130252" y="1900193"/>
            <a:ext cx="5931496" cy="461665"/>
          </a:xfrm>
          <a:prstGeom prst="rect">
            <a:avLst/>
          </a:prstGeom>
        </p:spPr>
        <p:txBody>
          <a:bodyPr wrap="none">
            <a:spAutoFit/>
          </a:bodyPr>
          <a:lstStyle/>
          <a:p>
            <a:pPr marL="177800" lvl="0" algn="ctr" latinLnBrk="0">
              <a:spcBef>
                <a:spcPct val="0"/>
              </a:spcBef>
              <a:defRPr/>
            </a:pPr>
            <a:r>
              <a:rPr lang="en-US" altLang="ko-KR" sz="2400" b="1" dirty="0">
                <a:solidFill>
                  <a:srgbClr val="166060"/>
                </a:solidFill>
              </a:rPr>
              <a:t>Future Trends and Market Projections</a:t>
            </a:r>
          </a:p>
        </p:txBody>
      </p:sp>
    </p:spTree>
    <p:extLst>
      <p:ext uri="{BB962C8B-B14F-4D97-AF65-F5344CB8AC3E}">
        <p14:creationId xmlns:p14="http://schemas.microsoft.com/office/powerpoint/2010/main" val="3460652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5" name="직사각형 4">
            <a:extLst>
              <a:ext uri="{FF2B5EF4-FFF2-40B4-BE49-F238E27FC236}">
                <a16:creationId xmlns:a16="http://schemas.microsoft.com/office/drawing/2014/main" id="{FDA9402D-F3C6-4D74-BB61-12931AD8C2D4}"/>
              </a:ext>
            </a:extLst>
          </p:cNvPr>
          <p:cNvSpPr/>
          <p:nvPr/>
        </p:nvSpPr>
        <p:spPr>
          <a:xfrm>
            <a:off x="436035" y="2705511"/>
            <a:ext cx="5070491" cy="461665"/>
          </a:xfrm>
          <a:prstGeom prst="rect">
            <a:avLst/>
          </a:prstGeom>
        </p:spPr>
        <p:txBody>
          <a:bodyPr wrap="none">
            <a:spAutoFit/>
          </a:bodyPr>
          <a:lstStyle/>
          <a:p>
            <a:pPr marL="177800" lvl="0" algn="ctr" latinLnBrk="0">
              <a:spcBef>
                <a:spcPct val="0"/>
              </a:spcBef>
              <a:defRPr/>
            </a:pPr>
            <a:r>
              <a:rPr lang="en-US" altLang="ko-KR" sz="2400" b="1" dirty="0">
                <a:solidFill>
                  <a:srgbClr val="166060"/>
                </a:solidFill>
              </a:rPr>
              <a:t>Germany’s DX in Manufacturing</a:t>
            </a:r>
          </a:p>
        </p:txBody>
      </p:sp>
      <p:sp>
        <p:nvSpPr>
          <p:cNvPr id="6" name="TextBox 5">
            <a:extLst>
              <a:ext uri="{FF2B5EF4-FFF2-40B4-BE49-F238E27FC236}">
                <a16:creationId xmlns:a16="http://schemas.microsoft.com/office/drawing/2014/main" id="{EFC84FA6-02F7-4C43-ABD8-C674C78AA6CA}"/>
              </a:ext>
            </a:extLst>
          </p:cNvPr>
          <p:cNvSpPr txBox="1"/>
          <p:nvPr/>
        </p:nvSpPr>
        <p:spPr>
          <a:xfrm>
            <a:off x="1574997" y="3327677"/>
            <a:ext cx="2967736" cy="869790"/>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Smart Factories</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Technological Integration</a:t>
            </a:r>
          </a:p>
        </p:txBody>
      </p:sp>
    </p:spTree>
    <p:extLst>
      <p:ext uri="{BB962C8B-B14F-4D97-AF65-F5344CB8AC3E}">
        <p14:creationId xmlns:p14="http://schemas.microsoft.com/office/powerpoint/2010/main" val="4210024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pic>
        <p:nvPicPr>
          <p:cNvPr id="3" name="그림 2">
            <a:extLst>
              <a:ext uri="{FF2B5EF4-FFF2-40B4-BE49-F238E27FC236}">
                <a16:creationId xmlns:a16="http://schemas.microsoft.com/office/drawing/2014/main" id="{C7752C02-D421-4176-B4AB-D82D79F6597E}"/>
              </a:ext>
            </a:extLst>
          </p:cNvPr>
          <p:cNvPicPr>
            <a:picLocks noChangeAspect="1"/>
          </p:cNvPicPr>
          <p:nvPr/>
        </p:nvPicPr>
        <p:blipFill>
          <a:blip r:embed="rId3"/>
          <a:stretch>
            <a:fillRect/>
          </a:stretch>
        </p:blipFill>
        <p:spPr>
          <a:xfrm>
            <a:off x="1097497" y="2252694"/>
            <a:ext cx="3360363" cy="2882479"/>
          </a:xfrm>
          <a:prstGeom prst="rect">
            <a:avLst/>
          </a:prstGeom>
        </p:spPr>
      </p:pic>
      <p:sp>
        <p:nvSpPr>
          <p:cNvPr id="4" name="직사각형 3">
            <a:extLst>
              <a:ext uri="{FF2B5EF4-FFF2-40B4-BE49-F238E27FC236}">
                <a16:creationId xmlns:a16="http://schemas.microsoft.com/office/drawing/2014/main" id="{3D58A853-BE21-4AD5-81DE-A0BBCB9EE07C}"/>
              </a:ext>
            </a:extLst>
          </p:cNvPr>
          <p:cNvSpPr/>
          <p:nvPr/>
        </p:nvSpPr>
        <p:spPr>
          <a:xfrm>
            <a:off x="821454" y="1692752"/>
            <a:ext cx="3815212" cy="461665"/>
          </a:xfrm>
          <a:prstGeom prst="rect">
            <a:avLst/>
          </a:prstGeom>
        </p:spPr>
        <p:txBody>
          <a:bodyPr wrap="none">
            <a:spAutoFit/>
          </a:bodyPr>
          <a:lstStyle/>
          <a:p>
            <a:pPr marL="177800" lvl="0" algn="ctr" latinLnBrk="0">
              <a:spcBef>
                <a:spcPct val="0"/>
              </a:spcBef>
              <a:defRPr/>
            </a:pPr>
            <a:r>
              <a:rPr lang="en-US" altLang="ko-KR" sz="2400" b="1" dirty="0">
                <a:solidFill>
                  <a:srgbClr val="166060"/>
                </a:solidFill>
              </a:rPr>
              <a:t>Supporting SMEs in DX</a:t>
            </a:r>
          </a:p>
        </p:txBody>
      </p:sp>
    </p:spTree>
    <p:extLst>
      <p:ext uri="{BB962C8B-B14F-4D97-AF65-F5344CB8AC3E}">
        <p14:creationId xmlns:p14="http://schemas.microsoft.com/office/powerpoint/2010/main" val="35459399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7" name="직사각형 6">
            <a:extLst>
              <a:ext uri="{FF2B5EF4-FFF2-40B4-BE49-F238E27FC236}">
                <a16:creationId xmlns:a16="http://schemas.microsoft.com/office/drawing/2014/main" id="{342BCA6B-8312-4C9A-AB5C-750E6E4D8698}"/>
              </a:ext>
            </a:extLst>
          </p:cNvPr>
          <p:cNvSpPr/>
          <p:nvPr/>
        </p:nvSpPr>
        <p:spPr>
          <a:xfrm>
            <a:off x="421292" y="2184810"/>
            <a:ext cx="4838825" cy="461665"/>
          </a:xfrm>
          <a:prstGeom prst="rect">
            <a:avLst/>
          </a:prstGeom>
        </p:spPr>
        <p:txBody>
          <a:bodyPr wrap="none">
            <a:spAutoFit/>
          </a:bodyPr>
          <a:lstStyle/>
          <a:p>
            <a:pPr marL="177800" lvl="0" algn="ctr" latinLnBrk="0">
              <a:spcBef>
                <a:spcPct val="0"/>
              </a:spcBef>
              <a:defRPr/>
            </a:pPr>
            <a:r>
              <a:rPr lang="en-US" altLang="ko-KR" sz="2400" b="1" dirty="0">
                <a:solidFill>
                  <a:srgbClr val="166060"/>
                </a:solidFill>
              </a:rPr>
              <a:t>Japan’s National Digital Vision</a:t>
            </a:r>
          </a:p>
        </p:txBody>
      </p:sp>
      <p:sp>
        <p:nvSpPr>
          <p:cNvPr id="8" name="TextBox 7">
            <a:extLst>
              <a:ext uri="{FF2B5EF4-FFF2-40B4-BE49-F238E27FC236}">
                <a16:creationId xmlns:a16="http://schemas.microsoft.com/office/drawing/2014/main" id="{9694376D-228D-4D0C-BEDB-0D835A22AAC1}"/>
              </a:ext>
            </a:extLst>
          </p:cNvPr>
          <p:cNvSpPr txBox="1"/>
          <p:nvPr/>
        </p:nvSpPr>
        <p:spPr>
          <a:xfrm>
            <a:off x="563707" y="3386458"/>
            <a:ext cx="3592074"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a:ln w="3175">
                  <a:solidFill>
                    <a:srgbClr val="5B9BD5">
                      <a:shade val="50000"/>
                      <a:alpha val="0"/>
                    </a:srgbClr>
                  </a:solidFill>
                </a:ln>
              </a:rPr>
              <a:t>5G Expansion</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Digital Workforce Development</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Smart City Initiatives</a:t>
            </a:r>
          </a:p>
        </p:txBody>
      </p:sp>
      <p:pic>
        <p:nvPicPr>
          <p:cNvPr id="2" name="그림 1">
            <a:extLst>
              <a:ext uri="{FF2B5EF4-FFF2-40B4-BE49-F238E27FC236}">
                <a16:creationId xmlns:a16="http://schemas.microsoft.com/office/drawing/2014/main" id="{14A34244-AABB-9C80-FC07-044F29AB30E0}"/>
              </a:ext>
            </a:extLst>
          </p:cNvPr>
          <p:cNvPicPr>
            <a:picLocks noChangeAspect="1"/>
          </p:cNvPicPr>
          <p:nvPr/>
        </p:nvPicPr>
        <p:blipFill>
          <a:blip r:embed="rId3"/>
          <a:stretch>
            <a:fillRect/>
          </a:stretch>
        </p:blipFill>
        <p:spPr>
          <a:xfrm>
            <a:off x="5823547" y="2033333"/>
            <a:ext cx="5804746" cy="2789919"/>
          </a:xfrm>
          <a:prstGeom prst="rect">
            <a:avLst/>
          </a:prstGeom>
        </p:spPr>
      </p:pic>
    </p:spTree>
    <p:extLst>
      <p:ext uri="{BB962C8B-B14F-4D97-AF65-F5344CB8AC3E}">
        <p14:creationId xmlns:p14="http://schemas.microsoft.com/office/powerpoint/2010/main" val="9410188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직사각형 3">
            <a:extLst>
              <a:ext uri="{FF2B5EF4-FFF2-40B4-BE49-F238E27FC236}">
                <a16:creationId xmlns:a16="http://schemas.microsoft.com/office/drawing/2014/main" id="{DABCF6F7-934C-44F4-B05D-62D71D04E95B}"/>
              </a:ext>
            </a:extLst>
          </p:cNvPr>
          <p:cNvSpPr/>
          <p:nvPr/>
        </p:nvSpPr>
        <p:spPr>
          <a:xfrm>
            <a:off x="7065390" y="2405211"/>
            <a:ext cx="4092915" cy="461665"/>
          </a:xfrm>
          <a:prstGeom prst="rect">
            <a:avLst/>
          </a:prstGeom>
        </p:spPr>
        <p:txBody>
          <a:bodyPr wrap="none">
            <a:spAutoFit/>
          </a:bodyPr>
          <a:lstStyle/>
          <a:p>
            <a:pPr algn="ctr"/>
            <a:r>
              <a:rPr lang="en-US" altLang="ko-KR" sz="2400" b="1" dirty="0">
                <a:solidFill>
                  <a:srgbClr val="166060"/>
                </a:solidFill>
              </a:rPr>
              <a:t>Digital Garden City Nation</a:t>
            </a:r>
          </a:p>
        </p:txBody>
      </p:sp>
      <p:sp>
        <p:nvSpPr>
          <p:cNvPr id="5" name="TextBox 4">
            <a:extLst>
              <a:ext uri="{FF2B5EF4-FFF2-40B4-BE49-F238E27FC236}">
                <a16:creationId xmlns:a16="http://schemas.microsoft.com/office/drawing/2014/main" id="{969B013C-6AA2-4594-BA1B-EDAA03BC6047}"/>
              </a:ext>
            </a:extLst>
          </p:cNvPr>
          <p:cNvSpPr txBox="1"/>
          <p:nvPr/>
        </p:nvSpPr>
        <p:spPr>
          <a:xfrm>
            <a:off x="6873674" y="3384174"/>
            <a:ext cx="1636987" cy="869790"/>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spc="-150" dirty="0" err="1">
                <a:ln w="3175">
                  <a:solidFill>
                    <a:srgbClr val="5B9BD5">
                      <a:shade val="50000"/>
                      <a:alpha val="0"/>
                    </a:srgbClr>
                  </a:solidFill>
                </a:ln>
              </a:rPr>
              <a:t>Inashi</a:t>
            </a:r>
            <a:endParaRPr lang="en-US" altLang="ko-KR" b="1" spc="-150" dirty="0">
              <a:ln w="3175">
                <a:solidFill>
                  <a:srgbClr val="5B9BD5">
                    <a:shade val="50000"/>
                    <a:alpha val="0"/>
                  </a:srgbClr>
                </a:solidFill>
              </a:ln>
            </a:endParaRPr>
          </a:p>
          <a:p>
            <a:pPr marL="463550" indent="-285750" latinLnBrk="0">
              <a:lnSpc>
                <a:spcPct val="150000"/>
              </a:lnSpc>
              <a:spcBef>
                <a:spcPct val="0"/>
              </a:spcBef>
              <a:buFontTx/>
              <a:buChar char="-"/>
            </a:pPr>
            <a:r>
              <a:rPr lang="en-US" altLang="ko-KR" b="1" spc="-150" dirty="0" err="1">
                <a:ln w="3175">
                  <a:solidFill>
                    <a:srgbClr val="5B9BD5">
                      <a:shade val="50000"/>
                      <a:alpha val="0"/>
                    </a:srgbClr>
                  </a:solidFill>
                </a:ln>
              </a:rPr>
              <a:t>Kamiyama</a:t>
            </a:r>
            <a:endParaRPr lang="en-US" altLang="ko-KR" b="1" spc="-150" dirty="0">
              <a:ln w="3175">
                <a:solidFill>
                  <a:srgbClr val="5B9BD5">
                    <a:shade val="50000"/>
                    <a:alpha val="0"/>
                  </a:srgbClr>
                </a:solidFill>
              </a:ln>
            </a:endParaRPr>
          </a:p>
        </p:txBody>
      </p:sp>
    </p:spTree>
    <p:extLst>
      <p:ext uri="{BB962C8B-B14F-4D97-AF65-F5344CB8AC3E}">
        <p14:creationId xmlns:p14="http://schemas.microsoft.com/office/powerpoint/2010/main" val="1369857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6" name="직사각형 5">
            <a:extLst>
              <a:ext uri="{FF2B5EF4-FFF2-40B4-BE49-F238E27FC236}">
                <a16:creationId xmlns:a16="http://schemas.microsoft.com/office/drawing/2014/main" id="{CA32E979-C127-4878-B62F-676B67338C1C}"/>
              </a:ext>
            </a:extLst>
          </p:cNvPr>
          <p:cNvSpPr/>
          <p:nvPr/>
        </p:nvSpPr>
        <p:spPr>
          <a:xfrm>
            <a:off x="1668408" y="2174379"/>
            <a:ext cx="2860398" cy="769441"/>
          </a:xfrm>
          <a:prstGeom prst="rect">
            <a:avLst/>
          </a:prstGeom>
        </p:spPr>
        <p:txBody>
          <a:bodyPr wrap="none">
            <a:spAutoFit/>
          </a:bodyPr>
          <a:lstStyle/>
          <a:p>
            <a:pPr algn="ctr"/>
            <a:r>
              <a:rPr lang="en-US" altLang="ko-KR" sz="2400" b="1" dirty="0">
                <a:solidFill>
                  <a:srgbClr val="166060"/>
                </a:solidFill>
              </a:rPr>
              <a:t>Amazon’s</a:t>
            </a:r>
          </a:p>
          <a:p>
            <a:pPr algn="ctr"/>
            <a:r>
              <a:rPr lang="en-US" altLang="ko-KR" sz="2000" b="1" dirty="0">
                <a:solidFill>
                  <a:srgbClr val="166060"/>
                </a:solidFill>
              </a:rPr>
              <a:t>AI-Driven Innovations</a:t>
            </a:r>
          </a:p>
        </p:txBody>
      </p:sp>
      <p:sp>
        <p:nvSpPr>
          <p:cNvPr id="7" name="TextBox 6">
            <a:extLst>
              <a:ext uri="{FF2B5EF4-FFF2-40B4-BE49-F238E27FC236}">
                <a16:creationId xmlns:a16="http://schemas.microsoft.com/office/drawing/2014/main" id="{147F7FD3-087C-433A-BC26-188FECDAB7ED}"/>
              </a:ext>
            </a:extLst>
          </p:cNvPr>
          <p:cNvSpPr txBox="1"/>
          <p:nvPr/>
        </p:nvSpPr>
        <p:spPr>
          <a:xfrm>
            <a:off x="860434" y="3153342"/>
            <a:ext cx="4149085" cy="869790"/>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dirty="0">
                <a:solidFill>
                  <a:prstClr val="black"/>
                </a:solidFill>
              </a:rPr>
              <a:t>Personalized Recommendations</a:t>
            </a:r>
          </a:p>
          <a:p>
            <a:pPr marL="463550" indent="-285750" latinLnBrk="0">
              <a:lnSpc>
                <a:spcPct val="150000"/>
              </a:lnSpc>
              <a:spcBef>
                <a:spcPct val="0"/>
              </a:spcBef>
              <a:buFontTx/>
              <a:buChar char="-"/>
            </a:pPr>
            <a:r>
              <a:rPr lang="en-US" altLang="ko-KR" b="1" dirty="0">
                <a:solidFill>
                  <a:prstClr val="black"/>
                </a:solidFill>
              </a:rPr>
              <a:t>Supply Chain Optimization</a:t>
            </a:r>
            <a:endParaRPr lang="en-US" altLang="ko-KR" b="1" spc="-150" dirty="0">
              <a:ln w="3175">
                <a:solidFill>
                  <a:srgbClr val="5B9BD5">
                    <a:shade val="50000"/>
                    <a:alpha val="0"/>
                  </a:srgbClr>
                </a:solidFill>
              </a:ln>
            </a:endParaRPr>
          </a:p>
        </p:txBody>
      </p:sp>
    </p:spTree>
    <p:extLst>
      <p:ext uri="{BB962C8B-B14F-4D97-AF65-F5344CB8AC3E}">
        <p14:creationId xmlns:p14="http://schemas.microsoft.com/office/powerpoint/2010/main" val="296986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10" name="CuadroTexto 71">
            <a:extLst>
              <a:ext uri="{FF2B5EF4-FFF2-40B4-BE49-F238E27FC236}">
                <a16:creationId xmlns:a16="http://schemas.microsoft.com/office/drawing/2014/main" id="{6F4427EC-9B69-EA4C-8F9C-ED886EDEE91D}"/>
              </a:ext>
            </a:extLst>
          </p:cNvPr>
          <p:cNvSpPr txBox="1"/>
          <p:nvPr/>
        </p:nvSpPr>
        <p:spPr>
          <a:xfrm>
            <a:off x="783197" y="2690336"/>
            <a:ext cx="2408416" cy="1477328"/>
          </a:xfrm>
          <a:prstGeom prst="rect">
            <a:avLst/>
          </a:prstGeom>
          <a:noFill/>
        </p:spPr>
        <p:txBody>
          <a:bodyPr wrap="none" rtlCol="0">
            <a:spAutoFit/>
          </a:bodyPr>
          <a:lstStyle/>
          <a:p>
            <a:pPr algn="ctr"/>
            <a:r>
              <a:rPr lang="en-US" b="0" dirty="0">
                <a:solidFill>
                  <a:schemeClr val="tx1"/>
                </a:solidFill>
                <a:latin typeface="+mj-lt"/>
                <a:ea typeface="Paperlogy 4 Regular" pitchFamily="2" charset="-127"/>
                <a:cs typeface="Segoe UI" panose="020B0502040204020203" pitchFamily="34" charset="0"/>
              </a:rPr>
              <a:t>Clustering is used to:</a:t>
            </a:r>
          </a:p>
          <a:p>
            <a:pPr algn="ctr"/>
            <a:endParaRPr lang="en-US" b="0" dirty="0">
              <a:solidFill>
                <a:schemeClr val="tx1"/>
              </a:solidFill>
              <a:latin typeface="+mj-lt"/>
              <a:ea typeface="Paperlogy 4 Regular" pitchFamily="2" charset="-127"/>
              <a:cs typeface="Segoe UI" panose="020B0502040204020203" pitchFamily="34" charset="0"/>
            </a:endParaRPr>
          </a:p>
          <a:p>
            <a:pPr algn="ctr"/>
            <a:r>
              <a:rPr lang="en-US" b="0" dirty="0">
                <a:solidFill>
                  <a:schemeClr val="tx1"/>
                </a:solidFill>
                <a:latin typeface="+mj-lt"/>
                <a:ea typeface="Paperlogy 4 Regular" pitchFamily="2" charset="-127"/>
                <a:cs typeface="Segoe UI" panose="020B0502040204020203" pitchFamily="34" charset="0"/>
              </a:rPr>
              <a:t>Identify patterns</a:t>
            </a:r>
          </a:p>
          <a:p>
            <a:pPr algn="ctr"/>
            <a:r>
              <a:rPr lang="en-US" b="0" dirty="0">
                <a:solidFill>
                  <a:schemeClr val="tx1"/>
                </a:solidFill>
                <a:latin typeface="+mj-lt"/>
                <a:ea typeface="Paperlogy 4 Regular" pitchFamily="2" charset="-127"/>
                <a:cs typeface="Segoe UI" panose="020B0502040204020203" pitchFamily="34" charset="0"/>
              </a:rPr>
              <a:t>Segment Populations</a:t>
            </a:r>
          </a:p>
          <a:p>
            <a:pPr algn="ctr"/>
            <a:r>
              <a:rPr lang="en-US" b="0" dirty="0">
                <a:solidFill>
                  <a:schemeClr val="tx1"/>
                </a:solidFill>
                <a:latin typeface="+mj-lt"/>
                <a:ea typeface="Paperlogy 4 Regular" pitchFamily="2" charset="-127"/>
                <a:cs typeface="Segoe UI" panose="020B0502040204020203" pitchFamily="34" charset="0"/>
              </a:rPr>
              <a:t>Classify Objects</a:t>
            </a:r>
          </a:p>
        </p:txBody>
      </p:sp>
    </p:spTree>
    <p:extLst>
      <p:ext uri="{BB962C8B-B14F-4D97-AF65-F5344CB8AC3E}">
        <p14:creationId xmlns:p14="http://schemas.microsoft.com/office/powerpoint/2010/main" val="2225196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6" name="직사각형 5">
            <a:extLst>
              <a:ext uri="{FF2B5EF4-FFF2-40B4-BE49-F238E27FC236}">
                <a16:creationId xmlns:a16="http://schemas.microsoft.com/office/drawing/2014/main" id="{CA32E979-C127-4878-B62F-676B67338C1C}"/>
              </a:ext>
            </a:extLst>
          </p:cNvPr>
          <p:cNvSpPr/>
          <p:nvPr/>
        </p:nvSpPr>
        <p:spPr>
          <a:xfrm>
            <a:off x="1365408" y="2174379"/>
            <a:ext cx="3466397" cy="769441"/>
          </a:xfrm>
          <a:prstGeom prst="rect">
            <a:avLst/>
          </a:prstGeom>
        </p:spPr>
        <p:txBody>
          <a:bodyPr wrap="none">
            <a:spAutoFit/>
          </a:bodyPr>
          <a:lstStyle/>
          <a:p>
            <a:pPr algn="ctr"/>
            <a:r>
              <a:rPr lang="en-US" altLang="ko-KR" sz="2400" b="1" dirty="0">
                <a:solidFill>
                  <a:srgbClr val="166060"/>
                </a:solidFill>
              </a:rPr>
              <a:t>Amazon’s</a:t>
            </a:r>
          </a:p>
          <a:p>
            <a:pPr algn="ctr"/>
            <a:r>
              <a:rPr lang="en-US" altLang="ko-KR" sz="2000" b="1" dirty="0">
                <a:solidFill>
                  <a:srgbClr val="166060"/>
                </a:solidFill>
              </a:rPr>
              <a:t>Strategic Expansion into IT</a:t>
            </a:r>
          </a:p>
        </p:txBody>
      </p:sp>
      <p:sp>
        <p:nvSpPr>
          <p:cNvPr id="7" name="TextBox 6">
            <a:extLst>
              <a:ext uri="{FF2B5EF4-FFF2-40B4-BE49-F238E27FC236}">
                <a16:creationId xmlns:a16="http://schemas.microsoft.com/office/drawing/2014/main" id="{147F7FD3-087C-433A-BC26-188FECDAB7ED}"/>
              </a:ext>
            </a:extLst>
          </p:cNvPr>
          <p:cNvSpPr txBox="1"/>
          <p:nvPr/>
        </p:nvSpPr>
        <p:spPr>
          <a:xfrm>
            <a:off x="860434" y="2945593"/>
            <a:ext cx="3322704" cy="1285288"/>
          </a:xfrm>
          <a:prstGeom prst="rect">
            <a:avLst/>
          </a:prstGeom>
          <a:noFill/>
        </p:spPr>
        <p:txBody>
          <a:bodyPr wrap="none" anchor="ctr">
            <a:spAutoFit/>
          </a:bodyPr>
          <a:lstStyle/>
          <a:p>
            <a:pPr marL="463550" indent="-285750" latinLnBrk="0">
              <a:lnSpc>
                <a:spcPct val="150000"/>
              </a:lnSpc>
              <a:spcBef>
                <a:spcPct val="0"/>
              </a:spcBef>
              <a:buFontTx/>
              <a:buChar char="-"/>
            </a:pPr>
            <a:r>
              <a:rPr lang="en-US" altLang="ko-KR" b="1" dirty="0">
                <a:solidFill>
                  <a:prstClr val="black"/>
                </a:solidFill>
              </a:rPr>
              <a:t>Alexa and AI Innovation</a:t>
            </a:r>
          </a:p>
          <a:p>
            <a:pPr marL="463550" indent="-285750" latinLnBrk="0">
              <a:lnSpc>
                <a:spcPct val="150000"/>
              </a:lnSpc>
              <a:spcBef>
                <a:spcPct val="0"/>
              </a:spcBef>
              <a:buFontTx/>
              <a:buChar char="-"/>
            </a:pPr>
            <a:r>
              <a:rPr lang="en-US" altLang="ko-KR" b="1" dirty="0">
                <a:solidFill>
                  <a:prstClr val="black"/>
                </a:solidFill>
              </a:rPr>
              <a:t>AWS</a:t>
            </a:r>
          </a:p>
          <a:p>
            <a:pPr marL="463550" indent="-285750" latinLnBrk="0">
              <a:lnSpc>
                <a:spcPct val="150000"/>
              </a:lnSpc>
              <a:spcBef>
                <a:spcPct val="0"/>
              </a:spcBef>
              <a:buFontTx/>
              <a:buChar char="-"/>
            </a:pPr>
            <a:r>
              <a:rPr lang="en-US" altLang="ko-KR" b="1" spc="-150" dirty="0">
                <a:ln w="3175">
                  <a:solidFill>
                    <a:srgbClr val="5B9BD5">
                      <a:shade val="50000"/>
                      <a:alpha val="0"/>
                    </a:srgbClr>
                  </a:solidFill>
                </a:ln>
              </a:rPr>
              <a:t>Lessons for Other Nations</a:t>
            </a:r>
          </a:p>
        </p:txBody>
      </p:sp>
    </p:spTree>
    <p:extLst>
      <p:ext uri="{BB962C8B-B14F-4D97-AF65-F5344CB8AC3E}">
        <p14:creationId xmlns:p14="http://schemas.microsoft.com/office/powerpoint/2010/main" val="372647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4" name="직사각형 3">
            <a:extLst>
              <a:ext uri="{FF2B5EF4-FFF2-40B4-BE49-F238E27FC236}">
                <a16:creationId xmlns:a16="http://schemas.microsoft.com/office/drawing/2014/main" id="{32926D70-AEAB-D248-BD17-DFF2FD778B0A}"/>
              </a:ext>
            </a:extLst>
          </p:cNvPr>
          <p:cNvSpPr/>
          <p:nvPr/>
        </p:nvSpPr>
        <p:spPr>
          <a:xfrm>
            <a:off x="1503487" y="1737542"/>
            <a:ext cx="3489481" cy="830997"/>
          </a:xfrm>
          <a:prstGeom prst="rect">
            <a:avLst/>
          </a:prstGeom>
        </p:spPr>
        <p:txBody>
          <a:bodyPr wrap="none">
            <a:spAutoFit/>
          </a:bodyPr>
          <a:lstStyle/>
          <a:p>
            <a:pPr algn="ctr"/>
            <a:r>
              <a:rPr lang="en-US" altLang="ko-KR" sz="2400" b="1" dirty="0">
                <a:solidFill>
                  <a:srgbClr val="166060"/>
                </a:solidFill>
              </a:rPr>
              <a:t>6 Steps to Implement</a:t>
            </a:r>
          </a:p>
          <a:p>
            <a:pPr algn="ctr"/>
            <a:r>
              <a:rPr lang="en-US" altLang="ko-KR" sz="2400" b="1" dirty="0">
                <a:solidFill>
                  <a:srgbClr val="166060"/>
                </a:solidFill>
              </a:rPr>
              <a:t>Digital Transformation</a:t>
            </a:r>
          </a:p>
        </p:txBody>
      </p:sp>
      <p:pic>
        <p:nvPicPr>
          <p:cNvPr id="5" name="그림 4" descr="텍스트, 스크린샷, 폰트, 브랜드이(가) 표시된 사진&#10;&#10;자동 생성된 설명">
            <a:extLst>
              <a:ext uri="{FF2B5EF4-FFF2-40B4-BE49-F238E27FC236}">
                <a16:creationId xmlns:a16="http://schemas.microsoft.com/office/drawing/2014/main" id="{BE11707A-F03E-BB4A-915C-6F1319099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708" y="3151435"/>
            <a:ext cx="3067037" cy="2192932"/>
          </a:xfrm>
          <a:prstGeom prst="rect">
            <a:avLst/>
          </a:prstGeom>
        </p:spPr>
      </p:pic>
      <p:sp>
        <p:nvSpPr>
          <p:cNvPr id="8" name="TextBox 7">
            <a:extLst>
              <a:ext uri="{FF2B5EF4-FFF2-40B4-BE49-F238E27FC236}">
                <a16:creationId xmlns:a16="http://schemas.microsoft.com/office/drawing/2014/main" id="{FE77A0B1-29F4-FF46-96F7-4C85DDC40DDE}"/>
              </a:ext>
            </a:extLst>
          </p:cNvPr>
          <p:cNvSpPr txBox="1"/>
          <p:nvPr/>
        </p:nvSpPr>
        <p:spPr>
          <a:xfrm>
            <a:off x="1041853" y="2632841"/>
            <a:ext cx="4412746" cy="454292"/>
          </a:xfrm>
          <a:prstGeom prst="rect">
            <a:avLst/>
          </a:prstGeom>
          <a:noFill/>
        </p:spPr>
        <p:txBody>
          <a:bodyPr wrap="none" anchor="ctr">
            <a:spAutoFit/>
          </a:bodyPr>
          <a:lstStyle/>
          <a:p>
            <a:pPr marL="177800" indent="0" latinLnBrk="0">
              <a:lnSpc>
                <a:spcPct val="150000"/>
              </a:lnSpc>
              <a:spcBef>
                <a:spcPct val="0"/>
              </a:spcBef>
              <a:buNone/>
            </a:pPr>
            <a:r>
              <a:rPr lang="en-US" altLang="ko-KR" sz="1800" b="1" dirty="0"/>
              <a:t>1. Assess Current Digital Capabilities</a:t>
            </a:r>
            <a:endParaRPr lang="en-US" altLang="ko-KR" sz="1600" b="1" dirty="0"/>
          </a:p>
        </p:txBody>
      </p:sp>
    </p:spTree>
    <p:extLst>
      <p:ext uri="{BB962C8B-B14F-4D97-AF65-F5344CB8AC3E}">
        <p14:creationId xmlns:p14="http://schemas.microsoft.com/office/powerpoint/2010/main" val="412420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ChangeArrowheads="1"/>
          </p:cNvSpPr>
          <p:nvPr/>
        </p:nvSpPr>
        <p:spPr bwMode="auto">
          <a:xfrm>
            <a:off x="280987" y="1102042"/>
            <a:ext cx="11630026" cy="4652502"/>
          </a:xfrm>
          <a:prstGeom prst="rect">
            <a:avLst/>
          </a:prstGeom>
          <a:solidFill>
            <a:schemeClr val="bg1">
              <a:lumMod val="95000"/>
            </a:schemeClr>
          </a:solidFill>
          <a:ln w="3175">
            <a:solidFill>
              <a:schemeClr val="bg1">
                <a:lumMod val="75000"/>
              </a:schemeClr>
            </a:solidFill>
          </a:ln>
        </p:spPr>
        <p:txBody>
          <a:bodyPr anchor="t"/>
          <a:lstStyle>
            <a:lvl1pPr marL="457200" indent="-457200" latinLnBrk="1">
              <a:spcBef>
                <a:spcPct val="20000"/>
              </a:spcBef>
              <a:buFont typeface="Arial" panose="020B0604020202020204" pitchFamily="34" charset="0"/>
              <a:buChar char="•"/>
              <a:defRPr sz="3200">
                <a:solidFill>
                  <a:schemeClr val="tx1"/>
                </a:solidFill>
                <a:latin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defRPr>
            </a:lvl9pPr>
          </a:lstStyle>
          <a:p>
            <a:pPr marL="177800" indent="0" latinLnBrk="0">
              <a:lnSpc>
                <a:spcPct val="150000"/>
              </a:lnSpc>
              <a:spcBef>
                <a:spcPct val="0"/>
              </a:spcBef>
              <a:buNone/>
            </a:pPr>
            <a:endParaRPr lang="en-US" altLang="ko-KR" sz="1400" dirty="0"/>
          </a:p>
        </p:txBody>
      </p:sp>
      <p:sp>
        <p:nvSpPr>
          <p:cNvPr id="8" name="TextBox 7">
            <a:extLst>
              <a:ext uri="{FF2B5EF4-FFF2-40B4-BE49-F238E27FC236}">
                <a16:creationId xmlns:a16="http://schemas.microsoft.com/office/drawing/2014/main" id="{FE77A0B1-29F4-FF46-96F7-4C85DDC40DDE}"/>
              </a:ext>
            </a:extLst>
          </p:cNvPr>
          <p:cNvSpPr txBox="1"/>
          <p:nvPr/>
        </p:nvSpPr>
        <p:spPr>
          <a:xfrm>
            <a:off x="7121975" y="3133951"/>
            <a:ext cx="3606052" cy="454292"/>
          </a:xfrm>
          <a:prstGeom prst="rect">
            <a:avLst/>
          </a:prstGeom>
          <a:noFill/>
        </p:spPr>
        <p:txBody>
          <a:bodyPr wrap="none" anchor="ctr">
            <a:spAutoFit/>
          </a:bodyPr>
          <a:lstStyle/>
          <a:p>
            <a:pPr marL="177800" indent="0" latinLnBrk="0">
              <a:lnSpc>
                <a:spcPct val="150000"/>
              </a:lnSpc>
              <a:spcBef>
                <a:spcPct val="0"/>
              </a:spcBef>
              <a:buNone/>
            </a:pPr>
            <a:r>
              <a:rPr lang="en-US" altLang="ko-KR" b="1" dirty="0"/>
              <a:t>2. Set a Vision and Strategies</a:t>
            </a:r>
            <a:endParaRPr lang="en-US" altLang="ko-KR" sz="1600" b="1" dirty="0"/>
          </a:p>
        </p:txBody>
      </p:sp>
    </p:spTree>
    <p:extLst>
      <p:ext uri="{BB962C8B-B14F-4D97-AF65-F5344CB8AC3E}">
        <p14:creationId xmlns:p14="http://schemas.microsoft.com/office/powerpoint/2010/main" val="2832475629"/>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9631</Words>
  <Application>Microsoft Office PowerPoint</Application>
  <PresentationFormat>와이드스크린</PresentationFormat>
  <Paragraphs>420</Paragraphs>
  <Slides>70</Slides>
  <Notes>65</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70</vt:i4>
      </vt:variant>
    </vt:vector>
  </HeadingPairs>
  <TitlesOfParts>
    <vt:vector size="80" baseType="lpstr">
      <vt:lpstr>HY견고딕</vt:lpstr>
      <vt:lpstr>Paperlogy 4 Regular</vt:lpstr>
      <vt:lpstr>굴림</vt:lpstr>
      <vt:lpstr>나눔고딕 ExtraBold</vt:lpstr>
      <vt:lpstr>Arial</vt:lpstr>
      <vt:lpstr>Segoe UI</vt:lpstr>
      <vt:lpstr>Times New Roman</vt:lpstr>
      <vt:lpstr>Wingdings</vt:lpstr>
      <vt:lpstr>맑은 고딕</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ABWORKS</dc:creator>
  <cp:lastModifiedBy>USER</cp:lastModifiedBy>
  <cp:revision>56</cp:revision>
  <dcterms:created xsi:type="dcterms:W3CDTF">2024-09-24T04:22:44Z</dcterms:created>
  <dcterms:modified xsi:type="dcterms:W3CDTF">2024-10-02T07:29:55Z</dcterms:modified>
</cp:coreProperties>
</file>