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docProps/app.xml" ContentType="application/vnd.openxmlformats-officedocument.extended-properties+xml"/>
  <Override PartName="/docProps/core.xml" ContentType="application/vnd.openxmlformats-package.core-propertie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jpg" ContentType="image/jp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Default Extension="png" ContentType="image/png"/>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Lst>
  <p:sldSz cx="7772400" cy="100584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viewProps" Target="viewProps.xml"/><Relationship Id="rId4" Type="http://schemas.openxmlformats.org/officeDocument/2006/relationships/presProps" Target="presProps.xml"/><Relationship Id="rId5" Type="http://schemas.openxmlformats.org/officeDocument/2006/relationships/tableStyles" Target="tableStyles.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Relationship Id="rId30" Type="http://schemas.openxmlformats.org/officeDocument/2006/relationships/slide" Target="slides/slide25.xml"/><Relationship Id="rId31" Type="http://schemas.openxmlformats.org/officeDocument/2006/relationships/slide" Target="slides/slide26.xml"/><Relationship Id="rId32" Type="http://schemas.openxmlformats.org/officeDocument/2006/relationships/slide" Target="slides/slide27.xml"/><Relationship Id="rId33" Type="http://schemas.openxmlformats.org/officeDocument/2006/relationships/slide" Target="slides/slide28.xml"/><Relationship Id="rId34" Type="http://schemas.openxmlformats.org/officeDocument/2006/relationships/slide" Target="slides/slide29.xml"/><Relationship Id="rId35" Type="http://schemas.openxmlformats.org/officeDocument/2006/relationships/slide" Target="slides/slide30.xml"/><Relationship Id="rId36" Type="http://schemas.openxmlformats.org/officeDocument/2006/relationships/slide" Target="slides/slide31.xml"/><Relationship Id="rId37" Type="http://schemas.openxmlformats.org/officeDocument/2006/relationships/slide" Target="slides/slide32.xml"/><Relationship Id="rId38" Type="http://schemas.openxmlformats.org/officeDocument/2006/relationships/slide" Target="slides/slide33.xml"/><Relationship Id="rId39" Type="http://schemas.openxmlformats.org/officeDocument/2006/relationships/slide" Target="slides/slide34.xml"/><Relationship Id="rId40" Type="http://schemas.openxmlformats.org/officeDocument/2006/relationships/slide" Target="slides/slide35.xml"/><Relationship Id="rId41" Type="http://schemas.openxmlformats.org/officeDocument/2006/relationships/slide" Target="slides/slide3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idx="2" sz="half"/>
          </p:nvPr>
        </p:nvSpPr>
        <p:spPr>
          <a:xfrm>
            <a:off x="388620" y="2313432"/>
            <a:ext cx="3380994" cy="6638544"/>
          </a:xfrm>
          <a:prstGeom prst="rect">
            <a:avLst/>
          </a:prstGeom>
        </p:spPr>
        <p:txBody>
          <a:bodyPr wrap="square" lIns="0" tIns="0" rIns="0" bIns="0">
            <a:spAutoFit/>
          </a:bodyPr>
          <a:lstStyle>
            <a:lvl1pPr>
              <a:defRPr/>
            </a:lvl1pPr>
          </a:lstStyle>
          <a:p/>
        </p:txBody>
      </p:sp>
      <p:sp>
        <p:nvSpPr>
          <p:cNvPr id="4" name="Holder 4"/>
          <p:cNvSpPr>
            <a:spLocks noGrp="1"/>
          </p:cNvSpPr>
          <p:nvPr>
            <p:ph idx="3" sz="half"/>
          </p:nvPr>
        </p:nvSpPr>
        <p:spPr>
          <a:xfrm>
            <a:off x="4002786" y="2313432"/>
            <a:ext cx="3380994" cy="6638544"/>
          </a:xfrm>
          <a:prstGeom prst="rect">
            <a:avLst/>
          </a:prstGeom>
        </p:spPr>
        <p:txBody>
          <a:bodyPr wrap="square" lIns="0" tIns="0" rIns="0" bIns="0">
            <a:spAutoFit/>
          </a:bodyPr>
          <a:lstStyle>
            <a:lvl1pPr>
              <a:defRPr/>
            </a:lvl1pPr>
          </a:lstStyle>
          <a:p/>
        </p:txBody>
      </p:sp>
      <p:sp>
        <p:nvSpPr>
          <p:cNvPr id="5" name="Holder 5"/>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7" name="Holder 7"/>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4" name="Holder 4"/>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5" name="Holder 5"/>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obj">
  <p:cSld name="Blank">
    <p:spTree>
      <p:nvGrpSpPr>
        <p:cNvPr id="1" name=""/>
        <p:cNvGrpSpPr/>
        <p:nvPr/>
      </p:nvGrpSpPr>
      <p:grpSpPr>
        <a:xfrm>
          <a:off x="0" y="0"/>
          <a:ext cx="0" cy="0"/>
          <a:chOff x="0" y="0"/>
          <a:chExt cx="0" cy="0"/>
        </a:xfrm>
      </p:grpSpPr>
      <p:sp>
        <p:nvSpPr>
          <p:cNvPr id="2" name="Holder 2"/>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3" name="Holder 3"/>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4" name="Holder 4"/>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idx="6" sz="half"/>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p>
        </p:txBody>
      </p:sp>
    </p:spTree>
  </p:cSld>
  <p:clrMap folHlink="folHlink" hlink="hlink" accent1="accent1" accent2="accent2" accent3="accent3" accent4="accent4" accent5="accent5" accent6="accent6" tx2="dk2" bg2="lt2" tx1="dk1" bg1="lt1"/>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3.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5.jpg"/><Relationship Id="rId3" Type="http://schemas.openxmlformats.org/officeDocument/2006/relationships/image" Target="../media/image6.jp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7.jp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8.jp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9.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0.jp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767660" y="435836"/>
            <a:ext cx="103505" cy="193040"/>
          </a:xfrm>
          <a:prstGeom prst="rect">
            <a:avLst/>
          </a:prstGeom>
        </p:spPr>
        <p:txBody>
          <a:bodyPr wrap="square" lIns="0" tIns="12700" rIns="0" bIns="0" rtlCol="0" vert="horz">
            <a:spAutoFit/>
          </a:bodyPr>
          <a:lstStyle/>
          <a:p>
            <a:pPr marL="12700">
              <a:lnSpc>
                <a:spcPct val="100000"/>
              </a:lnSpc>
              <a:spcBef>
                <a:spcPts val="100"/>
              </a:spcBef>
            </a:pPr>
            <a:r>
              <a:rPr dirty="0" sz="1100">
                <a:latin typeface="Arial"/>
                <a:cs typeface="Arial"/>
              </a:rPr>
              <a:t>1</a:t>
            </a:r>
            <a:endParaRPr sz="1100">
              <a:latin typeface="Arial"/>
              <a:cs typeface="Arial"/>
            </a:endParaRPr>
          </a:p>
        </p:txBody>
      </p:sp>
      <p:sp>
        <p:nvSpPr>
          <p:cNvPr id="3" name="object 3"/>
          <p:cNvSpPr txBox="1"/>
          <p:nvPr/>
        </p:nvSpPr>
        <p:spPr>
          <a:xfrm>
            <a:off x="1654006" y="779922"/>
            <a:ext cx="4464685" cy="3519170"/>
          </a:xfrm>
          <a:prstGeom prst="rect">
            <a:avLst/>
          </a:prstGeom>
        </p:spPr>
        <p:txBody>
          <a:bodyPr wrap="square" lIns="0" tIns="12700" rIns="0" bIns="0" rtlCol="0" vert="horz">
            <a:spAutoFit/>
          </a:bodyPr>
          <a:lstStyle/>
          <a:p>
            <a:pPr algn="ctr" marL="12700" marR="5080">
              <a:lnSpc>
                <a:spcPct val="110200"/>
              </a:lnSpc>
              <a:spcBef>
                <a:spcPts val="100"/>
              </a:spcBef>
            </a:pPr>
            <a:r>
              <a:rPr dirty="0" sz="5200" spc="-5" b="1">
                <a:latin typeface="Arial"/>
                <a:cs typeface="Arial"/>
              </a:rPr>
              <a:t>HOW </a:t>
            </a:r>
            <a:r>
              <a:rPr dirty="0" sz="5200" spc="-50" b="1">
                <a:latin typeface="Arial"/>
                <a:cs typeface="Arial"/>
              </a:rPr>
              <a:t>TO  </a:t>
            </a:r>
            <a:r>
              <a:rPr dirty="0" sz="5200" spc="-5" b="1">
                <a:latin typeface="Arial"/>
                <a:cs typeface="Arial"/>
              </a:rPr>
              <a:t>SUCCEED IN  MRBEAST  PRODUCTIO</a:t>
            </a:r>
            <a:r>
              <a:rPr dirty="0" sz="5200" b="1">
                <a:latin typeface="Arial"/>
                <a:cs typeface="Arial"/>
              </a:rPr>
              <a:t>N</a:t>
            </a:r>
            <a:endParaRPr sz="5200">
              <a:latin typeface="Arial"/>
              <a:cs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01700" y="435836"/>
            <a:ext cx="5969635" cy="1116330"/>
          </a:xfrm>
          <a:prstGeom prst="rect">
            <a:avLst/>
          </a:prstGeom>
        </p:spPr>
        <p:txBody>
          <a:bodyPr wrap="square" lIns="0" tIns="12700" rIns="0" bIns="0" rtlCol="0" vert="horz">
            <a:spAutoFit/>
          </a:bodyPr>
          <a:lstStyle/>
          <a:p>
            <a:pPr algn="r" marR="5080">
              <a:lnSpc>
                <a:spcPct val="100000"/>
              </a:lnSpc>
              <a:spcBef>
                <a:spcPts val="100"/>
              </a:spcBef>
            </a:pPr>
            <a:r>
              <a:rPr dirty="0" sz="1100" spc="-5">
                <a:latin typeface="Arial"/>
                <a:cs typeface="Arial"/>
              </a:rPr>
              <a:t>1</a:t>
            </a:r>
            <a:r>
              <a:rPr dirty="0" sz="1100">
                <a:latin typeface="Arial"/>
                <a:cs typeface="Arial"/>
              </a:rPr>
              <a:t>0</a:t>
            </a:r>
            <a:endParaRPr sz="1100">
              <a:latin typeface="Arial"/>
              <a:cs typeface="Arial"/>
            </a:endParaRPr>
          </a:p>
          <a:p>
            <a:pPr>
              <a:lnSpc>
                <a:spcPct val="100000"/>
              </a:lnSpc>
            </a:pPr>
            <a:endParaRPr sz="1200">
              <a:latin typeface="Arial"/>
              <a:cs typeface="Arial"/>
            </a:endParaRPr>
          </a:p>
          <a:p>
            <a:pPr marL="12700" marR="391160">
              <a:lnSpc>
                <a:spcPct val="110200"/>
              </a:lnSpc>
              <a:spcBef>
                <a:spcPts val="725"/>
              </a:spcBef>
            </a:pPr>
            <a:r>
              <a:rPr dirty="0" sz="1300" spc="-5">
                <a:latin typeface="Arial"/>
                <a:cs typeface="Arial"/>
              </a:rPr>
              <a:t>more with the brand. </a:t>
            </a:r>
            <a:r>
              <a:rPr dirty="0" sz="1300" spc="-45">
                <a:latin typeface="Arial"/>
                <a:cs typeface="Arial"/>
              </a:rPr>
              <a:t>You </a:t>
            </a:r>
            <a:r>
              <a:rPr dirty="0" sz="1300" spc="-5">
                <a:latin typeface="Arial"/>
                <a:cs typeface="Arial"/>
              </a:rPr>
              <a:t>can’t track the “wow factor” but </a:t>
            </a:r>
            <a:r>
              <a:rPr dirty="0" sz="1300">
                <a:latin typeface="Arial"/>
                <a:cs typeface="Arial"/>
              </a:rPr>
              <a:t>I </a:t>
            </a:r>
            <a:r>
              <a:rPr dirty="0" sz="1300" spc="-5">
                <a:latin typeface="Arial"/>
                <a:cs typeface="Arial"/>
              </a:rPr>
              <a:t>can describe it.  Anything that no other youtuber can do. And </a:t>
            </a:r>
            <a:r>
              <a:rPr dirty="0" sz="1300" spc="-10">
                <a:latin typeface="Arial"/>
                <a:cs typeface="Arial"/>
              </a:rPr>
              <a:t>it’s </a:t>
            </a:r>
            <a:r>
              <a:rPr dirty="0" sz="1300" spc="-5">
                <a:latin typeface="Arial"/>
                <a:cs typeface="Arial"/>
              </a:rPr>
              <a:t>important we never lose our  </a:t>
            </a:r>
            <a:r>
              <a:rPr dirty="0" sz="1300" spc="-25">
                <a:latin typeface="Arial"/>
                <a:cs typeface="Arial"/>
              </a:rPr>
              <a:t>wow.</a:t>
            </a:r>
            <a:endParaRPr sz="1300">
              <a:latin typeface="Arial"/>
              <a:cs typeface="Arial"/>
            </a:endParaRPr>
          </a:p>
        </p:txBody>
      </p:sp>
      <p:sp>
        <p:nvSpPr>
          <p:cNvPr id="3" name="object 3"/>
          <p:cNvSpPr txBox="1"/>
          <p:nvPr/>
        </p:nvSpPr>
        <p:spPr>
          <a:xfrm>
            <a:off x="901700" y="2419740"/>
            <a:ext cx="5925185" cy="6555105"/>
          </a:xfrm>
          <a:prstGeom prst="rect">
            <a:avLst/>
          </a:prstGeom>
        </p:spPr>
        <p:txBody>
          <a:bodyPr wrap="square" lIns="0" tIns="12700" rIns="0" bIns="0" rtlCol="0" vert="horz">
            <a:spAutoFit/>
          </a:bodyPr>
          <a:lstStyle/>
          <a:p>
            <a:pPr marL="2025014">
              <a:lnSpc>
                <a:spcPct val="100000"/>
              </a:lnSpc>
              <a:spcBef>
                <a:spcPts val="100"/>
              </a:spcBef>
            </a:pPr>
            <a:r>
              <a:rPr dirty="0" sz="1300" spc="-5" b="1">
                <a:latin typeface="Arial"/>
                <a:cs typeface="Arial"/>
              </a:rPr>
              <a:t>CHAPTER 2: Creating</a:t>
            </a:r>
            <a:r>
              <a:rPr dirty="0" sz="1300" spc="-15" b="1">
                <a:latin typeface="Arial"/>
                <a:cs typeface="Arial"/>
              </a:rPr>
              <a:t> </a:t>
            </a:r>
            <a:r>
              <a:rPr dirty="0" sz="1300" spc="-5" b="1">
                <a:latin typeface="Arial"/>
                <a:cs typeface="Arial"/>
              </a:rPr>
              <a:t>Content</a:t>
            </a:r>
            <a:endParaRPr sz="1300">
              <a:latin typeface="Arial"/>
              <a:cs typeface="Arial"/>
            </a:endParaRPr>
          </a:p>
          <a:p>
            <a:pPr>
              <a:lnSpc>
                <a:spcPct val="100000"/>
              </a:lnSpc>
              <a:spcBef>
                <a:spcPts val="50"/>
              </a:spcBef>
            </a:pPr>
            <a:endParaRPr sz="1450">
              <a:latin typeface="Arial"/>
              <a:cs typeface="Arial"/>
            </a:endParaRPr>
          </a:p>
          <a:p>
            <a:pPr marL="12700" marR="23495" indent="457200">
              <a:lnSpc>
                <a:spcPct val="110200"/>
              </a:lnSpc>
            </a:pPr>
            <a:r>
              <a:rPr dirty="0" sz="1300" spc="-5">
                <a:latin typeface="Arial"/>
                <a:cs typeface="Arial"/>
              </a:rPr>
              <a:t>For this next part </a:t>
            </a:r>
            <a:r>
              <a:rPr dirty="0" sz="1300">
                <a:latin typeface="Arial"/>
                <a:cs typeface="Arial"/>
              </a:rPr>
              <a:t>I </a:t>
            </a:r>
            <a:r>
              <a:rPr dirty="0" sz="1300" spc="-5">
                <a:latin typeface="Arial"/>
                <a:cs typeface="Arial"/>
              </a:rPr>
              <a:t>want to write about actually creating content. I’m not  going to talk about any production system in particular because the way we run  this production changes almost every year haha. </a:t>
            </a:r>
            <a:r>
              <a:rPr dirty="0" sz="1300">
                <a:latin typeface="Arial"/>
                <a:cs typeface="Arial"/>
              </a:rPr>
              <a:t>I </a:t>
            </a:r>
            <a:r>
              <a:rPr dirty="0" sz="1300" spc="-5">
                <a:latin typeface="Arial"/>
                <a:cs typeface="Arial"/>
              </a:rPr>
              <a:t>just want to pass on things </a:t>
            </a:r>
            <a:r>
              <a:rPr dirty="0" sz="1300">
                <a:latin typeface="Arial"/>
                <a:cs typeface="Arial"/>
              </a:rPr>
              <a:t>I  </a:t>
            </a:r>
            <a:r>
              <a:rPr dirty="0" sz="1300" spc="-5">
                <a:latin typeface="Arial"/>
                <a:cs typeface="Arial"/>
              </a:rPr>
              <a:t>see new people typically fail at and in general what </a:t>
            </a:r>
            <a:r>
              <a:rPr dirty="0" sz="1300">
                <a:latin typeface="Arial"/>
                <a:cs typeface="Arial"/>
              </a:rPr>
              <a:t>I </a:t>
            </a:r>
            <a:r>
              <a:rPr dirty="0" sz="1300" spc="-5">
                <a:latin typeface="Arial"/>
                <a:cs typeface="Arial"/>
              </a:rPr>
              <a:t>want. Our videos are hard  and if you took the </a:t>
            </a:r>
            <a:r>
              <a:rPr dirty="0" sz="1300" spc="-10">
                <a:latin typeface="Arial"/>
                <a:cs typeface="Arial"/>
              </a:rPr>
              <a:t>difficulty </a:t>
            </a:r>
            <a:r>
              <a:rPr dirty="0" sz="1300" spc="-5">
                <a:latin typeface="Arial"/>
                <a:cs typeface="Arial"/>
              </a:rPr>
              <a:t>of our videos and trendlined it overtime, you’d see  they are only getting </a:t>
            </a:r>
            <a:r>
              <a:rPr dirty="0" sz="1300" spc="-15">
                <a:latin typeface="Arial"/>
                <a:cs typeface="Arial"/>
              </a:rPr>
              <a:t>harder. </a:t>
            </a:r>
            <a:r>
              <a:rPr dirty="0" sz="1300" spc="-5">
                <a:latin typeface="Arial"/>
                <a:cs typeface="Arial"/>
              </a:rPr>
              <a:t>This is why </a:t>
            </a:r>
            <a:r>
              <a:rPr dirty="0" sz="1300">
                <a:latin typeface="Arial"/>
                <a:cs typeface="Arial"/>
              </a:rPr>
              <a:t>I </a:t>
            </a:r>
            <a:r>
              <a:rPr dirty="0" sz="1300" spc="-5">
                <a:latin typeface="Arial"/>
                <a:cs typeface="Arial"/>
              </a:rPr>
              <a:t>want the best in the world and people  who are obsessed. If you’re not growing, eventually the </a:t>
            </a:r>
            <a:r>
              <a:rPr dirty="0" sz="1300" spc="-10">
                <a:latin typeface="Arial"/>
                <a:cs typeface="Arial"/>
              </a:rPr>
              <a:t>difficulties </a:t>
            </a:r>
            <a:r>
              <a:rPr dirty="0" sz="1300" spc="-5">
                <a:latin typeface="Arial"/>
                <a:cs typeface="Arial"/>
              </a:rPr>
              <a:t>of the videos  will outgrow you. Whether it be production, creative, camera, or editing </a:t>
            </a:r>
            <a:r>
              <a:rPr dirty="0" sz="1300">
                <a:latin typeface="Arial"/>
                <a:cs typeface="Arial"/>
              </a:rPr>
              <a:t>I </a:t>
            </a:r>
            <a:r>
              <a:rPr dirty="0" sz="1300" spc="-5">
                <a:latin typeface="Arial"/>
                <a:cs typeface="Arial"/>
              </a:rPr>
              <a:t>want  you to be obsessed with </a:t>
            </a:r>
            <a:r>
              <a:rPr dirty="0" sz="1300" spc="-20">
                <a:latin typeface="Arial"/>
                <a:cs typeface="Arial"/>
              </a:rPr>
              <a:t>Youtube. </a:t>
            </a:r>
            <a:r>
              <a:rPr dirty="0" sz="1300" spc="-5">
                <a:latin typeface="Arial"/>
                <a:cs typeface="Arial"/>
              </a:rPr>
              <a:t>Get rid of Netflix and Hulu and watch tons of  </a:t>
            </a:r>
            <a:r>
              <a:rPr dirty="0" sz="1300" spc="-20">
                <a:latin typeface="Arial"/>
                <a:cs typeface="Arial"/>
              </a:rPr>
              <a:t>Youtube, </a:t>
            </a:r>
            <a:r>
              <a:rPr dirty="0" sz="1300" spc="-5">
                <a:latin typeface="Arial"/>
                <a:cs typeface="Arial"/>
              </a:rPr>
              <a:t>it will without </a:t>
            </a:r>
            <a:r>
              <a:rPr dirty="0" sz="1300">
                <a:latin typeface="Arial"/>
                <a:cs typeface="Arial"/>
              </a:rPr>
              <a:t>a </a:t>
            </a:r>
            <a:r>
              <a:rPr dirty="0" sz="1300" spc="-5">
                <a:latin typeface="Arial"/>
                <a:cs typeface="Arial"/>
              </a:rPr>
              <a:t>doubt in my mind make you more successful here. The  more invested you are in our world on </a:t>
            </a:r>
            <a:r>
              <a:rPr dirty="0" sz="1300" spc="-25">
                <a:latin typeface="Arial"/>
                <a:cs typeface="Arial"/>
              </a:rPr>
              <a:t>Youtube </a:t>
            </a:r>
            <a:r>
              <a:rPr dirty="0" sz="1300" spc="-5">
                <a:latin typeface="Arial"/>
                <a:cs typeface="Arial"/>
              </a:rPr>
              <a:t>the more you’ll understand  trends, how we can stand out and be more original, what we could do </a:t>
            </a:r>
            <a:r>
              <a:rPr dirty="0" sz="1300" spc="-15">
                <a:latin typeface="Arial"/>
                <a:cs typeface="Arial"/>
              </a:rPr>
              <a:t>better, </a:t>
            </a:r>
            <a:r>
              <a:rPr dirty="0" sz="1300" spc="-5">
                <a:latin typeface="Arial"/>
                <a:cs typeface="Arial"/>
              </a:rPr>
              <a:t>etc.  </a:t>
            </a:r>
            <a:r>
              <a:rPr dirty="0" sz="1300" spc="-45">
                <a:latin typeface="Arial"/>
                <a:cs typeface="Arial"/>
              </a:rPr>
              <a:t>You </a:t>
            </a:r>
            <a:r>
              <a:rPr dirty="0" sz="1300" spc="-5">
                <a:latin typeface="Arial"/>
                <a:cs typeface="Arial"/>
              </a:rPr>
              <a:t>should also really try to watch every MrBeast video on all the channels.  (sounds obvious but i’ve asked multiple people this week what they thought  about last </a:t>
            </a:r>
            <a:r>
              <a:rPr dirty="0" sz="1300" spc="-10">
                <a:latin typeface="Arial"/>
                <a:cs typeface="Arial"/>
              </a:rPr>
              <a:t>week’s </a:t>
            </a:r>
            <a:r>
              <a:rPr dirty="0" sz="1300" spc="-5">
                <a:latin typeface="Arial"/>
                <a:cs typeface="Arial"/>
              </a:rPr>
              <a:t>gaming video and not </a:t>
            </a:r>
            <a:r>
              <a:rPr dirty="0" sz="1300">
                <a:latin typeface="Arial"/>
                <a:cs typeface="Arial"/>
              </a:rPr>
              <a:t>a </a:t>
            </a:r>
            <a:r>
              <a:rPr dirty="0" sz="1300" spc="-5">
                <a:latin typeface="Arial"/>
                <a:cs typeface="Arial"/>
              </a:rPr>
              <a:t>single person had seen</a:t>
            </a:r>
            <a:r>
              <a:rPr dirty="0" sz="1300" spc="-20">
                <a:latin typeface="Arial"/>
                <a:cs typeface="Arial"/>
              </a:rPr>
              <a:t> </a:t>
            </a:r>
            <a:r>
              <a:rPr dirty="0" sz="1300" spc="-5">
                <a:latin typeface="Arial"/>
                <a:cs typeface="Arial"/>
              </a:rPr>
              <a:t>it).</a:t>
            </a:r>
            <a:endParaRPr sz="1300">
              <a:latin typeface="Arial"/>
              <a:cs typeface="Arial"/>
            </a:endParaRPr>
          </a:p>
          <a:p>
            <a:pPr>
              <a:lnSpc>
                <a:spcPct val="100000"/>
              </a:lnSpc>
              <a:spcBef>
                <a:spcPts val="50"/>
              </a:spcBef>
            </a:pPr>
            <a:endParaRPr sz="1450">
              <a:latin typeface="Arial"/>
              <a:cs typeface="Arial"/>
            </a:endParaRPr>
          </a:p>
          <a:p>
            <a:pPr marL="12700" marR="5080" indent="502920">
              <a:lnSpc>
                <a:spcPct val="110200"/>
              </a:lnSpc>
            </a:pPr>
            <a:r>
              <a:rPr dirty="0" sz="1300" spc="-5">
                <a:latin typeface="Arial"/>
                <a:cs typeface="Arial"/>
              </a:rPr>
              <a:t>On top of learning from watching </a:t>
            </a:r>
            <a:r>
              <a:rPr dirty="0" sz="1300" spc="-25">
                <a:latin typeface="Arial"/>
                <a:cs typeface="Arial"/>
              </a:rPr>
              <a:t>Youtube </a:t>
            </a:r>
            <a:r>
              <a:rPr dirty="0" sz="1300" spc="-5">
                <a:latin typeface="Arial"/>
                <a:cs typeface="Arial"/>
              </a:rPr>
              <a:t>I'd love for you to read “The  Goal” if you haven’t </a:t>
            </a:r>
            <a:r>
              <a:rPr dirty="0" sz="1300" spc="-20">
                <a:latin typeface="Arial"/>
                <a:cs typeface="Arial"/>
              </a:rPr>
              <a:t>already. </a:t>
            </a:r>
            <a:r>
              <a:rPr dirty="0" sz="1300">
                <a:latin typeface="Arial"/>
                <a:cs typeface="Arial"/>
              </a:rPr>
              <a:t>I </a:t>
            </a:r>
            <a:r>
              <a:rPr dirty="0" sz="1300" spc="-5">
                <a:latin typeface="Arial"/>
                <a:cs typeface="Arial"/>
              </a:rPr>
              <a:t>used to make everyone read it. </a:t>
            </a:r>
            <a:r>
              <a:rPr dirty="0" sz="1300">
                <a:latin typeface="Arial"/>
                <a:cs typeface="Arial"/>
              </a:rPr>
              <a:t>I </a:t>
            </a:r>
            <a:r>
              <a:rPr dirty="0" sz="1300" spc="-5">
                <a:latin typeface="Arial"/>
                <a:cs typeface="Arial"/>
              </a:rPr>
              <a:t>know bottlenecks  are obvious and it will sound like I’m talking to 10 year olds sometimes but just  not knowing and understanding something as simple as bottlenecks has fucked  tons of videos. </a:t>
            </a:r>
            <a:r>
              <a:rPr dirty="0" sz="1300" spc="-45">
                <a:latin typeface="Arial"/>
                <a:cs typeface="Arial"/>
              </a:rPr>
              <a:t>You </a:t>
            </a:r>
            <a:r>
              <a:rPr dirty="0" sz="1300" spc="-5">
                <a:latin typeface="Arial"/>
                <a:cs typeface="Arial"/>
              </a:rPr>
              <a:t>all should deeply understand the work stream from when </a:t>
            </a:r>
            <a:r>
              <a:rPr dirty="0" sz="1300">
                <a:latin typeface="Arial"/>
                <a:cs typeface="Arial"/>
              </a:rPr>
              <a:t>a  </a:t>
            </a:r>
            <a:r>
              <a:rPr dirty="0" sz="1300" spc="-5">
                <a:latin typeface="Arial"/>
                <a:cs typeface="Arial"/>
              </a:rPr>
              <a:t>video hits the calendar to when it is filmed. </a:t>
            </a:r>
            <a:r>
              <a:rPr dirty="0" sz="1300">
                <a:latin typeface="Arial"/>
                <a:cs typeface="Arial"/>
              </a:rPr>
              <a:t>I </a:t>
            </a:r>
            <a:r>
              <a:rPr dirty="0" sz="1300" spc="-5">
                <a:latin typeface="Arial"/>
                <a:cs typeface="Arial"/>
              </a:rPr>
              <a:t>don’t have the best track record of  making the video filming calendar super far out and sticking with it. </a:t>
            </a:r>
            <a:r>
              <a:rPr dirty="0" sz="1300" spc="-10">
                <a:latin typeface="Arial"/>
                <a:cs typeface="Arial"/>
              </a:rPr>
              <a:t>Let’s </a:t>
            </a:r>
            <a:r>
              <a:rPr dirty="0" sz="1300" spc="-5">
                <a:latin typeface="Arial"/>
                <a:cs typeface="Arial"/>
              </a:rPr>
              <a:t>say  you’re in production and </a:t>
            </a:r>
            <a:r>
              <a:rPr dirty="0" sz="1300">
                <a:latin typeface="Arial"/>
                <a:cs typeface="Arial"/>
              </a:rPr>
              <a:t>a </a:t>
            </a:r>
            <a:r>
              <a:rPr dirty="0" sz="1300" spc="-5">
                <a:latin typeface="Arial"/>
                <a:cs typeface="Arial"/>
              </a:rPr>
              <a:t>video you’re assigned to is put up 45 days out. </a:t>
            </a:r>
            <a:r>
              <a:rPr dirty="0" sz="1300">
                <a:latin typeface="Arial"/>
                <a:cs typeface="Arial"/>
              </a:rPr>
              <a:t>A </a:t>
            </a:r>
            <a:r>
              <a:rPr dirty="0" sz="1300" spc="-5">
                <a:latin typeface="Arial"/>
                <a:cs typeface="Arial"/>
              </a:rPr>
              <a:t>lot of  things need to happen before you can start working on it. The big things would  probably be you need </a:t>
            </a:r>
            <a:r>
              <a:rPr dirty="0" sz="1300">
                <a:latin typeface="Arial"/>
                <a:cs typeface="Arial"/>
              </a:rPr>
              <a:t>a </a:t>
            </a:r>
            <a:r>
              <a:rPr dirty="0" sz="1300" spc="-5">
                <a:latin typeface="Arial"/>
                <a:cs typeface="Arial"/>
              </a:rPr>
              <a:t>thumbnail sketch and creative on your team to write the  video. DO NOT just go to them and say “I need creative, let me know when </a:t>
            </a:r>
            <a:r>
              <a:rPr dirty="0" sz="1300" spc="-10">
                <a:latin typeface="Arial"/>
                <a:cs typeface="Arial"/>
              </a:rPr>
              <a:t>it’s  </a:t>
            </a:r>
            <a:r>
              <a:rPr dirty="0" sz="1300" spc="-5">
                <a:latin typeface="Arial"/>
                <a:cs typeface="Arial"/>
              </a:rPr>
              <a:t>done” and “I need </a:t>
            </a:r>
            <a:r>
              <a:rPr dirty="0" sz="1300">
                <a:latin typeface="Arial"/>
                <a:cs typeface="Arial"/>
              </a:rPr>
              <a:t>a </a:t>
            </a:r>
            <a:r>
              <a:rPr dirty="0" sz="1300" spc="-5">
                <a:latin typeface="Arial"/>
                <a:cs typeface="Arial"/>
              </a:rPr>
              <a:t>thumbnail, let me know when </a:t>
            </a:r>
            <a:r>
              <a:rPr dirty="0" sz="1300" spc="-10">
                <a:latin typeface="Arial"/>
                <a:cs typeface="Arial"/>
              </a:rPr>
              <a:t>it’s </a:t>
            </a:r>
            <a:r>
              <a:rPr dirty="0" sz="1300" spc="-5">
                <a:latin typeface="Arial"/>
                <a:cs typeface="Arial"/>
              </a:rPr>
              <a:t>done”. This is what</a:t>
            </a:r>
            <a:r>
              <a:rPr dirty="0" sz="1300" spc="-25">
                <a:latin typeface="Arial"/>
                <a:cs typeface="Arial"/>
              </a:rPr>
              <a:t> </a:t>
            </a:r>
            <a:r>
              <a:rPr dirty="0" sz="1300" spc="-5">
                <a:latin typeface="Arial"/>
                <a:cs typeface="Arial"/>
              </a:rPr>
              <a:t>most</a:t>
            </a:r>
            <a:endParaRPr sz="1300">
              <a:latin typeface="Arial"/>
              <a:cs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01700" y="435836"/>
            <a:ext cx="5969635" cy="8539480"/>
          </a:xfrm>
          <a:prstGeom prst="rect">
            <a:avLst/>
          </a:prstGeom>
        </p:spPr>
        <p:txBody>
          <a:bodyPr wrap="square" lIns="0" tIns="12700" rIns="0" bIns="0" rtlCol="0" vert="horz">
            <a:spAutoFit/>
          </a:bodyPr>
          <a:lstStyle/>
          <a:p>
            <a:pPr algn="r" marR="5080">
              <a:lnSpc>
                <a:spcPct val="100000"/>
              </a:lnSpc>
              <a:spcBef>
                <a:spcPts val="100"/>
              </a:spcBef>
            </a:pPr>
            <a:r>
              <a:rPr dirty="0" sz="1100" spc="-85">
                <a:latin typeface="Arial"/>
                <a:cs typeface="Arial"/>
              </a:rPr>
              <a:t>1</a:t>
            </a:r>
            <a:r>
              <a:rPr dirty="0" sz="1100">
                <a:latin typeface="Arial"/>
                <a:cs typeface="Arial"/>
              </a:rPr>
              <a:t>1</a:t>
            </a:r>
            <a:endParaRPr sz="1100">
              <a:latin typeface="Arial"/>
              <a:cs typeface="Arial"/>
            </a:endParaRPr>
          </a:p>
          <a:p>
            <a:pPr>
              <a:lnSpc>
                <a:spcPct val="100000"/>
              </a:lnSpc>
            </a:pPr>
            <a:endParaRPr sz="1200">
              <a:latin typeface="Arial"/>
              <a:cs typeface="Arial"/>
            </a:endParaRPr>
          </a:p>
          <a:p>
            <a:pPr marL="12700" marR="73025">
              <a:lnSpc>
                <a:spcPct val="110200"/>
              </a:lnSpc>
              <a:spcBef>
                <a:spcPts val="725"/>
              </a:spcBef>
            </a:pPr>
            <a:r>
              <a:rPr dirty="0" sz="1300" spc="-5">
                <a:latin typeface="Arial"/>
                <a:cs typeface="Arial"/>
              </a:rPr>
              <a:t>people do and </a:t>
            </a:r>
            <a:r>
              <a:rPr dirty="0" sz="1300" spc="-10">
                <a:latin typeface="Arial"/>
                <a:cs typeface="Arial"/>
              </a:rPr>
              <a:t>it’s </a:t>
            </a:r>
            <a:r>
              <a:rPr dirty="0" sz="1300" spc="-5">
                <a:latin typeface="Arial"/>
                <a:cs typeface="Arial"/>
              </a:rPr>
              <a:t>one of the reasons why we fail so much. </a:t>
            </a:r>
            <a:r>
              <a:rPr dirty="0" sz="1300">
                <a:latin typeface="Arial"/>
                <a:cs typeface="Arial"/>
              </a:rPr>
              <a:t>I </a:t>
            </a:r>
            <a:r>
              <a:rPr dirty="0" sz="1300" spc="-5">
                <a:latin typeface="Arial"/>
                <a:cs typeface="Arial"/>
              </a:rPr>
              <a:t>want you to look  them in the eyes and tell them they are the bottleneck and take it </a:t>
            </a:r>
            <a:r>
              <a:rPr dirty="0" sz="1300">
                <a:latin typeface="Arial"/>
                <a:cs typeface="Arial"/>
              </a:rPr>
              <a:t>a </a:t>
            </a:r>
            <a:r>
              <a:rPr dirty="0" sz="1300" spc="-5">
                <a:latin typeface="Arial"/>
                <a:cs typeface="Arial"/>
              </a:rPr>
              <a:t>step further  and explain why they are the bottleneck so you both are on the same page.  </a:t>
            </a:r>
            <a:r>
              <a:rPr dirty="0" sz="1300" spc="-25">
                <a:latin typeface="Arial"/>
                <a:cs typeface="Arial"/>
              </a:rPr>
              <a:t>“Tyler, </a:t>
            </a:r>
            <a:r>
              <a:rPr dirty="0" sz="1300" spc="-5">
                <a:latin typeface="Arial"/>
                <a:cs typeface="Arial"/>
              </a:rPr>
              <a:t>you are my bottleneck. </a:t>
            </a:r>
            <a:r>
              <a:rPr dirty="0" sz="1300">
                <a:latin typeface="Arial"/>
                <a:cs typeface="Arial"/>
              </a:rPr>
              <a:t>I </a:t>
            </a:r>
            <a:r>
              <a:rPr dirty="0" sz="1300" spc="-5">
                <a:latin typeface="Arial"/>
                <a:cs typeface="Arial"/>
              </a:rPr>
              <a:t>have 45 days to make this video happen and </a:t>
            </a:r>
            <a:r>
              <a:rPr dirty="0" sz="1300">
                <a:latin typeface="Arial"/>
                <a:cs typeface="Arial"/>
              </a:rPr>
              <a:t>I  </a:t>
            </a:r>
            <a:r>
              <a:rPr dirty="0" sz="1300" spc="-5">
                <a:latin typeface="Arial"/>
                <a:cs typeface="Arial"/>
              </a:rPr>
              <a:t>can not begin to work on it until </a:t>
            </a:r>
            <a:r>
              <a:rPr dirty="0" sz="1300">
                <a:latin typeface="Arial"/>
                <a:cs typeface="Arial"/>
              </a:rPr>
              <a:t>I </a:t>
            </a:r>
            <a:r>
              <a:rPr dirty="0" sz="1300" spc="-5">
                <a:latin typeface="Arial"/>
                <a:cs typeface="Arial"/>
              </a:rPr>
              <a:t>know what the contents of the video is. </a:t>
            </a:r>
            <a:r>
              <a:rPr dirty="0" sz="1300">
                <a:latin typeface="Arial"/>
                <a:cs typeface="Arial"/>
              </a:rPr>
              <a:t>I </a:t>
            </a:r>
            <a:r>
              <a:rPr dirty="0" sz="1300" spc="-5">
                <a:latin typeface="Arial"/>
                <a:cs typeface="Arial"/>
              </a:rPr>
              <a:t>need  you to confirm you understand this is important and we need to set </a:t>
            </a:r>
            <a:r>
              <a:rPr dirty="0" sz="1300">
                <a:latin typeface="Arial"/>
                <a:cs typeface="Arial"/>
              </a:rPr>
              <a:t>a </a:t>
            </a:r>
            <a:r>
              <a:rPr dirty="0" sz="1300" spc="-5">
                <a:latin typeface="Arial"/>
                <a:cs typeface="Arial"/>
              </a:rPr>
              <a:t>date on  when the creative will be done.” Now this person who also has tons of shit going  on is aware of how important this discussion is and you guys can prio it  </a:t>
            </a:r>
            <a:r>
              <a:rPr dirty="0" sz="1300" spc="-15">
                <a:latin typeface="Arial"/>
                <a:cs typeface="Arial"/>
              </a:rPr>
              <a:t>accordingly. </a:t>
            </a:r>
            <a:r>
              <a:rPr dirty="0" sz="1300" spc="-5">
                <a:latin typeface="Arial"/>
                <a:cs typeface="Arial"/>
              </a:rPr>
              <a:t>Now </a:t>
            </a:r>
            <a:r>
              <a:rPr dirty="0" sz="1300" spc="-10">
                <a:latin typeface="Arial"/>
                <a:cs typeface="Arial"/>
              </a:rPr>
              <a:t>let’s </a:t>
            </a:r>
            <a:r>
              <a:rPr dirty="0" sz="1300" spc="-5">
                <a:latin typeface="Arial"/>
                <a:cs typeface="Arial"/>
              </a:rPr>
              <a:t>say </a:t>
            </a:r>
            <a:r>
              <a:rPr dirty="0" sz="1300" spc="-20">
                <a:latin typeface="Arial"/>
                <a:cs typeface="Arial"/>
              </a:rPr>
              <a:t>Tyler </a:t>
            </a:r>
            <a:r>
              <a:rPr dirty="0" sz="1300" spc="-5">
                <a:latin typeface="Arial"/>
                <a:cs typeface="Arial"/>
              </a:rPr>
              <a:t>and you agree it will be done in </a:t>
            </a:r>
            <a:r>
              <a:rPr dirty="0" sz="1300">
                <a:latin typeface="Arial"/>
                <a:cs typeface="Arial"/>
              </a:rPr>
              <a:t>5 </a:t>
            </a:r>
            <a:r>
              <a:rPr dirty="0" sz="1300" spc="-5">
                <a:latin typeface="Arial"/>
                <a:cs typeface="Arial"/>
              </a:rPr>
              <a:t>days. YOU  DON’T GET </a:t>
            </a:r>
            <a:r>
              <a:rPr dirty="0" sz="1300" spc="-15">
                <a:latin typeface="Arial"/>
                <a:cs typeface="Arial"/>
              </a:rPr>
              <a:t>TO </a:t>
            </a:r>
            <a:r>
              <a:rPr dirty="0" sz="1300" spc="-5">
                <a:latin typeface="Arial"/>
                <a:cs typeface="Arial"/>
              </a:rPr>
              <a:t>SET </a:t>
            </a:r>
            <a:r>
              <a:rPr dirty="0" sz="1300">
                <a:latin typeface="Arial"/>
                <a:cs typeface="Arial"/>
              </a:rPr>
              <a:t>A </a:t>
            </a:r>
            <a:r>
              <a:rPr dirty="0" sz="1300" spc="-5">
                <a:latin typeface="Arial"/>
                <a:cs typeface="Arial"/>
              </a:rPr>
              <a:t>REMINDER FOR </a:t>
            </a:r>
            <a:r>
              <a:rPr dirty="0" sz="1300">
                <a:latin typeface="Arial"/>
                <a:cs typeface="Arial"/>
              </a:rPr>
              <a:t>5 </a:t>
            </a:r>
            <a:r>
              <a:rPr dirty="0" sz="1300" spc="-30">
                <a:latin typeface="Arial"/>
                <a:cs typeface="Arial"/>
              </a:rPr>
              <a:t>DAYS </a:t>
            </a:r>
            <a:r>
              <a:rPr dirty="0" sz="1300" spc="-5">
                <a:latin typeface="Arial"/>
                <a:cs typeface="Arial"/>
              </a:rPr>
              <a:t>AND NOT </a:t>
            </a:r>
            <a:r>
              <a:rPr dirty="0" sz="1300" spc="-30">
                <a:latin typeface="Arial"/>
                <a:cs typeface="Arial"/>
              </a:rPr>
              <a:t>TALK </a:t>
            </a:r>
            <a:r>
              <a:rPr dirty="0" sz="1300" spc="-15">
                <a:latin typeface="Arial"/>
                <a:cs typeface="Arial"/>
              </a:rPr>
              <a:t>TO </a:t>
            </a:r>
            <a:r>
              <a:rPr dirty="0" sz="1300" spc="-5">
                <a:latin typeface="Arial"/>
                <a:cs typeface="Arial"/>
              </a:rPr>
              <a:t>HIM</a:t>
            </a:r>
            <a:r>
              <a:rPr dirty="0" sz="1300" spc="30">
                <a:latin typeface="Arial"/>
                <a:cs typeface="Arial"/>
              </a:rPr>
              <a:t> </a:t>
            </a:r>
            <a:r>
              <a:rPr dirty="0" sz="1300" spc="-5">
                <a:latin typeface="Arial"/>
                <a:cs typeface="Arial"/>
              </a:rPr>
              <a:t>FOR</a:t>
            </a:r>
            <a:endParaRPr sz="1300">
              <a:latin typeface="Arial"/>
              <a:cs typeface="Arial"/>
            </a:endParaRPr>
          </a:p>
          <a:p>
            <a:pPr marL="12700" marR="25400">
              <a:lnSpc>
                <a:spcPct val="110200"/>
              </a:lnSpc>
            </a:pPr>
            <a:r>
              <a:rPr dirty="0" sz="1300">
                <a:latin typeface="Arial"/>
                <a:cs typeface="Arial"/>
              </a:rPr>
              <a:t>5 </a:t>
            </a:r>
            <a:r>
              <a:rPr dirty="0" sz="1300" spc="-25">
                <a:latin typeface="Arial"/>
                <a:cs typeface="Arial"/>
              </a:rPr>
              <a:t>DAYS! </a:t>
            </a:r>
            <a:r>
              <a:rPr dirty="0" sz="1300" spc="-5">
                <a:latin typeface="Arial"/>
                <a:cs typeface="Arial"/>
              </a:rPr>
              <a:t>Every single day you must check in on </a:t>
            </a:r>
            <a:r>
              <a:rPr dirty="0" sz="1300" spc="-20">
                <a:latin typeface="Arial"/>
                <a:cs typeface="Arial"/>
              </a:rPr>
              <a:t>Tyler </a:t>
            </a:r>
            <a:r>
              <a:rPr dirty="0" sz="1300" spc="-5">
                <a:latin typeface="Arial"/>
                <a:cs typeface="Arial"/>
              </a:rPr>
              <a:t>and make sure he is still on  track to hit the target date. </a:t>
            </a:r>
            <a:r>
              <a:rPr dirty="0" sz="1300">
                <a:latin typeface="Arial"/>
                <a:cs typeface="Arial"/>
              </a:rPr>
              <a:t>I </a:t>
            </a:r>
            <a:r>
              <a:rPr dirty="0" sz="1300" spc="-5">
                <a:latin typeface="Arial"/>
                <a:cs typeface="Arial"/>
              </a:rPr>
              <a:t>want less excuses in this </a:t>
            </a:r>
            <a:r>
              <a:rPr dirty="0" sz="1300" spc="-20">
                <a:latin typeface="Arial"/>
                <a:cs typeface="Arial"/>
              </a:rPr>
              <a:t>company. </a:t>
            </a:r>
            <a:r>
              <a:rPr dirty="0" sz="1300" spc="-40">
                <a:latin typeface="Arial"/>
                <a:cs typeface="Arial"/>
              </a:rPr>
              <a:t>Take </a:t>
            </a:r>
            <a:r>
              <a:rPr dirty="0" sz="1300" spc="-5">
                <a:latin typeface="Arial"/>
                <a:cs typeface="Arial"/>
              </a:rPr>
              <a:t>ownership  and don’t give your project </a:t>
            </a:r>
            <a:r>
              <a:rPr dirty="0" sz="1300">
                <a:latin typeface="Arial"/>
                <a:cs typeface="Arial"/>
              </a:rPr>
              <a:t>a </a:t>
            </a:r>
            <a:r>
              <a:rPr dirty="0" sz="1300" spc="-5">
                <a:latin typeface="Arial"/>
                <a:cs typeface="Arial"/>
              </a:rPr>
              <a:t>chance to fail. Dumping your bottleneck on  someone and then just walking away until </a:t>
            </a:r>
            <a:r>
              <a:rPr dirty="0" sz="1300" spc="-10">
                <a:latin typeface="Arial"/>
                <a:cs typeface="Arial"/>
              </a:rPr>
              <a:t>it’s </a:t>
            </a:r>
            <a:r>
              <a:rPr dirty="0" sz="1300" spc="-5">
                <a:latin typeface="Arial"/>
                <a:cs typeface="Arial"/>
              </a:rPr>
              <a:t>done is lazy and it gives room for  error and </a:t>
            </a:r>
            <a:r>
              <a:rPr dirty="0" sz="1300">
                <a:latin typeface="Arial"/>
                <a:cs typeface="Arial"/>
              </a:rPr>
              <a:t>I </a:t>
            </a:r>
            <a:r>
              <a:rPr dirty="0" sz="1300" spc="-5">
                <a:latin typeface="Arial"/>
                <a:cs typeface="Arial"/>
              </a:rPr>
              <a:t>want you to have </a:t>
            </a:r>
            <a:r>
              <a:rPr dirty="0" sz="1300">
                <a:latin typeface="Arial"/>
                <a:cs typeface="Arial"/>
              </a:rPr>
              <a:t>a </a:t>
            </a:r>
            <a:r>
              <a:rPr dirty="0" sz="1300" spc="-5">
                <a:latin typeface="Arial"/>
                <a:cs typeface="Arial"/>
              </a:rPr>
              <a:t>mindset that God himself couldn’t stop you from  making this video on time. Check. In. </a:t>
            </a:r>
            <a:r>
              <a:rPr dirty="0" sz="1300" spc="-20">
                <a:latin typeface="Arial"/>
                <a:cs typeface="Arial"/>
              </a:rPr>
              <a:t>Daily. </a:t>
            </a:r>
            <a:r>
              <a:rPr dirty="0" sz="1300" spc="-5">
                <a:latin typeface="Arial"/>
                <a:cs typeface="Arial"/>
              </a:rPr>
              <a:t>Leave. No. Room. </a:t>
            </a:r>
            <a:r>
              <a:rPr dirty="0" sz="1300" spc="-25">
                <a:latin typeface="Arial"/>
                <a:cs typeface="Arial"/>
              </a:rPr>
              <a:t>For.</a:t>
            </a:r>
            <a:r>
              <a:rPr dirty="0" sz="1300" spc="5">
                <a:latin typeface="Arial"/>
                <a:cs typeface="Arial"/>
              </a:rPr>
              <a:t> </a:t>
            </a:r>
            <a:r>
              <a:rPr dirty="0" sz="1300" spc="-20">
                <a:latin typeface="Arial"/>
                <a:cs typeface="Arial"/>
              </a:rPr>
              <a:t>Error.</a:t>
            </a:r>
            <a:endParaRPr sz="1300">
              <a:latin typeface="Arial"/>
              <a:cs typeface="Arial"/>
            </a:endParaRPr>
          </a:p>
          <a:p>
            <a:pPr>
              <a:lnSpc>
                <a:spcPct val="100000"/>
              </a:lnSpc>
            </a:pPr>
            <a:endParaRPr sz="1400">
              <a:latin typeface="Arial"/>
              <a:cs typeface="Arial"/>
            </a:endParaRPr>
          </a:p>
          <a:p>
            <a:pPr>
              <a:lnSpc>
                <a:spcPct val="100000"/>
              </a:lnSpc>
              <a:spcBef>
                <a:spcPts val="45"/>
              </a:spcBef>
            </a:pPr>
            <a:endParaRPr sz="1550">
              <a:latin typeface="Arial"/>
              <a:cs typeface="Arial"/>
            </a:endParaRPr>
          </a:p>
          <a:p>
            <a:pPr algn="just" marL="12700" marR="13970" indent="457200">
              <a:lnSpc>
                <a:spcPct val="110200"/>
              </a:lnSpc>
              <a:spcBef>
                <a:spcPts val="5"/>
              </a:spcBef>
            </a:pPr>
            <a:r>
              <a:rPr dirty="0" sz="1300" spc="-5">
                <a:latin typeface="Arial"/>
                <a:cs typeface="Arial"/>
              </a:rPr>
              <a:t>For this next part </a:t>
            </a:r>
            <a:r>
              <a:rPr dirty="0" sz="1300">
                <a:latin typeface="Arial"/>
                <a:cs typeface="Arial"/>
              </a:rPr>
              <a:t>I </a:t>
            </a:r>
            <a:r>
              <a:rPr dirty="0" sz="1300" spc="-5">
                <a:latin typeface="Arial"/>
                <a:cs typeface="Arial"/>
              </a:rPr>
              <a:t>just want to braindump about random things and explain  why we do/say certain things. If you understand all of this then you’ll be in </a:t>
            </a:r>
            <a:r>
              <a:rPr dirty="0" sz="1300">
                <a:latin typeface="Arial"/>
                <a:cs typeface="Arial"/>
              </a:rPr>
              <a:t>a </a:t>
            </a:r>
            <a:r>
              <a:rPr dirty="0" sz="1300" spc="-5">
                <a:latin typeface="Arial"/>
                <a:cs typeface="Arial"/>
              </a:rPr>
              <a:t>good  spot. LIke </a:t>
            </a:r>
            <a:r>
              <a:rPr dirty="0" sz="1300" spc="-15">
                <a:latin typeface="Arial"/>
                <a:cs typeface="Arial"/>
              </a:rPr>
              <a:t>seriously, </a:t>
            </a:r>
            <a:r>
              <a:rPr dirty="0" sz="1300" spc="-5">
                <a:latin typeface="Arial"/>
                <a:cs typeface="Arial"/>
              </a:rPr>
              <a:t>these are cheat codes and you should take them to</a:t>
            </a:r>
            <a:r>
              <a:rPr dirty="0" sz="1300" spc="-15">
                <a:latin typeface="Arial"/>
                <a:cs typeface="Arial"/>
              </a:rPr>
              <a:t> </a:t>
            </a:r>
            <a:r>
              <a:rPr dirty="0" sz="1300" spc="-5">
                <a:latin typeface="Arial"/>
                <a:cs typeface="Arial"/>
              </a:rPr>
              <a:t>heart.</a:t>
            </a:r>
            <a:endParaRPr sz="1300">
              <a:latin typeface="Arial"/>
              <a:cs typeface="Arial"/>
            </a:endParaRPr>
          </a:p>
          <a:p>
            <a:pPr>
              <a:lnSpc>
                <a:spcPct val="100000"/>
              </a:lnSpc>
            </a:pPr>
            <a:endParaRPr sz="1400">
              <a:latin typeface="Arial"/>
              <a:cs typeface="Arial"/>
            </a:endParaRPr>
          </a:p>
          <a:p>
            <a:pPr>
              <a:lnSpc>
                <a:spcPct val="100000"/>
              </a:lnSpc>
              <a:spcBef>
                <a:spcPts val="30"/>
              </a:spcBef>
            </a:pPr>
            <a:endParaRPr sz="1700">
              <a:latin typeface="Arial"/>
              <a:cs typeface="Arial"/>
            </a:endParaRPr>
          </a:p>
          <a:p>
            <a:pPr algn="ctr" marL="456565">
              <a:lnSpc>
                <a:spcPct val="100000"/>
              </a:lnSpc>
            </a:pPr>
            <a:r>
              <a:rPr dirty="0" sz="1300" spc="-10" b="1">
                <a:latin typeface="Arial"/>
                <a:cs typeface="Arial"/>
              </a:rPr>
              <a:t>Video </a:t>
            </a:r>
            <a:r>
              <a:rPr dirty="0" sz="1300" spc="-5" b="1">
                <a:latin typeface="Arial"/>
                <a:cs typeface="Arial"/>
              </a:rPr>
              <a:t>everything</a:t>
            </a:r>
            <a:endParaRPr sz="1300">
              <a:latin typeface="Arial"/>
              <a:cs typeface="Arial"/>
            </a:endParaRPr>
          </a:p>
          <a:p>
            <a:pPr>
              <a:lnSpc>
                <a:spcPct val="100000"/>
              </a:lnSpc>
              <a:spcBef>
                <a:spcPts val="50"/>
              </a:spcBef>
            </a:pPr>
            <a:endParaRPr sz="1450">
              <a:latin typeface="Arial"/>
              <a:cs typeface="Arial"/>
            </a:endParaRPr>
          </a:p>
          <a:p>
            <a:pPr marL="12700" marR="6350" indent="457200">
              <a:lnSpc>
                <a:spcPct val="110200"/>
              </a:lnSpc>
            </a:pPr>
            <a:r>
              <a:rPr dirty="0" sz="1300">
                <a:latin typeface="Arial"/>
                <a:cs typeface="Arial"/>
              </a:rPr>
              <a:t>I </a:t>
            </a:r>
            <a:r>
              <a:rPr dirty="0" sz="1300" spc="-5">
                <a:latin typeface="Arial"/>
                <a:cs typeface="Arial"/>
              </a:rPr>
              <a:t>really want us to see producing as </a:t>
            </a:r>
            <a:r>
              <a:rPr dirty="0" sz="1300">
                <a:latin typeface="Arial"/>
                <a:cs typeface="Arial"/>
              </a:rPr>
              <a:t>a </a:t>
            </a:r>
            <a:r>
              <a:rPr dirty="0" sz="1300" spc="-5">
                <a:latin typeface="Arial"/>
                <a:cs typeface="Arial"/>
              </a:rPr>
              <a:t>team job, not </a:t>
            </a:r>
            <a:r>
              <a:rPr dirty="0" sz="1300">
                <a:latin typeface="Arial"/>
                <a:cs typeface="Arial"/>
              </a:rPr>
              <a:t>a </a:t>
            </a:r>
            <a:r>
              <a:rPr dirty="0" sz="1300" spc="-5">
                <a:latin typeface="Arial"/>
                <a:cs typeface="Arial"/>
              </a:rPr>
              <a:t>solo thing. Which is  why </a:t>
            </a:r>
            <a:r>
              <a:rPr dirty="0" sz="1300" spc="-10">
                <a:latin typeface="Arial"/>
                <a:cs typeface="Arial"/>
              </a:rPr>
              <a:t>it’s </a:t>
            </a:r>
            <a:r>
              <a:rPr dirty="0" sz="1300" spc="-5">
                <a:latin typeface="Arial"/>
                <a:cs typeface="Arial"/>
              </a:rPr>
              <a:t>important you video everything critical (and also anything you think  people would ask about). </a:t>
            </a:r>
            <a:r>
              <a:rPr dirty="0" sz="1300" spc="-10">
                <a:latin typeface="Arial"/>
                <a:cs typeface="Arial"/>
              </a:rPr>
              <a:t>Let’s </a:t>
            </a:r>
            <a:r>
              <a:rPr dirty="0" sz="1300" spc="-5">
                <a:latin typeface="Arial"/>
                <a:cs typeface="Arial"/>
              </a:rPr>
              <a:t>say you go to scout </a:t>
            </a:r>
            <a:r>
              <a:rPr dirty="0" sz="1300">
                <a:latin typeface="Arial"/>
                <a:cs typeface="Arial"/>
              </a:rPr>
              <a:t>a </a:t>
            </a:r>
            <a:r>
              <a:rPr dirty="0" sz="1300" spc="-5">
                <a:latin typeface="Arial"/>
                <a:cs typeface="Arial"/>
              </a:rPr>
              <a:t>set for </a:t>
            </a:r>
            <a:r>
              <a:rPr dirty="0" sz="1300">
                <a:latin typeface="Arial"/>
                <a:cs typeface="Arial"/>
              </a:rPr>
              <a:t>a </a:t>
            </a:r>
            <a:r>
              <a:rPr dirty="0" sz="1300" spc="-5">
                <a:latin typeface="Arial"/>
                <a:cs typeface="Arial"/>
              </a:rPr>
              <a:t>video in </a:t>
            </a:r>
            <a:r>
              <a:rPr dirty="0" sz="1300">
                <a:latin typeface="Arial"/>
                <a:cs typeface="Arial"/>
              </a:rPr>
              <a:t>a </a:t>
            </a:r>
            <a:r>
              <a:rPr dirty="0" sz="1300" spc="-5">
                <a:latin typeface="Arial"/>
                <a:cs typeface="Arial"/>
              </a:rPr>
              <a:t>month  while the rest of your team is working on this </a:t>
            </a:r>
            <a:r>
              <a:rPr dirty="0" sz="1300" spc="-10">
                <a:latin typeface="Arial"/>
                <a:cs typeface="Arial"/>
              </a:rPr>
              <a:t>week’s </a:t>
            </a:r>
            <a:r>
              <a:rPr dirty="0" sz="1300" spc="-5">
                <a:latin typeface="Arial"/>
                <a:cs typeface="Arial"/>
              </a:rPr>
              <a:t>video. Most people just go to  scout the set, maybe grab </a:t>
            </a:r>
            <a:r>
              <a:rPr dirty="0" sz="1300">
                <a:latin typeface="Arial"/>
                <a:cs typeface="Arial"/>
              </a:rPr>
              <a:t>a </a:t>
            </a:r>
            <a:r>
              <a:rPr dirty="0" sz="1300" spc="-5">
                <a:latin typeface="Arial"/>
                <a:cs typeface="Arial"/>
              </a:rPr>
              <a:t>photo, and walk around and try to grab </a:t>
            </a:r>
            <a:r>
              <a:rPr dirty="0" sz="1300">
                <a:latin typeface="Arial"/>
                <a:cs typeface="Arial"/>
              </a:rPr>
              <a:t>a </a:t>
            </a:r>
            <a:r>
              <a:rPr dirty="0" sz="1300" spc="-5">
                <a:latin typeface="Arial"/>
                <a:cs typeface="Arial"/>
              </a:rPr>
              <a:t>good  mental model of it. Then </a:t>
            </a:r>
            <a:r>
              <a:rPr dirty="0" sz="1300">
                <a:latin typeface="Arial"/>
                <a:cs typeface="Arial"/>
              </a:rPr>
              <a:t>a </a:t>
            </a:r>
            <a:r>
              <a:rPr dirty="0" sz="1300" spc="-5">
                <a:latin typeface="Arial"/>
                <a:cs typeface="Arial"/>
              </a:rPr>
              <a:t>week later when you’re back, this video is now </a:t>
            </a:r>
            <a:r>
              <a:rPr dirty="0" sz="1300" spc="-10">
                <a:latin typeface="Arial"/>
                <a:cs typeface="Arial"/>
              </a:rPr>
              <a:t>Tyler’s  </a:t>
            </a:r>
            <a:r>
              <a:rPr dirty="0" sz="1300" spc="-5">
                <a:latin typeface="Arial"/>
                <a:cs typeface="Arial"/>
              </a:rPr>
              <a:t>main focus and he starts asking questions about the set, and you can’t quite  recall. The questions get more and more detailed and all you have to go </a:t>
            </a:r>
            <a:r>
              <a:rPr dirty="0" sz="1300" spc="-10">
                <a:latin typeface="Arial"/>
                <a:cs typeface="Arial"/>
              </a:rPr>
              <a:t>off </a:t>
            </a:r>
            <a:r>
              <a:rPr dirty="0" sz="1300" spc="-5">
                <a:latin typeface="Arial"/>
                <a:cs typeface="Arial"/>
              </a:rPr>
              <a:t>of is  what's in your mind. The rest of your production team also needs to start  planning bits but they don’t know what it looks like and </a:t>
            </a:r>
            <a:r>
              <a:rPr dirty="0" sz="1300" spc="-10">
                <a:latin typeface="Arial"/>
                <a:cs typeface="Arial"/>
              </a:rPr>
              <a:t>it’s </a:t>
            </a:r>
            <a:r>
              <a:rPr dirty="0" sz="1300">
                <a:latin typeface="Arial"/>
                <a:cs typeface="Arial"/>
              </a:rPr>
              <a:t>a </a:t>
            </a:r>
            <a:r>
              <a:rPr dirty="0" sz="1300" spc="-5">
                <a:latin typeface="Arial"/>
                <a:cs typeface="Arial"/>
              </a:rPr>
              <a:t>shit </a:t>
            </a:r>
            <a:r>
              <a:rPr dirty="0" sz="1300" spc="-20">
                <a:latin typeface="Arial"/>
                <a:cs typeface="Arial"/>
              </a:rPr>
              <a:t>show. </a:t>
            </a:r>
            <a:r>
              <a:rPr dirty="0" sz="1300" spc="-5">
                <a:latin typeface="Arial"/>
                <a:cs typeface="Arial"/>
              </a:rPr>
              <a:t>This is  why we say video everything. Which is more important, that one person has </a:t>
            </a:r>
            <a:r>
              <a:rPr dirty="0" sz="1300">
                <a:latin typeface="Arial"/>
                <a:cs typeface="Arial"/>
              </a:rPr>
              <a:t>a  </a:t>
            </a:r>
            <a:r>
              <a:rPr dirty="0" sz="1300" spc="-5">
                <a:latin typeface="Arial"/>
                <a:cs typeface="Arial"/>
              </a:rPr>
              <a:t>good mental grip of something or that their entire team of 10 people have </a:t>
            </a:r>
            <a:r>
              <a:rPr dirty="0" sz="1300">
                <a:latin typeface="Arial"/>
                <a:cs typeface="Arial"/>
              </a:rPr>
              <a:t>a</a:t>
            </a:r>
            <a:r>
              <a:rPr dirty="0" sz="1300" spc="-30">
                <a:latin typeface="Arial"/>
                <a:cs typeface="Arial"/>
              </a:rPr>
              <a:t> </a:t>
            </a:r>
            <a:r>
              <a:rPr dirty="0" sz="1300" spc="-5">
                <a:latin typeface="Arial"/>
                <a:cs typeface="Arial"/>
              </a:rPr>
              <a:t>good</a:t>
            </a:r>
            <a:endParaRPr sz="1300">
              <a:latin typeface="Arial"/>
              <a:cs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01700" y="435836"/>
            <a:ext cx="5969635" cy="8321040"/>
          </a:xfrm>
          <a:prstGeom prst="rect">
            <a:avLst/>
          </a:prstGeom>
        </p:spPr>
        <p:txBody>
          <a:bodyPr wrap="square" lIns="0" tIns="12700" rIns="0" bIns="0" rtlCol="0" vert="horz">
            <a:spAutoFit/>
          </a:bodyPr>
          <a:lstStyle/>
          <a:p>
            <a:pPr algn="r" marR="5080">
              <a:lnSpc>
                <a:spcPct val="100000"/>
              </a:lnSpc>
              <a:spcBef>
                <a:spcPts val="100"/>
              </a:spcBef>
            </a:pPr>
            <a:r>
              <a:rPr dirty="0" sz="1100" spc="-5">
                <a:latin typeface="Arial"/>
                <a:cs typeface="Arial"/>
              </a:rPr>
              <a:t>1</a:t>
            </a:r>
            <a:r>
              <a:rPr dirty="0" sz="1100">
                <a:latin typeface="Arial"/>
                <a:cs typeface="Arial"/>
              </a:rPr>
              <a:t>2</a:t>
            </a:r>
            <a:endParaRPr sz="1100">
              <a:latin typeface="Arial"/>
              <a:cs typeface="Arial"/>
            </a:endParaRPr>
          </a:p>
          <a:p>
            <a:pPr>
              <a:lnSpc>
                <a:spcPct val="100000"/>
              </a:lnSpc>
            </a:pPr>
            <a:endParaRPr sz="1200">
              <a:latin typeface="Arial"/>
              <a:cs typeface="Arial"/>
            </a:endParaRPr>
          </a:p>
          <a:p>
            <a:pPr marL="12700" marR="12700">
              <a:lnSpc>
                <a:spcPct val="110200"/>
              </a:lnSpc>
              <a:spcBef>
                <a:spcPts val="725"/>
              </a:spcBef>
            </a:pPr>
            <a:r>
              <a:rPr dirty="0" sz="1300" spc="-5">
                <a:latin typeface="Arial"/>
                <a:cs typeface="Arial"/>
              </a:rPr>
              <a:t>mental grip on something? Obviously the team. And the easiest way to bring your  team up to the same page is to freaken video everything and store it where they  can constantly reference it. </a:t>
            </a:r>
            <a:r>
              <a:rPr dirty="0" sz="1300">
                <a:latin typeface="Arial"/>
                <a:cs typeface="Arial"/>
              </a:rPr>
              <a:t>A </a:t>
            </a:r>
            <a:r>
              <a:rPr dirty="0" sz="1300" spc="-5">
                <a:latin typeface="Arial"/>
                <a:cs typeface="Arial"/>
              </a:rPr>
              <a:t>lot of problems can be solved if we just video sets  and ask for videos when ordering things. Especially because </a:t>
            </a:r>
            <a:r>
              <a:rPr dirty="0" sz="1300">
                <a:latin typeface="Arial"/>
                <a:cs typeface="Arial"/>
              </a:rPr>
              <a:t>I </a:t>
            </a:r>
            <a:r>
              <a:rPr dirty="0" sz="1300" spc="-5">
                <a:latin typeface="Arial"/>
                <a:cs typeface="Arial"/>
              </a:rPr>
              <a:t>personally am </a:t>
            </a:r>
            <a:r>
              <a:rPr dirty="0" sz="1300">
                <a:latin typeface="Arial"/>
                <a:cs typeface="Arial"/>
              </a:rPr>
              <a:t>a  </a:t>
            </a:r>
            <a:r>
              <a:rPr dirty="0" sz="1300" spc="-5">
                <a:latin typeface="Arial"/>
                <a:cs typeface="Arial"/>
              </a:rPr>
              <a:t>visual guy and </a:t>
            </a:r>
            <a:r>
              <a:rPr dirty="0" sz="1300">
                <a:latin typeface="Arial"/>
                <a:cs typeface="Arial"/>
              </a:rPr>
              <a:t>I </a:t>
            </a:r>
            <a:r>
              <a:rPr dirty="0" sz="1300" spc="-5">
                <a:latin typeface="Arial"/>
                <a:cs typeface="Arial"/>
              </a:rPr>
              <a:t>always ask to see what things look like so even for me videos  are valuable. </a:t>
            </a:r>
            <a:r>
              <a:rPr dirty="0" sz="1300" spc="-10">
                <a:latin typeface="Arial"/>
                <a:cs typeface="Arial"/>
              </a:rPr>
              <a:t>Video </a:t>
            </a:r>
            <a:r>
              <a:rPr dirty="0" sz="1300" spc="-5">
                <a:latin typeface="Arial"/>
                <a:cs typeface="Arial"/>
              </a:rPr>
              <a:t>Everything.</a:t>
            </a:r>
            <a:endParaRPr sz="1300">
              <a:latin typeface="Arial"/>
              <a:cs typeface="Arial"/>
            </a:endParaRPr>
          </a:p>
          <a:p>
            <a:pPr>
              <a:lnSpc>
                <a:spcPct val="100000"/>
              </a:lnSpc>
              <a:spcBef>
                <a:spcPts val="40"/>
              </a:spcBef>
            </a:pPr>
            <a:endParaRPr sz="1600">
              <a:latin typeface="Arial"/>
              <a:cs typeface="Arial"/>
            </a:endParaRPr>
          </a:p>
          <a:p>
            <a:pPr marL="2369185">
              <a:lnSpc>
                <a:spcPct val="100000"/>
              </a:lnSpc>
            </a:pPr>
            <a:r>
              <a:rPr dirty="0" sz="1300" spc="-45" b="1">
                <a:latin typeface="Arial"/>
                <a:cs typeface="Arial"/>
              </a:rPr>
              <a:t>SAY </a:t>
            </a:r>
            <a:r>
              <a:rPr dirty="0" sz="1300" spc="-5" b="1">
                <a:latin typeface="Arial"/>
                <a:cs typeface="Arial"/>
              </a:rPr>
              <a:t>THE</a:t>
            </a:r>
            <a:r>
              <a:rPr dirty="0" sz="1300" spc="30" b="1">
                <a:latin typeface="Arial"/>
                <a:cs typeface="Arial"/>
              </a:rPr>
              <a:t> </a:t>
            </a:r>
            <a:r>
              <a:rPr dirty="0" sz="1300" spc="-15" b="1">
                <a:latin typeface="Arial"/>
                <a:cs typeface="Arial"/>
              </a:rPr>
              <a:t>NEGATIVES</a:t>
            </a:r>
            <a:endParaRPr sz="1300">
              <a:latin typeface="Arial"/>
              <a:cs typeface="Arial"/>
            </a:endParaRPr>
          </a:p>
          <a:p>
            <a:pPr>
              <a:lnSpc>
                <a:spcPct val="100000"/>
              </a:lnSpc>
              <a:spcBef>
                <a:spcPts val="50"/>
              </a:spcBef>
            </a:pPr>
            <a:endParaRPr sz="1450">
              <a:latin typeface="Arial"/>
              <a:cs typeface="Arial"/>
            </a:endParaRPr>
          </a:p>
          <a:p>
            <a:pPr marL="12700" marR="93980" indent="457200">
              <a:lnSpc>
                <a:spcPct val="110200"/>
              </a:lnSpc>
            </a:pPr>
            <a:r>
              <a:rPr dirty="0" sz="1300" spc="-15">
                <a:latin typeface="Arial"/>
                <a:cs typeface="Arial"/>
              </a:rPr>
              <a:t>Title </a:t>
            </a:r>
            <a:r>
              <a:rPr dirty="0" sz="1300" spc="-5">
                <a:latin typeface="Arial"/>
                <a:cs typeface="Arial"/>
              </a:rPr>
              <a:t>says it all. Don’t just tell people on your team or me why something is  good. </a:t>
            </a:r>
            <a:r>
              <a:rPr dirty="0" sz="1300" spc="-10">
                <a:latin typeface="Arial"/>
                <a:cs typeface="Arial"/>
              </a:rPr>
              <a:t>It’s </a:t>
            </a:r>
            <a:r>
              <a:rPr dirty="0" sz="1300" spc="-5">
                <a:latin typeface="Arial"/>
                <a:cs typeface="Arial"/>
              </a:rPr>
              <a:t>infinitely more valuable to tell us why </a:t>
            </a:r>
            <a:r>
              <a:rPr dirty="0" sz="1300" spc="-10">
                <a:latin typeface="Arial"/>
                <a:cs typeface="Arial"/>
              </a:rPr>
              <a:t>it’s </a:t>
            </a:r>
            <a:r>
              <a:rPr dirty="0" sz="1300" spc="-5">
                <a:latin typeface="Arial"/>
                <a:cs typeface="Arial"/>
              </a:rPr>
              <a:t>not good. </a:t>
            </a:r>
            <a:r>
              <a:rPr dirty="0" sz="1300">
                <a:latin typeface="Arial"/>
                <a:cs typeface="Arial"/>
              </a:rPr>
              <a:t>I </a:t>
            </a:r>
            <a:r>
              <a:rPr dirty="0" sz="1300" spc="-5">
                <a:latin typeface="Arial"/>
                <a:cs typeface="Arial"/>
              </a:rPr>
              <a:t>FOUND THE  CASTLE WE NEED FOR THE VIDEO! But </a:t>
            </a:r>
            <a:r>
              <a:rPr dirty="0" sz="1300" spc="-10">
                <a:latin typeface="Arial"/>
                <a:cs typeface="Arial"/>
              </a:rPr>
              <a:t>it’s </a:t>
            </a:r>
            <a:r>
              <a:rPr dirty="0" sz="1300" spc="-5">
                <a:latin typeface="Arial"/>
                <a:cs typeface="Arial"/>
              </a:rPr>
              <a:t>booked all </a:t>
            </a:r>
            <a:r>
              <a:rPr dirty="0" sz="1300" spc="-20">
                <a:latin typeface="Arial"/>
                <a:cs typeface="Arial"/>
              </a:rPr>
              <a:t>year, </a:t>
            </a:r>
            <a:r>
              <a:rPr dirty="0" sz="1300" spc="-5">
                <a:latin typeface="Arial"/>
                <a:cs typeface="Arial"/>
              </a:rPr>
              <a:t>overbudget, and  someone died in it last</a:t>
            </a:r>
            <a:r>
              <a:rPr dirty="0" sz="1300" spc="-10">
                <a:latin typeface="Arial"/>
                <a:cs typeface="Arial"/>
              </a:rPr>
              <a:t> </a:t>
            </a:r>
            <a:r>
              <a:rPr dirty="0" sz="1300" spc="-5">
                <a:latin typeface="Arial"/>
                <a:cs typeface="Arial"/>
              </a:rPr>
              <a:t>week.</a:t>
            </a:r>
            <a:endParaRPr sz="1300">
              <a:latin typeface="Arial"/>
              <a:cs typeface="Arial"/>
            </a:endParaRPr>
          </a:p>
          <a:p>
            <a:pPr>
              <a:lnSpc>
                <a:spcPct val="100000"/>
              </a:lnSpc>
            </a:pPr>
            <a:endParaRPr sz="1400">
              <a:latin typeface="Arial"/>
              <a:cs typeface="Arial"/>
            </a:endParaRPr>
          </a:p>
          <a:p>
            <a:pPr>
              <a:lnSpc>
                <a:spcPct val="100000"/>
              </a:lnSpc>
              <a:spcBef>
                <a:spcPts val="35"/>
              </a:spcBef>
            </a:pPr>
            <a:endParaRPr sz="1700">
              <a:latin typeface="Arial"/>
              <a:cs typeface="Arial"/>
            </a:endParaRPr>
          </a:p>
          <a:p>
            <a:pPr algn="ctr">
              <a:lnSpc>
                <a:spcPct val="100000"/>
              </a:lnSpc>
            </a:pPr>
            <a:r>
              <a:rPr dirty="0" sz="1300" spc="-15" b="1">
                <a:latin typeface="Arial"/>
                <a:cs typeface="Arial"/>
              </a:rPr>
              <a:t>It’s </a:t>
            </a:r>
            <a:r>
              <a:rPr dirty="0" sz="1300" spc="-5" b="1">
                <a:latin typeface="Arial"/>
                <a:cs typeface="Arial"/>
              </a:rPr>
              <a:t>your fault, track the contractor</a:t>
            </a:r>
            <a:endParaRPr sz="1300">
              <a:latin typeface="Arial"/>
              <a:cs typeface="Arial"/>
            </a:endParaRPr>
          </a:p>
          <a:p>
            <a:pPr>
              <a:lnSpc>
                <a:spcPct val="100000"/>
              </a:lnSpc>
              <a:spcBef>
                <a:spcPts val="50"/>
              </a:spcBef>
            </a:pPr>
            <a:endParaRPr sz="1450">
              <a:latin typeface="Arial"/>
              <a:cs typeface="Arial"/>
            </a:endParaRPr>
          </a:p>
          <a:p>
            <a:pPr marL="12700" marR="104139" indent="457200">
              <a:lnSpc>
                <a:spcPct val="110200"/>
              </a:lnSpc>
            </a:pPr>
            <a:r>
              <a:rPr dirty="0" sz="1300">
                <a:latin typeface="Arial"/>
                <a:cs typeface="Arial"/>
              </a:rPr>
              <a:t>I </a:t>
            </a:r>
            <a:r>
              <a:rPr dirty="0" sz="1300" spc="-5">
                <a:latin typeface="Arial"/>
                <a:cs typeface="Arial"/>
              </a:rPr>
              <a:t>know </a:t>
            </a:r>
            <a:r>
              <a:rPr dirty="0" sz="1300">
                <a:latin typeface="Arial"/>
                <a:cs typeface="Arial"/>
              </a:rPr>
              <a:t>I </a:t>
            </a:r>
            <a:r>
              <a:rPr dirty="0" sz="1300" spc="-5">
                <a:latin typeface="Arial"/>
                <a:cs typeface="Arial"/>
              </a:rPr>
              <a:t>already talked about this but if there is one thing I'd really love to  impose on you from all this writing, it's that you can’t just dump and forget your  projects. </a:t>
            </a:r>
            <a:r>
              <a:rPr dirty="0" sz="1300">
                <a:latin typeface="Arial"/>
                <a:cs typeface="Arial"/>
              </a:rPr>
              <a:t>I </a:t>
            </a:r>
            <a:r>
              <a:rPr dirty="0" sz="1300" spc="-5">
                <a:latin typeface="Arial"/>
                <a:cs typeface="Arial"/>
              </a:rPr>
              <a:t>can’t stand when people dump and forget their project on </a:t>
            </a:r>
            <a:r>
              <a:rPr dirty="0" sz="1300">
                <a:latin typeface="Arial"/>
                <a:cs typeface="Arial"/>
              </a:rPr>
              <a:t>a </a:t>
            </a:r>
            <a:r>
              <a:rPr dirty="0" sz="1300" spc="-5">
                <a:latin typeface="Arial"/>
                <a:cs typeface="Arial"/>
              </a:rPr>
              <a:t>contractor  and then the day before the shoot blame them when </a:t>
            </a:r>
            <a:r>
              <a:rPr dirty="0" sz="1300" spc="-10">
                <a:latin typeface="Arial"/>
                <a:cs typeface="Arial"/>
              </a:rPr>
              <a:t>it’s </a:t>
            </a:r>
            <a:r>
              <a:rPr dirty="0" sz="1300" spc="-5">
                <a:latin typeface="Arial"/>
                <a:cs typeface="Arial"/>
              </a:rPr>
              <a:t>not </a:t>
            </a:r>
            <a:r>
              <a:rPr dirty="0" sz="1300" spc="-20">
                <a:latin typeface="Arial"/>
                <a:cs typeface="Arial"/>
              </a:rPr>
              <a:t>ready. </a:t>
            </a:r>
            <a:r>
              <a:rPr dirty="0" sz="1300" spc="-10">
                <a:latin typeface="Arial"/>
                <a:cs typeface="Arial"/>
              </a:rPr>
              <a:t>That’s </a:t>
            </a:r>
            <a:r>
              <a:rPr dirty="0" sz="1300" spc="-5">
                <a:latin typeface="Arial"/>
                <a:cs typeface="Arial"/>
              </a:rPr>
              <a:t>on  YOU, not the </a:t>
            </a:r>
            <a:r>
              <a:rPr dirty="0" sz="1300" spc="-15">
                <a:latin typeface="Arial"/>
                <a:cs typeface="Arial"/>
              </a:rPr>
              <a:t>contractor. </a:t>
            </a:r>
            <a:r>
              <a:rPr dirty="0" sz="1300" spc="-10">
                <a:latin typeface="Arial"/>
                <a:cs typeface="Arial"/>
              </a:rPr>
              <a:t>Let’s </a:t>
            </a:r>
            <a:r>
              <a:rPr dirty="0" sz="1300" spc="-5">
                <a:latin typeface="Arial"/>
                <a:cs typeface="Arial"/>
              </a:rPr>
              <a:t>say we are building the </a:t>
            </a:r>
            <a:r>
              <a:rPr dirty="0" sz="1300" spc="-10">
                <a:latin typeface="Arial"/>
                <a:cs typeface="Arial"/>
              </a:rPr>
              <a:t>world’s </a:t>
            </a:r>
            <a:r>
              <a:rPr dirty="0" sz="1300" spc="-5">
                <a:latin typeface="Arial"/>
                <a:cs typeface="Arial"/>
              </a:rPr>
              <a:t>largest water  balloon and you need someone to make </a:t>
            </a:r>
            <a:r>
              <a:rPr dirty="0" sz="1300">
                <a:latin typeface="Arial"/>
                <a:cs typeface="Arial"/>
              </a:rPr>
              <a:t>a </a:t>
            </a:r>
            <a:r>
              <a:rPr dirty="0" sz="1300" spc="-5">
                <a:latin typeface="Arial"/>
                <a:cs typeface="Arial"/>
              </a:rPr>
              <a:t>giant wooden stand for it to sit</a:t>
            </a:r>
            <a:r>
              <a:rPr dirty="0" sz="1300" spc="-30">
                <a:latin typeface="Arial"/>
                <a:cs typeface="Arial"/>
              </a:rPr>
              <a:t> </a:t>
            </a:r>
            <a:r>
              <a:rPr dirty="0" sz="1300" spc="-5">
                <a:latin typeface="Arial"/>
                <a:cs typeface="Arial"/>
              </a:rPr>
              <a:t>on.</a:t>
            </a:r>
            <a:endParaRPr sz="1300">
              <a:latin typeface="Arial"/>
              <a:cs typeface="Arial"/>
            </a:endParaRPr>
          </a:p>
          <a:p>
            <a:pPr marL="12700" marR="58419">
              <a:lnSpc>
                <a:spcPct val="110200"/>
              </a:lnSpc>
            </a:pPr>
            <a:r>
              <a:rPr dirty="0" sz="1300" spc="-5">
                <a:latin typeface="Arial"/>
                <a:cs typeface="Arial"/>
              </a:rPr>
              <a:t>Most people here would just call someone like JB and have him do it and tell him  to be done by filming </a:t>
            </a:r>
            <a:r>
              <a:rPr dirty="0" sz="1300" spc="-30">
                <a:latin typeface="Arial"/>
                <a:cs typeface="Arial"/>
              </a:rPr>
              <a:t>day. </a:t>
            </a:r>
            <a:r>
              <a:rPr dirty="0" sz="1300" spc="-5">
                <a:latin typeface="Arial"/>
                <a:cs typeface="Arial"/>
              </a:rPr>
              <a:t>Instead, you should really have it done </a:t>
            </a:r>
            <a:r>
              <a:rPr dirty="0" sz="1300">
                <a:latin typeface="Arial"/>
                <a:cs typeface="Arial"/>
              </a:rPr>
              <a:t>a </a:t>
            </a:r>
            <a:r>
              <a:rPr dirty="0" sz="1300" spc="-5">
                <a:latin typeface="Arial"/>
                <a:cs typeface="Arial"/>
              </a:rPr>
              <a:t>certain time  frame in advance (you need to use your own intelligence based on the project to  determine that) in case something is </a:t>
            </a:r>
            <a:r>
              <a:rPr dirty="0" sz="1300" spc="-10">
                <a:latin typeface="Arial"/>
                <a:cs typeface="Arial"/>
              </a:rPr>
              <a:t>off </a:t>
            </a:r>
            <a:r>
              <a:rPr dirty="0" sz="1300" spc="-5">
                <a:latin typeface="Arial"/>
                <a:cs typeface="Arial"/>
              </a:rPr>
              <a:t>we can make changes. And you need to  then decide whether or not </a:t>
            </a:r>
            <a:r>
              <a:rPr dirty="0" sz="1300" spc="-10">
                <a:latin typeface="Arial"/>
                <a:cs typeface="Arial"/>
              </a:rPr>
              <a:t>it’s </a:t>
            </a:r>
            <a:r>
              <a:rPr dirty="0" sz="1300">
                <a:latin typeface="Arial"/>
                <a:cs typeface="Arial"/>
              </a:rPr>
              <a:t>a </a:t>
            </a:r>
            <a:r>
              <a:rPr dirty="0" sz="1300" spc="-5">
                <a:latin typeface="Arial"/>
                <a:cs typeface="Arial"/>
              </a:rPr>
              <a:t>critical component. If it is, you should also begin  working on </a:t>
            </a:r>
            <a:r>
              <a:rPr dirty="0" sz="1300">
                <a:latin typeface="Arial"/>
                <a:cs typeface="Arial"/>
              </a:rPr>
              <a:t>a </a:t>
            </a:r>
            <a:r>
              <a:rPr dirty="0" sz="1300" spc="-5">
                <a:latin typeface="Arial"/>
                <a:cs typeface="Arial"/>
              </a:rPr>
              <a:t>backup and while working on </a:t>
            </a:r>
            <a:r>
              <a:rPr dirty="0" sz="1300">
                <a:latin typeface="Arial"/>
                <a:cs typeface="Arial"/>
              </a:rPr>
              <a:t>a </a:t>
            </a:r>
            <a:r>
              <a:rPr dirty="0" sz="1300" spc="-5">
                <a:latin typeface="Arial"/>
                <a:cs typeface="Arial"/>
              </a:rPr>
              <a:t>backup you should check in with JB  every single </a:t>
            </a:r>
            <a:r>
              <a:rPr dirty="0" sz="1300" spc="-30">
                <a:latin typeface="Arial"/>
                <a:cs typeface="Arial"/>
              </a:rPr>
              <a:t>day. </a:t>
            </a:r>
            <a:r>
              <a:rPr dirty="0" sz="1300" spc="-5">
                <a:latin typeface="Arial"/>
                <a:cs typeface="Arial"/>
              </a:rPr>
              <a:t>Ask him to send videos everyday to spot problems </a:t>
            </a:r>
            <a:r>
              <a:rPr dirty="0" sz="1300" spc="-20">
                <a:latin typeface="Arial"/>
                <a:cs typeface="Arial"/>
              </a:rPr>
              <a:t>early, </a:t>
            </a:r>
            <a:r>
              <a:rPr dirty="0" sz="1300" spc="-5">
                <a:latin typeface="Arial"/>
                <a:cs typeface="Arial"/>
              </a:rPr>
              <a:t>hell  maybe talk to him twice </a:t>
            </a:r>
            <a:r>
              <a:rPr dirty="0" sz="1300">
                <a:latin typeface="Arial"/>
                <a:cs typeface="Arial"/>
              </a:rPr>
              <a:t>a </a:t>
            </a:r>
            <a:r>
              <a:rPr dirty="0" sz="1300" spc="-30">
                <a:latin typeface="Arial"/>
                <a:cs typeface="Arial"/>
              </a:rPr>
              <a:t>day. </a:t>
            </a:r>
            <a:r>
              <a:rPr dirty="0" sz="1300">
                <a:latin typeface="Arial"/>
                <a:cs typeface="Arial"/>
              </a:rPr>
              <a:t>I </a:t>
            </a:r>
            <a:r>
              <a:rPr dirty="0" sz="1300" spc="-5">
                <a:latin typeface="Arial"/>
                <a:cs typeface="Arial"/>
              </a:rPr>
              <a:t>don’t care just don’t leave room for </a:t>
            </a:r>
            <a:r>
              <a:rPr dirty="0" sz="1300" spc="-20">
                <a:latin typeface="Arial"/>
                <a:cs typeface="Arial"/>
              </a:rPr>
              <a:t>error. </a:t>
            </a:r>
            <a:r>
              <a:rPr dirty="0" sz="1300" spc="-5">
                <a:latin typeface="Arial"/>
                <a:cs typeface="Arial"/>
              </a:rPr>
              <a:t>No  excuses, stop leaving room for </a:t>
            </a:r>
            <a:r>
              <a:rPr dirty="0" sz="1300" spc="-20">
                <a:latin typeface="Arial"/>
                <a:cs typeface="Arial"/>
              </a:rPr>
              <a:t>error. </a:t>
            </a:r>
            <a:r>
              <a:rPr dirty="0" sz="1300" spc="-5">
                <a:latin typeface="Arial"/>
                <a:cs typeface="Arial"/>
              </a:rPr>
              <a:t>Check in </a:t>
            </a:r>
            <a:r>
              <a:rPr dirty="0" sz="1300" spc="-20">
                <a:latin typeface="Arial"/>
                <a:cs typeface="Arial"/>
              </a:rPr>
              <a:t>daily, </a:t>
            </a:r>
            <a:r>
              <a:rPr dirty="0" sz="1300" spc="-5">
                <a:latin typeface="Arial"/>
                <a:cs typeface="Arial"/>
              </a:rPr>
              <a:t>receive videos, and know  weeks in advance if you’re fucked. Not</a:t>
            </a:r>
            <a:r>
              <a:rPr dirty="0" sz="1300" spc="-15">
                <a:latin typeface="Arial"/>
                <a:cs typeface="Arial"/>
              </a:rPr>
              <a:t> </a:t>
            </a:r>
            <a:r>
              <a:rPr dirty="0" sz="1300" spc="-5">
                <a:latin typeface="Arial"/>
                <a:cs typeface="Arial"/>
              </a:rPr>
              <a:t>days.</a:t>
            </a:r>
            <a:endParaRPr sz="1300">
              <a:latin typeface="Arial"/>
              <a:cs typeface="Arial"/>
            </a:endParaRPr>
          </a:p>
          <a:p>
            <a:pPr>
              <a:lnSpc>
                <a:spcPct val="100000"/>
              </a:lnSpc>
            </a:pPr>
            <a:endParaRPr sz="1400">
              <a:latin typeface="Arial"/>
              <a:cs typeface="Arial"/>
            </a:endParaRPr>
          </a:p>
          <a:p>
            <a:pPr>
              <a:lnSpc>
                <a:spcPct val="100000"/>
              </a:lnSpc>
              <a:spcBef>
                <a:spcPts val="35"/>
              </a:spcBef>
            </a:pPr>
            <a:endParaRPr sz="1700">
              <a:latin typeface="Arial"/>
              <a:cs typeface="Arial"/>
            </a:endParaRPr>
          </a:p>
          <a:p>
            <a:pPr algn="ctr">
              <a:lnSpc>
                <a:spcPct val="100000"/>
              </a:lnSpc>
            </a:pPr>
            <a:r>
              <a:rPr dirty="0" sz="1300" b="1">
                <a:latin typeface="Arial"/>
                <a:cs typeface="Arial"/>
              </a:rPr>
              <a:t>I </a:t>
            </a:r>
            <a:r>
              <a:rPr dirty="0" sz="1300" spc="-5" b="1">
                <a:latin typeface="Arial"/>
                <a:cs typeface="Arial"/>
              </a:rPr>
              <a:t>am not always</a:t>
            </a:r>
            <a:r>
              <a:rPr dirty="0" sz="1300" spc="-20" b="1">
                <a:latin typeface="Arial"/>
                <a:cs typeface="Arial"/>
              </a:rPr>
              <a:t> </a:t>
            </a:r>
            <a:r>
              <a:rPr dirty="0" sz="1300" spc="-5" b="1">
                <a:latin typeface="Arial"/>
                <a:cs typeface="Arial"/>
              </a:rPr>
              <a:t>right</a:t>
            </a:r>
            <a:endParaRPr sz="1300">
              <a:latin typeface="Arial"/>
              <a:cs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01700" y="435836"/>
            <a:ext cx="5969635" cy="8539480"/>
          </a:xfrm>
          <a:prstGeom prst="rect">
            <a:avLst/>
          </a:prstGeom>
        </p:spPr>
        <p:txBody>
          <a:bodyPr wrap="square" lIns="0" tIns="12700" rIns="0" bIns="0" rtlCol="0" vert="horz">
            <a:spAutoFit/>
          </a:bodyPr>
          <a:lstStyle/>
          <a:p>
            <a:pPr algn="r" marR="5080">
              <a:lnSpc>
                <a:spcPct val="100000"/>
              </a:lnSpc>
              <a:spcBef>
                <a:spcPts val="100"/>
              </a:spcBef>
            </a:pPr>
            <a:r>
              <a:rPr dirty="0" sz="1100" spc="-5">
                <a:latin typeface="Arial"/>
                <a:cs typeface="Arial"/>
              </a:rPr>
              <a:t>1</a:t>
            </a:r>
            <a:r>
              <a:rPr dirty="0" sz="1100">
                <a:latin typeface="Arial"/>
                <a:cs typeface="Arial"/>
              </a:rPr>
              <a:t>3</a:t>
            </a:r>
            <a:endParaRPr sz="1100">
              <a:latin typeface="Arial"/>
              <a:cs typeface="Arial"/>
            </a:endParaRPr>
          </a:p>
          <a:p>
            <a:pPr>
              <a:lnSpc>
                <a:spcPct val="100000"/>
              </a:lnSpc>
            </a:pPr>
            <a:endParaRPr sz="1200">
              <a:latin typeface="Arial"/>
              <a:cs typeface="Arial"/>
            </a:endParaRPr>
          </a:p>
          <a:p>
            <a:pPr marL="12700" marR="12700" indent="457200">
              <a:lnSpc>
                <a:spcPct val="110200"/>
              </a:lnSpc>
              <a:spcBef>
                <a:spcPts val="725"/>
              </a:spcBef>
            </a:pPr>
            <a:r>
              <a:rPr dirty="0" sz="1300" spc="-15">
                <a:latin typeface="Arial"/>
                <a:cs typeface="Arial"/>
              </a:rPr>
              <a:t>Shocker, </a:t>
            </a:r>
            <a:r>
              <a:rPr dirty="0" sz="1300">
                <a:latin typeface="Arial"/>
                <a:cs typeface="Arial"/>
              </a:rPr>
              <a:t>I </a:t>
            </a:r>
            <a:r>
              <a:rPr dirty="0" sz="1300" spc="-20">
                <a:latin typeface="Arial"/>
                <a:cs typeface="Arial"/>
              </a:rPr>
              <a:t>know. </a:t>
            </a:r>
            <a:r>
              <a:rPr dirty="0" sz="1300" spc="-5">
                <a:latin typeface="Arial"/>
                <a:cs typeface="Arial"/>
              </a:rPr>
              <a:t>I’m young and I'll be the first to admit I'm not perfect. </a:t>
            </a:r>
            <a:r>
              <a:rPr dirty="0" sz="1300">
                <a:latin typeface="Arial"/>
                <a:cs typeface="Arial"/>
              </a:rPr>
              <a:t>I  </a:t>
            </a:r>
            <a:r>
              <a:rPr dirty="0" sz="1300" spc="-5">
                <a:latin typeface="Arial"/>
                <a:cs typeface="Arial"/>
              </a:rPr>
              <a:t>promise not </a:t>
            </a:r>
            <a:r>
              <a:rPr dirty="0" sz="1300">
                <a:latin typeface="Arial"/>
                <a:cs typeface="Arial"/>
              </a:rPr>
              <a:t>a </a:t>
            </a:r>
            <a:r>
              <a:rPr dirty="0" sz="1300" spc="-5">
                <a:latin typeface="Arial"/>
                <a:cs typeface="Arial"/>
              </a:rPr>
              <a:t>single person on this planet wants us to succeed more than </a:t>
            </a:r>
            <a:r>
              <a:rPr dirty="0" sz="1300">
                <a:latin typeface="Arial"/>
                <a:cs typeface="Arial"/>
              </a:rPr>
              <a:t>I </a:t>
            </a:r>
            <a:r>
              <a:rPr dirty="0" sz="1300" spc="-5">
                <a:latin typeface="Arial"/>
                <a:cs typeface="Arial"/>
              </a:rPr>
              <a:t>do  and no matter how much you work you’ll never invest more time into this  company then </a:t>
            </a:r>
            <a:r>
              <a:rPr dirty="0" sz="1300">
                <a:latin typeface="Arial"/>
                <a:cs typeface="Arial"/>
              </a:rPr>
              <a:t>I </a:t>
            </a:r>
            <a:r>
              <a:rPr dirty="0" sz="1300" spc="-5">
                <a:latin typeface="Arial"/>
                <a:cs typeface="Arial"/>
              </a:rPr>
              <a:t>will, but </a:t>
            </a:r>
            <a:r>
              <a:rPr dirty="0" sz="1300">
                <a:latin typeface="Arial"/>
                <a:cs typeface="Arial"/>
              </a:rPr>
              <a:t>I </a:t>
            </a:r>
            <a:r>
              <a:rPr dirty="0" sz="1300" spc="-5">
                <a:latin typeface="Arial"/>
                <a:cs typeface="Arial"/>
              </a:rPr>
              <a:t>can’t promise i’ll always be right. Having said that, there  are ways you can help me be right more often. For starters you need to  understand the world I’m in and how my mind works. This book in particular is for  our production company (which by the way is the most important company and  allows everything else to succeed, without the videos everything else dies) but  </a:t>
            </a:r>
            <a:r>
              <a:rPr dirty="0" sz="1300" spc="-10">
                <a:latin typeface="Arial"/>
                <a:cs typeface="Arial"/>
              </a:rPr>
              <a:t>it’s </a:t>
            </a:r>
            <a:r>
              <a:rPr dirty="0" sz="1300" spc="-5">
                <a:latin typeface="Arial"/>
                <a:cs typeface="Arial"/>
              </a:rPr>
              <a:t>not all </a:t>
            </a:r>
            <a:r>
              <a:rPr dirty="0" sz="1300">
                <a:latin typeface="Arial"/>
                <a:cs typeface="Arial"/>
              </a:rPr>
              <a:t>I </a:t>
            </a:r>
            <a:r>
              <a:rPr dirty="0" sz="1300" spc="-5">
                <a:latin typeface="Arial"/>
                <a:cs typeface="Arial"/>
              </a:rPr>
              <a:t>have going on. </a:t>
            </a:r>
            <a:r>
              <a:rPr dirty="0" sz="1300">
                <a:latin typeface="Arial"/>
                <a:cs typeface="Arial"/>
              </a:rPr>
              <a:t>I </a:t>
            </a:r>
            <a:r>
              <a:rPr dirty="0" sz="1300" spc="-5">
                <a:latin typeface="Arial"/>
                <a:cs typeface="Arial"/>
              </a:rPr>
              <a:t>have to be the main talent for every Gaming video,  every reacts video, every philanthropy video, every tik tok, insta post, and every  main channel video. Which is basically </a:t>
            </a:r>
            <a:r>
              <a:rPr dirty="0" sz="1300">
                <a:latin typeface="Arial"/>
                <a:cs typeface="Arial"/>
              </a:rPr>
              <a:t>3 </a:t>
            </a:r>
            <a:r>
              <a:rPr dirty="0" sz="1300" spc="-5">
                <a:latin typeface="Arial"/>
                <a:cs typeface="Arial"/>
              </a:rPr>
              <a:t>full time jobs all by itself, little things like  sending videos to people for birthdays, attending events, networking, etc. all add  up because i’m the face of the channel. On top of being the main talent </a:t>
            </a:r>
            <a:r>
              <a:rPr dirty="0" sz="1300">
                <a:latin typeface="Arial"/>
                <a:cs typeface="Arial"/>
              </a:rPr>
              <a:t>I </a:t>
            </a:r>
            <a:r>
              <a:rPr dirty="0" sz="1300" spc="-5">
                <a:latin typeface="Arial"/>
                <a:cs typeface="Arial"/>
              </a:rPr>
              <a:t>have to  work with each channel to make sure the creatives are always evolving and not  getting stale and in general be </a:t>
            </a:r>
            <a:r>
              <a:rPr dirty="0" sz="1300">
                <a:latin typeface="Arial"/>
                <a:cs typeface="Arial"/>
              </a:rPr>
              <a:t>a </a:t>
            </a:r>
            <a:r>
              <a:rPr dirty="0" sz="1300" spc="-5">
                <a:latin typeface="Arial"/>
                <a:cs typeface="Arial"/>
              </a:rPr>
              <a:t>visionary for them. Basically running </a:t>
            </a:r>
            <a:r>
              <a:rPr dirty="0" sz="1300">
                <a:latin typeface="Arial"/>
                <a:cs typeface="Arial"/>
              </a:rPr>
              <a:t>4 </a:t>
            </a:r>
            <a:r>
              <a:rPr dirty="0" sz="1300" spc="-5">
                <a:latin typeface="Arial"/>
                <a:cs typeface="Arial"/>
              </a:rPr>
              <a:t>channels  at </a:t>
            </a:r>
            <a:r>
              <a:rPr dirty="0" sz="1300">
                <a:latin typeface="Arial"/>
                <a:cs typeface="Arial"/>
              </a:rPr>
              <a:t>a </a:t>
            </a:r>
            <a:r>
              <a:rPr dirty="0" sz="1300" spc="-5">
                <a:latin typeface="Arial"/>
                <a:cs typeface="Arial"/>
              </a:rPr>
              <a:t>high level better then anyone else in the world can run one. </a:t>
            </a:r>
            <a:r>
              <a:rPr dirty="0" sz="1300" spc="-15">
                <a:latin typeface="Arial"/>
                <a:cs typeface="Arial"/>
              </a:rPr>
              <a:t>We </a:t>
            </a:r>
            <a:r>
              <a:rPr dirty="0" sz="1300" spc="-5">
                <a:latin typeface="Arial"/>
                <a:cs typeface="Arial"/>
              </a:rPr>
              <a:t>also have </a:t>
            </a:r>
            <a:r>
              <a:rPr dirty="0" sz="1300">
                <a:latin typeface="Arial"/>
                <a:cs typeface="Arial"/>
              </a:rPr>
              <a:t>a  </a:t>
            </a:r>
            <a:r>
              <a:rPr dirty="0" sz="1300" spc="-5">
                <a:latin typeface="Arial"/>
                <a:cs typeface="Arial"/>
              </a:rPr>
              <a:t>Beast Burger and Feastables and </a:t>
            </a:r>
            <a:r>
              <a:rPr dirty="0" sz="1300">
                <a:latin typeface="Arial"/>
                <a:cs typeface="Arial"/>
              </a:rPr>
              <a:t>I </a:t>
            </a:r>
            <a:r>
              <a:rPr dirty="0" sz="1300" spc="-5">
                <a:latin typeface="Arial"/>
                <a:cs typeface="Arial"/>
              </a:rPr>
              <a:t>still have to set the vision and be the lead  creative. On top of that we dub our channels in other languages and we run </a:t>
            </a:r>
            <a:r>
              <a:rPr dirty="0" sz="1300">
                <a:latin typeface="Arial"/>
                <a:cs typeface="Arial"/>
              </a:rPr>
              <a:t>a  </a:t>
            </a:r>
            <a:r>
              <a:rPr dirty="0" sz="1300" spc="-5">
                <a:latin typeface="Arial"/>
                <a:cs typeface="Arial"/>
              </a:rPr>
              <a:t>translation company that works with other channels as well. </a:t>
            </a:r>
            <a:r>
              <a:rPr dirty="0" sz="1300">
                <a:latin typeface="Arial"/>
                <a:cs typeface="Arial"/>
              </a:rPr>
              <a:t>I </a:t>
            </a:r>
            <a:r>
              <a:rPr dirty="0" sz="1300" spc="-5">
                <a:latin typeface="Arial"/>
                <a:cs typeface="Arial"/>
              </a:rPr>
              <a:t>also multiple times  </a:t>
            </a:r>
            <a:r>
              <a:rPr dirty="0" sz="1300">
                <a:latin typeface="Arial"/>
                <a:cs typeface="Arial"/>
              </a:rPr>
              <a:t>a </a:t>
            </a:r>
            <a:r>
              <a:rPr dirty="0" sz="1300" spc="-5">
                <a:latin typeface="Arial"/>
                <a:cs typeface="Arial"/>
              </a:rPr>
              <a:t>week have to call other youtubers and see what they are testing/doing so </a:t>
            </a:r>
            <a:r>
              <a:rPr dirty="0" sz="1300">
                <a:latin typeface="Arial"/>
                <a:cs typeface="Arial"/>
              </a:rPr>
              <a:t>I </a:t>
            </a:r>
            <a:r>
              <a:rPr dirty="0" sz="1300" spc="-5">
                <a:latin typeface="Arial"/>
                <a:cs typeface="Arial"/>
              </a:rPr>
              <a:t>can  always stay up to date and make sure we arn’t missing anything. Aka you need  me networking </a:t>
            </a:r>
            <a:r>
              <a:rPr dirty="0" sz="1300">
                <a:latin typeface="Arial"/>
                <a:cs typeface="Arial"/>
              </a:rPr>
              <a:t>a </a:t>
            </a:r>
            <a:r>
              <a:rPr dirty="0" sz="1300" spc="-5">
                <a:latin typeface="Arial"/>
                <a:cs typeface="Arial"/>
              </a:rPr>
              <a:t>lot. What i’m trying to say is </a:t>
            </a:r>
            <a:r>
              <a:rPr dirty="0" sz="1300">
                <a:latin typeface="Arial"/>
                <a:cs typeface="Arial"/>
              </a:rPr>
              <a:t>I </a:t>
            </a:r>
            <a:r>
              <a:rPr dirty="0" sz="1300" spc="-5">
                <a:latin typeface="Arial"/>
                <a:cs typeface="Arial"/>
              </a:rPr>
              <a:t>have to run </a:t>
            </a:r>
            <a:r>
              <a:rPr dirty="0" sz="1300">
                <a:latin typeface="Arial"/>
                <a:cs typeface="Arial"/>
              </a:rPr>
              <a:t>4 </a:t>
            </a:r>
            <a:r>
              <a:rPr dirty="0" sz="1300" spc="-5">
                <a:latin typeface="Arial"/>
                <a:cs typeface="Arial"/>
              </a:rPr>
              <a:t>channels, </a:t>
            </a:r>
            <a:r>
              <a:rPr dirty="0" sz="1300">
                <a:latin typeface="Arial"/>
                <a:cs typeface="Arial"/>
              </a:rPr>
              <a:t>3  </a:t>
            </a:r>
            <a:r>
              <a:rPr dirty="0" sz="1300" spc="-5">
                <a:latin typeface="Arial"/>
                <a:cs typeface="Arial"/>
              </a:rPr>
              <a:t>businesses, </a:t>
            </a:r>
            <a:r>
              <a:rPr dirty="0" sz="1300">
                <a:latin typeface="Arial"/>
                <a:cs typeface="Arial"/>
              </a:rPr>
              <a:t>a </a:t>
            </a:r>
            <a:r>
              <a:rPr dirty="0" sz="1300" spc="-20">
                <a:latin typeface="Arial"/>
                <a:cs typeface="Arial"/>
              </a:rPr>
              <a:t>charity, </a:t>
            </a:r>
            <a:r>
              <a:rPr dirty="0" sz="1300" spc="-5">
                <a:latin typeface="Arial"/>
                <a:cs typeface="Arial"/>
              </a:rPr>
              <a:t>and network/maintain our image all at the same time. So  when you need something from me you have to understand that i’m probably not  as knowledgeable about </a:t>
            </a:r>
            <a:r>
              <a:rPr dirty="0" sz="1300">
                <a:latin typeface="Arial"/>
                <a:cs typeface="Arial"/>
              </a:rPr>
              <a:t>a </a:t>
            </a:r>
            <a:r>
              <a:rPr dirty="0" sz="1300" spc="-5">
                <a:latin typeface="Arial"/>
                <a:cs typeface="Arial"/>
              </a:rPr>
              <a:t>video as you. Whatever you don’t tell me, </a:t>
            </a:r>
            <a:r>
              <a:rPr dirty="0" sz="1300">
                <a:latin typeface="Arial"/>
                <a:cs typeface="Arial"/>
              </a:rPr>
              <a:t>I </a:t>
            </a:r>
            <a:r>
              <a:rPr dirty="0" sz="1300" spc="-5">
                <a:latin typeface="Arial"/>
                <a:cs typeface="Arial"/>
              </a:rPr>
              <a:t>don’t  </a:t>
            </a:r>
            <a:r>
              <a:rPr dirty="0" sz="1300" spc="-20">
                <a:latin typeface="Arial"/>
                <a:cs typeface="Arial"/>
              </a:rPr>
              <a:t>know. </a:t>
            </a:r>
            <a:r>
              <a:rPr dirty="0" sz="1300" spc="-5">
                <a:latin typeface="Arial"/>
                <a:cs typeface="Arial"/>
              </a:rPr>
              <a:t>When getting an answer from me </a:t>
            </a:r>
            <a:r>
              <a:rPr dirty="0" sz="1300" spc="-10">
                <a:latin typeface="Arial"/>
                <a:cs typeface="Arial"/>
              </a:rPr>
              <a:t>it’s </a:t>
            </a:r>
            <a:r>
              <a:rPr dirty="0" sz="1300" spc="-5">
                <a:latin typeface="Arial"/>
                <a:cs typeface="Arial"/>
              </a:rPr>
              <a:t>ideal you do the research and come  to me with context and options. Instead of saying “In </a:t>
            </a:r>
            <a:r>
              <a:rPr dirty="0" sz="1300">
                <a:latin typeface="Arial"/>
                <a:cs typeface="Arial"/>
              </a:rPr>
              <a:t>a </a:t>
            </a:r>
            <a:r>
              <a:rPr dirty="0" sz="1300" spc="-5">
                <a:latin typeface="Arial"/>
                <a:cs typeface="Arial"/>
              </a:rPr>
              <a:t>coming up video we are  giving away </a:t>
            </a:r>
            <a:r>
              <a:rPr dirty="0" sz="1300">
                <a:latin typeface="Arial"/>
                <a:cs typeface="Arial"/>
              </a:rPr>
              <a:t>a </a:t>
            </a:r>
            <a:r>
              <a:rPr dirty="0" sz="1300" spc="-25">
                <a:latin typeface="Arial"/>
                <a:cs typeface="Arial"/>
              </a:rPr>
              <a:t>car, </a:t>
            </a:r>
            <a:r>
              <a:rPr dirty="0" sz="1300" spc="-5">
                <a:latin typeface="Arial"/>
                <a:cs typeface="Arial"/>
              </a:rPr>
              <a:t>what do you think of this lexus </a:t>
            </a:r>
            <a:r>
              <a:rPr dirty="0" sz="1300" spc="-10">
                <a:latin typeface="Arial"/>
                <a:cs typeface="Arial"/>
              </a:rPr>
              <a:t>it’s </a:t>
            </a:r>
            <a:r>
              <a:rPr dirty="0" sz="1300" spc="-5">
                <a:latin typeface="Arial"/>
                <a:cs typeface="Arial"/>
              </a:rPr>
              <a:t>only $10,000” which is how  99% of questions are asked towards me. Do this instead </a:t>
            </a:r>
            <a:r>
              <a:rPr dirty="0" sz="1300" spc="-10">
                <a:latin typeface="Arial"/>
                <a:cs typeface="Arial"/>
              </a:rPr>
              <a:t>“We </a:t>
            </a:r>
            <a:r>
              <a:rPr dirty="0" sz="1300" spc="-5">
                <a:latin typeface="Arial"/>
                <a:cs typeface="Arial"/>
              </a:rPr>
              <a:t>have </a:t>
            </a:r>
            <a:r>
              <a:rPr dirty="0" sz="1300">
                <a:latin typeface="Arial"/>
                <a:cs typeface="Arial"/>
              </a:rPr>
              <a:t>a </a:t>
            </a:r>
            <a:r>
              <a:rPr dirty="0" sz="1300" spc="-5">
                <a:latin typeface="Arial"/>
                <a:cs typeface="Arial"/>
              </a:rPr>
              <a:t>coming up  would you rather video. One of the bits at the </a:t>
            </a:r>
            <a:r>
              <a:rPr dirty="0" sz="1300">
                <a:latin typeface="Arial"/>
                <a:cs typeface="Arial"/>
              </a:rPr>
              <a:t>6 </a:t>
            </a:r>
            <a:r>
              <a:rPr dirty="0" sz="1300" spc="-5">
                <a:latin typeface="Arial"/>
                <a:cs typeface="Arial"/>
              </a:rPr>
              <a:t>to </a:t>
            </a:r>
            <a:r>
              <a:rPr dirty="0" sz="1300">
                <a:latin typeface="Arial"/>
                <a:cs typeface="Arial"/>
              </a:rPr>
              <a:t>9 </a:t>
            </a:r>
            <a:r>
              <a:rPr dirty="0" sz="1300" spc="-5">
                <a:latin typeface="Arial"/>
                <a:cs typeface="Arial"/>
              </a:rPr>
              <a:t>minute mark we will be giving  away </a:t>
            </a:r>
            <a:r>
              <a:rPr dirty="0" sz="1300">
                <a:latin typeface="Arial"/>
                <a:cs typeface="Arial"/>
              </a:rPr>
              <a:t>a </a:t>
            </a:r>
            <a:r>
              <a:rPr dirty="0" sz="1300" spc="-25">
                <a:latin typeface="Arial"/>
                <a:cs typeface="Arial"/>
              </a:rPr>
              <a:t>car. </a:t>
            </a:r>
            <a:r>
              <a:rPr dirty="0" sz="1300" spc="-15">
                <a:latin typeface="Arial"/>
                <a:cs typeface="Arial"/>
              </a:rPr>
              <a:t>We </a:t>
            </a:r>
            <a:r>
              <a:rPr dirty="0" sz="1300" spc="-5">
                <a:latin typeface="Arial"/>
                <a:cs typeface="Arial"/>
              </a:rPr>
              <a:t>are still on budget and the budget for this car is $10,000. </a:t>
            </a:r>
            <a:r>
              <a:rPr dirty="0" sz="1300">
                <a:latin typeface="Arial"/>
                <a:cs typeface="Arial"/>
              </a:rPr>
              <a:t>I  </a:t>
            </a:r>
            <a:r>
              <a:rPr dirty="0" sz="1300" spc="-5">
                <a:latin typeface="Arial"/>
                <a:cs typeface="Arial"/>
              </a:rPr>
              <a:t>checked with PM. It could go up another $5k if you really wanted. </a:t>
            </a:r>
            <a:r>
              <a:rPr dirty="0" sz="1300">
                <a:latin typeface="Arial"/>
                <a:cs typeface="Arial"/>
              </a:rPr>
              <a:t>I </a:t>
            </a:r>
            <a:r>
              <a:rPr dirty="0" sz="1300" spc="-5">
                <a:latin typeface="Arial"/>
                <a:cs typeface="Arial"/>
              </a:rPr>
              <a:t>searched all  of NC for cool ass cars around that price point and here are </a:t>
            </a:r>
            <a:r>
              <a:rPr dirty="0" sz="1300">
                <a:latin typeface="Arial"/>
                <a:cs typeface="Arial"/>
              </a:rPr>
              <a:t>5 i </a:t>
            </a:r>
            <a:r>
              <a:rPr dirty="0" sz="1300" spc="-5">
                <a:latin typeface="Arial"/>
                <a:cs typeface="Arial"/>
              </a:rPr>
              <a:t>found that </a:t>
            </a:r>
            <a:r>
              <a:rPr dirty="0" sz="1300">
                <a:latin typeface="Arial"/>
                <a:cs typeface="Arial"/>
              </a:rPr>
              <a:t>I </a:t>
            </a:r>
            <a:r>
              <a:rPr dirty="0" sz="1300" spc="-5">
                <a:latin typeface="Arial"/>
                <a:cs typeface="Arial"/>
              </a:rPr>
              <a:t>got  preapproved by creative all on budget. </a:t>
            </a:r>
            <a:r>
              <a:rPr dirty="0" sz="1300">
                <a:latin typeface="Arial"/>
                <a:cs typeface="Arial"/>
              </a:rPr>
              <a:t>I </a:t>
            </a:r>
            <a:r>
              <a:rPr dirty="0" sz="1300" spc="-5">
                <a:latin typeface="Arial"/>
                <a:cs typeface="Arial"/>
              </a:rPr>
              <a:t>also got </a:t>
            </a:r>
            <a:r>
              <a:rPr dirty="0" sz="1300">
                <a:latin typeface="Arial"/>
                <a:cs typeface="Arial"/>
              </a:rPr>
              <a:t>5 </a:t>
            </a:r>
            <a:r>
              <a:rPr dirty="0" sz="1300" spc="-5">
                <a:latin typeface="Arial"/>
                <a:cs typeface="Arial"/>
              </a:rPr>
              <a:t>other backup options that are  less “cool” looking and more avg if you’re going for that. Here is </a:t>
            </a:r>
            <a:r>
              <a:rPr dirty="0" sz="1300">
                <a:latin typeface="Arial"/>
                <a:cs typeface="Arial"/>
              </a:rPr>
              <a:t>a </a:t>
            </a:r>
            <a:r>
              <a:rPr dirty="0" sz="1300" spc="-5">
                <a:latin typeface="Arial"/>
                <a:cs typeface="Arial"/>
              </a:rPr>
              <a:t>picture of all 10  cars, the miles on the cars, and all the information you'd want. Which of these  cars do you think is best or should </a:t>
            </a:r>
            <a:r>
              <a:rPr dirty="0" sz="1300">
                <a:latin typeface="Arial"/>
                <a:cs typeface="Arial"/>
              </a:rPr>
              <a:t>I </a:t>
            </a:r>
            <a:r>
              <a:rPr dirty="0" sz="1300" spc="-5">
                <a:latin typeface="Arial"/>
                <a:cs typeface="Arial"/>
              </a:rPr>
              <a:t>get other options?” If you want to look</a:t>
            </a:r>
            <a:r>
              <a:rPr dirty="0" sz="1300" spc="-25">
                <a:latin typeface="Arial"/>
                <a:cs typeface="Arial"/>
              </a:rPr>
              <a:t> </a:t>
            </a:r>
            <a:r>
              <a:rPr dirty="0" sz="1300" spc="-5">
                <a:latin typeface="Arial"/>
                <a:cs typeface="Arial"/>
              </a:rPr>
              <a:t>like</a:t>
            </a:r>
            <a:endParaRPr sz="1300">
              <a:latin typeface="Arial"/>
              <a:cs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01700" y="435836"/>
            <a:ext cx="5969635" cy="8539480"/>
          </a:xfrm>
          <a:prstGeom prst="rect">
            <a:avLst/>
          </a:prstGeom>
        </p:spPr>
        <p:txBody>
          <a:bodyPr wrap="square" lIns="0" tIns="12700" rIns="0" bIns="0" rtlCol="0" vert="horz">
            <a:spAutoFit/>
          </a:bodyPr>
          <a:lstStyle/>
          <a:p>
            <a:pPr algn="r" marR="5080">
              <a:lnSpc>
                <a:spcPct val="100000"/>
              </a:lnSpc>
              <a:spcBef>
                <a:spcPts val="100"/>
              </a:spcBef>
            </a:pPr>
            <a:r>
              <a:rPr dirty="0" sz="1100" spc="-5">
                <a:latin typeface="Arial"/>
                <a:cs typeface="Arial"/>
              </a:rPr>
              <a:t>1</a:t>
            </a:r>
            <a:r>
              <a:rPr dirty="0" sz="1100">
                <a:latin typeface="Arial"/>
                <a:cs typeface="Arial"/>
              </a:rPr>
              <a:t>4</a:t>
            </a:r>
            <a:endParaRPr sz="1100">
              <a:latin typeface="Arial"/>
              <a:cs typeface="Arial"/>
            </a:endParaRPr>
          </a:p>
          <a:p>
            <a:pPr>
              <a:lnSpc>
                <a:spcPct val="100000"/>
              </a:lnSpc>
            </a:pPr>
            <a:endParaRPr sz="1200">
              <a:latin typeface="Arial"/>
              <a:cs typeface="Arial"/>
            </a:endParaRPr>
          </a:p>
          <a:p>
            <a:pPr marL="12700" marR="76835">
              <a:lnSpc>
                <a:spcPct val="110200"/>
              </a:lnSpc>
              <a:spcBef>
                <a:spcPts val="725"/>
              </a:spcBef>
            </a:pPr>
            <a:r>
              <a:rPr dirty="0" sz="1300" spc="-5">
                <a:latin typeface="Arial"/>
                <a:cs typeface="Arial"/>
              </a:rPr>
              <a:t>you’re doing your job and don’t care about the success of the video, ask me  questions like the first example. If you want to take accountability and make your  videos happen with </a:t>
            </a:r>
            <a:r>
              <a:rPr dirty="0" sz="1300">
                <a:latin typeface="Arial"/>
                <a:cs typeface="Arial"/>
              </a:rPr>
              <a:t>a </a:t>
            </a:r>
            <a:r>
              <a:rPr dirty="0" sz="1300" spc="-5">
                <a:latin typeface="Arial"/>
                <a:cs typeface="Arial"/>
              </a:rPr>
              <a:t>higher probability of success, do the second option. (This  doesn’t just apply to me, it applies to anyone high up you expect to make </a:t>
            </a:r>
            <a:r>
              <a:rPr dirty="0" sz="1300">
                <a:latin typeface="Arial"/>
                <a:cs typeface="Arial"/>
              </a:rPr>
              <a:t>a  </a:t>
            </a:r>
            <a:r>
              <a:rPr dirty="0" sz="1300" spc="-5">
                <a:latin typeface="Arial"/>
                <a:cs typeface="Arial"/>
              </a:rPr>
              <a:t>decision)</a:t>
            </a:r>
            <a:endParaRPr sz="1300">
              <a:latin typeface="Arial"/>
              <a:cs typeface="Arial"/>
            </a:endParaRPr>
          </a:p>
          <a:p>
            <a:pPr>
              <a:lnSpc>
                <a:spcPct val="100000"/>
              </a:lnSpc>
              <a:spcBef>
                <a:spcPts val="40"/>
              </a:spcBef>
            </a:pPr>
            <a:endParaRPr sz="1600">
              <a:latin typeface="Arial"/>
              <a:cs typeface="Arial"/>
            </a:endParaRPr>
          </a:p>
          <a:p>
            <a:pPr algn="ctr">
              <a:lnSpc>
                <a:spcPct val="100000"/>
              </a:lnSpc>
            </a:pPr>
            <a:r>
              <a:rPr dirty="0" sz="1300" spc="-5" b="1">
                <a:latin typeface="Arial"/>
                <a:cs typeface="Arial"/>
              </a:rPr>
              <a:t>Critical</a:t>
            </a:r>
            <a:r>
              <a:rPr dirty="0" sz="1300" spc="-10" b="1">
                <a:latin typeface="Arial"/>
                <a:cs typeface="Arial"/>
              </a:rPr>
              <a:t> </a:t>
            </a:r>
            <a:r>
              <a:rPr dirty="0" sz="1300" spc="-5" b="1">
                <a:latin typeface="Arial"/>
                <a:cs typeface="Arial"/>
              </a:rPr>
              <a:t>Components</a:t>
            </a:r>
            <a:endParaRPr sz="1300">
              <a:latin typeface="Arial"/>
              <a:cs typeface="Arial"/>
            </a:endParaRPr>
          </a:p>
          <a:p>
            <a:pPr>
              <a:lnSpc>
                <a:spcPct val="100000"/>
              </a:lnSpc>
              <a:spcBef>
                <a:spcPts val="50"/>
              </a:spcBef>
            </a:pPr>
            <a:endParaRPr sz="1450">
              <a:latin typeface="Arial"/>
              <a:cs typeface="Arial"/>
            </a:endParaRPr>
          </a:p>
          <a:p>
            <a:pPr marL="12700" marR="32384" indent="457200">
              <a:lnSpc>
                <a:spcPct val="110200"/>
              </a:lnSpc>
            </a:pPr>
            <a:r>
              <a:rPr dirty="0" sz="1300" spc="-5">
                <a:latin typeface="Arial"/>
                <a:cs typeface="Arial"/>
              </a:rPr>
              <a:t>Critical components are the things that are essential to your video. If </a:t>
            </a:r>
            <a:r>
              <a:rPr dirty="0" sz="1300">
                <a:latin typeface="Arial"/>
                <a:cs typeface="Arial"/>
              </a:rPr>
              <a:t>I </a:t>
            </a:r>
            <a:r>
              <a:rPr dirty="0" sz="1300" spc="-5">
                <a:latin typeface="Arial"/>
                <a:cs typeface="Arial"/>
              </a:rPr>
              <a:t>want  to put 100 people on an island and give it away to one of them, then securing an  island is </a:t>
            </a:r>
            <a:r>
              <a:rPr dirty="0" sz="1300">
                <a:latin typeface="Arial"/>
                <a:cs typeface="Arial"/>
              </a:rPr>
              <a:t>a </a:t>
            </a:r>
            <a:r>
              <a:rPr dirty="0" sz="1300" spc="-5">
                <a:latin typeface="Arial"/>
                <a:cs typeface="Arial"/>
              </a:rPr>
              <a:t>critical component. It doesn’t matter how well planned the challenges  on the island are, how good the weather is, etc. Without that island there is no  video. Hence it is </a:t>
            </a:r>
            <a:r>
              <a:rPr dirty="0" sz="1300">
                <a:latin typeface="Arial"/>
                <a:cs typeface="Arial"/>
              </a:rPr>
              <a:t>a </a:t>
            </a:r>
            <a:r>
              <a:rPr dirty="0" sz="1300" spc="-5">
                <a:latin typeface="Arial"/>
                <a:cs typeface="Arial"/>
              </a:rPr>
              <a:t>critical component. Another example of </a:t>
            </a:r>
            <a:r>
              <a:rPr dirty="0" sz="1300">
                <a:latin typeface="Arial"/>
                <a:cs typeface="Arial"/>
              </a:rPr>
              <a:t>a </a:t>
            </a:r>
            <a:r>
              <a:rPr dirty="0" sz="1300" spc="-5">
                <a:latin typeface="Arial"/>
                <a:cs typeface="Arial"/>
              </a:rPr>
              <a:t>Critical Component  would be the title and thumbnail. Remember that bouncy castle story from  earlier? How the thumbnail had </a:t>
            </a:r>
            <a:r>
              <a:rPr dirty="0" sz="1300">
                <a:latin typeface="Arial"/>
                <a:cs typeface="Arial"/>
              </a:rPr>
              <a:t>a </a:t>
            </a:r>
            <a:r>
              <a:rPr dirty="0" sz="1300" spc="-5">
                <a:latin typeface="Arial"/>
                <a:cs typeface="Arial"/>
              </a:rPr>
              <a:t>yellow bouncy castle but the video </a:t>
            </a:r>
            <a:r>
              <a:rPr dirty="0" sz="1300">
                <a:latin typeface="Arial"/>
                <a:cs typeface="Arial"/>
              </a:rPr>
              <a:t>a </a:t>
            </a:r>
            <a:r>
              <a:rPr dirty="0" sz="1300" spc="-5">
                <a:latin typeface="Arial"/>
                <a:cs typeface="Arial"/>
              </a:rPr>
              <a:t>red one?  The thumbnails of the videos you’re producing can also create critical  components. </a:t>
            </a:r>
            <a:r>
              <a:rPr dirty="0" sz="1300">
                <a:latin typeface="Arial"/>
                <a:cs typeface="Arial"/>
              </a:rPr>
              <a:t>A </a:t>
            </a:r>
            <a:r>
              <a:rPr dirty="0" sz="1300" spc="-5">
                <a:latin typeface="Arial"/>
                <a:cs typeface="Arial"/>
              </a:rPr>
              <a:t>third example of </a:t>
            </a:r>
            <a:r>
              <a:rPr dirty="0" sz="1300">
                <a:latin typeface="Arial"/>
                <a:cs typeface="Arial"/>
              </a:rPr>
              <a:t>a </a:t>
            </a:r>
            <a:r>
              <a:rPr dirty="0" sz="1300" spc="-5">
                <a:latin typeface="Arial"/>
                <a:cs typeface="Arial"/>
              </a:rPr>
              <a:t>critical component would be if the creative on  your team pitched me </a:t>
            </a:r>
            <a:r>
              <a:rPr dirty="0" sz="1300">
                <a:latin typeface="Arial"/>
                <a:cs typeface="Arial"/>
              </a:rPr>
              <a:t>a </a:t>
            </a:r>
            <a:r>
              <a:rPr dirty="0" sz="1300" spc="-5">
                <a:latin typeface="Arial"/>
                <a:cs typeface="Arial"/>
              </a:rPr>
              <a:t>video of 10 challenges and </a:t>
            </a:r>
            <a:r>
              <a:rPr dirty="0" sz="1300">
                <a:latin typeface="Arial"/>
                <a:cs typeface="Arial"/>
              </a:rPr>
              <a:t>I </a:t>
            </a:r>
            <a:r>
              <a:rPr dirty="0" sz="1300" spc="-5">
                <a:latin typeface="Arial"/>
                <a:cs typeface="Arial"/>
              </a:rPr>
              <a:t>said “I like the video but  mostly because of challenge </a:t>
            </a:r>
            <a:r>
              <a:rPr dirty="0" sz="1300">
                <a:latin typeface="Arial"/>
                <a:cs typeface="Arial"/>
              </a:rPr>
              <a:t>3 </a:t>
            </a:r>
            <a:r>
              <a:rPr dirty="0" sz="1300" spc="-5">
                <a:latin typeface="Arial"/>
                <a:cs typeface="Arial"/>
              </a:rPr>
              <a:t>and 7, i’d hate the video without them”. Challenge  </a:t>
            </a:r>
            <a:r>
              <a:rPr dirty="0" sz="1300">
                <a:latin typeface="Arial"/>
                <a:cs typeface="Arial"/>
              </a:rPr>
              <a:t>3 </a:t>
            </a:r>
            <a:r>
              <a:rPr dirty="0" sz="1300" spc="-5">
                <a:latin typeface="Arial"/>
                <a:cs typeface="Arial"/>
              </a:rPr>
              <a:t>and </a:t>
            </a:r>
            <a:r>
              <a:rPr dirty="0" sz="1300">
                <a:latin typeface="Arial"/>
                <a:cs typeface="Arial"/>
              </a:rPr>
              <a:t>7 </a:t>
            </a:r>
            <a:r>
              <a:rPr dirty="0" sz="1300" spc="-5">
                <a:latin typeface="Arial"/>
                <a:cs typeface="Arial"/>
              </a:rPr>
              <a:t>are now essential to your video and thus critical components. Critical  Components can come from literally anywhere and once something you’re  working on is labeled as such, you treat it like your </a:t>
            </a:r>
            <a:r>
              <a:rPr dirty="0" sz="1300" spc="-25">
                <a:latin typeface="Arial"/>
                <a:cs typeface="Arial"/>
              </a:rPr>
              <a:t>baby. </a:t>
            </a:r>
            <a:r>
              <a:rPr dirty="0" sz="1300" spc="-5">
                <a:latin typeface="Arial"/>
                <a:cs typeface="Arial"/>
              </a:rPr>
              <a:t>WITHOUT </a:t>
            </a:r>
            <a:r>
              <a:rPr dirty="0" sz="1300" spc="-30">
                <a:latin typeface="Arial"/>
                <a:cs typeface="Arial"/>
              </a:rPr>
              <a:t>WHAT  </a:t>
            </a:r>
            <a:r>
              <a:rPr dirty="0" sz="1300" spc="-5">
                <a:latin typeface="Arial"/>
                <a:cs typeface="Arial"/>
              </a:rPr>
              <a:t>YOU’RE WORKING ON WE DO NOT </a:t>
            </a:r>
            <a:r>
              <a:rPr dirty="0" sz="1300" spc="-30">
                <a:latin typeface="Arial"/>
                <a:cs typeface="Arial"/>
              </a:rPr>
              <a:t>HAVE </a:t>
            </a:r>
            <a:r>
              <a:rPr dirty="0" sz="1300">
                <a:latin typeface="Arial"/>
                <a:cs typeface="Arial"/>
              </a:rPr>
              <a:t>A </a:t>
            </a:r>
            <a:r>
              <a:rPr dirty="0" sz="1300" spc="-5">
                <a:latin typeface="Arial"/>
                <a:cs typeface="Arial"/>
              </a:rPr>
              <a:t>VIDEO! Protect it at all costs,  check in on it 10x </a:t>
            </a:r>
            <a:r>
              <a:rPr dirty="0" sz="1300">
                <a:latin typeface="Arial"/>
                <a:cs typeface="Arial"/>
              </a:rPr>
              <a:t>a </a:t>
            </a:r>
            <a:r>
              <a:rPr dirty="0" sz="1300" spc="-30">
                <a:latin typeface="Arial"/>
                <a:cs typeface="Arial"/>
              </a:rPr>
              <a:t>day, </a:t>
            </a:r>
            <a:r>
              <a:rPr dirty="0" sz="1300" spc="-5">
                <a:latin typeface="Arial"/>
                <a:cs typeface="Arial"/>
              </a:rPr>
              <a:t>obsess over it, make </a:t>
            </a:r>
            <a:r>
              <a:rPr dirty="0" sz="1300">
                <a:latin typeface="Arial"/>
                <a:cs typeface="Arial"/>
              </a:rPr>
              <a:t>a </a:t>
            </a:r>
            <a:r>
              <a:rPr dirty="0" sz="1300" spc="-5">
                <a:latin typeface="Arial"/>
                <a:cs typeface="Arial"/>
              </a:rPr>
              <a:t>backup, if it requires shipping  pay someone to pick it up and drive it, don’t trust standard shipping, and speak  up the second anything goes wrong. The literal second. Never coin flip </a:t>
            </a:r>
            <a:r>
              <a:rPr dirty="0" sz="1300">
                <a:latin typeface="Arial"/>
                <a:cs typeface="Arial"/>
              </a:rPr>
              <a:t>a </a:t>
            </a:r>
            <a:r>
              <a:rPr dirty="0" sz="1300" spc="-5">
                <a:latin typeface="Arial"/>
                <a:cs typeface="Arial"/>
              </a:rPr>
              <a:t>Critical  Component (that means you’re coinfliping the video aka </a:t>
            </a:r>
            <a:r>
              <a:rPr dirty="0" sz="1300">
                <a:latin typeface="Arial"/>
                <a:cs typeface="Arial"/>
              </a:rPr>
              <a:t>a </a:t>
            </a:r>
            <a:r>
              <a:rPr dirty="0" sz="1300" spc="-5">
                <a:latin typeface="Arial"/>
                <a:cs typeface="Arial"/>
              </a:rPr>
              <a:t>million plus dollars)  and always bring in me or James earlier rather than</a:t>
            </a:r>
            <a:r>
              <a:rPr dirty="0" sz="1300" spc="-15">
                <a:latin typeface="Arial"/>
                <a:cs typeface="Arial"/>
              </a:rPr>
              <a:t> </a:t>
            </a:r>
            <a:r>
              <a:rPr dirty="0" sz="1300" spc="-20">
                <a:latin typeface="Arial"/>
                <a:cs typeface="Arial"/>
              </a:rPr>
              <a:t>later.</a:t>
            </a:r>
            <a:endParaRPr sz="1300">
              <a:latin typeface="Arial"/>
              <a:cs typeface="Arial"/>
            </a:endParaRPr>
          </a:p>
          <a:p>
            <a:pPr>
              <a:lnSpc>
                <a:spcPct val="100000"/>
              </a:lnSpc>
            </a:pPr>
            <a:endParaRPr sz="1400">
              <a:latin typeface="Arial"/>
              <a:cs typeface="Arial"/>
            </a:endParaRPr>
          </a:p>
          <a:p>
            <a:pPr>
              <a:lnSpc>
                <a:spcPct val="100000"/>
              </a:lnSpc>
              <a:spcBef>
                <a:spcPts val="35"/>
              </a:spcBef>
            </a:pPr>
            <a:endParaRPr sz="1700">
              <a:latin typeface="Arial"/>
              <a:cs typeface="Arial"/>
            </a:endParaRPr>
          </a:p>
          <a:p>
            <a:pPr algn="ctr">
              <a:lnSpc>
                <a:spcPct val="100000"/>
              </a:lnSpc>
            </a:pPr>
            <a:r>
              <a:rPr dirty="0" sz="1300" spc="-5" b="1">
                <a:latin typeface="Arial"/>
                <a:cs typeface="Arial"/>
              </a:rPr>
              <a:t>Communication</a:t>
            </a:r>
            <a:r>
              <a:rPr dirty="0" sz="1300" spc="-10" b="1">
                <a:latin typeface="Arial"/>
                <a:cs typeface="Arial"/>
              </a:rPr>
              <a:t> </a:t>
            </a:r>
            <a:r>
              <a:rPr dirty="0" sz="1300" spc="-5" b="1">
                <a:latin typeface="Arial"/>
                <a:cs typeface="Arial"/>
              </a:rPr>
              <a:t>Lines</a:t>
            </a:r>
            <a:endParaRPr sz="1300">
              <a:latin typeface="Arial"/>
              <a:cs typeface="Arial"/>
            </a:endParaRPr>
          </a:p>
          <a:p>
            <a:pPr>
              <a:lnSpc>
                <a:spcPct val="100000"/>
              </a:lnSpc>
              <a:spcBef>
                <a:spcPts val="35"/>
              </a:spcBef>
            </a:pPr>
            <a:endParaRPr sz="1600">
              <a:latin typeface="Arial"/>
              <a:cs typeface="Arial"/>
            </a:endParaRPr>
          </a:p>
          <a:p>
            <a:pPr marL="469900">
              <a:lnSpc>
                <a:spcPct val="100000"/>
              </a:lnSpc>
              <a:spcBef>
                <a:spcPts val="5"/>
              </a:spcBef>
            </a:pPr>
            <a:r>
              <a:rPr dirty="0" sz="1300" spc="-10">
                <a:latin typeface="Arial"/>
                <a:cs typeface="Arial"/>
              </a:rPr>
              <a:t>It’s </a:t>
            </a:r>
            <a:r>
              <a:rPr dirty="0" sz="1300" spc="-5">
                <a:latin typeface="Arial"/>
                <a:cs typeface="Arial"/>
              </a:rPr>
              <a:t>very important as </a:t>
            </a:r>
            <a:r>
              <a:rPr dirty="0" sz="1300">
                <a:latin typeface="Arial"/>
                <a:cs typeface="Arial"/>
              </a:rPr>
              <a:t>a </a:t>
            </a:r>
            <a:r>
              <a:rPr dirty="0" sz="1300" spc="-5">
                <a:latin typeface="Arial"/>
                <a:cs typeface="Arial"/>
              </a:rPr>
              <a:t>company we maintain proper communication</a:t>
            </a:r>
            <a:r>
              <a:rPr dirty="0" sz="1300" spc="-45">
                <a:latin typeface="Arial"/>
                <a:cs typeface="Arial"/>
              </a:rPr>
              <a:t> </a:t>
            </a:r>
            <a:r>
              <a:rPr dirty="0" sz="1300" spc="-5">
                <a:latin typeface="Arial"/>
                <a:cs typeface="Arial"/>
              </a:rPr>
              <a:t>lines.</a:t>
            </a:r>
            <a:endParaRPr sz="1300">
              <a:latin typeface="Arial"/>
              <a:cs typeface="Arial"/>
            </a:endParaRPr>
          </a:p>
          <a:p>
            <a:pPr marL="12700" marR="116839">
              <a:lnSpc>
                <a:spcPct val="110200"/>
              </a:lnSpc>
            </a:pPr>
            <a:r>
              <a:rPr dirty="0" sz="1300" spc="-5">
                <a:latin typeface="Arial"/>
                <a:cs typeface="Arial"/>
              </a:rPr>
              <a:t>On set and </a:t>
            </a:r>
            <a:r>
              <a:rPr dirty="0" sz="1300" spc="-10">
                <a:latin typeface="Arial"/>
                <a:cs typeface="Arial"/>
              </a:rPr>
              <a:t>off </a:t>
            </a:r>
            <a:r>
              <a:rPr dirty="0" sz="1300" spc="-5">
                <a:latin typeface="Arial"/>
                <a:cs typeface="Arial"/>
              </a:rPr>
              <a:t>set. There is always someone responsible for everything on the  video and if multiple people are responsible for the same thing, then </a:t>
            </a:r>
            <a:r>
              <a:rPr dirty="0" sz="1300" spc="-10">
                <a:latin typeface="Arial"/>
                <a:cs typeface="Arial"/>
              </a:rPr>
              <a:t>that’s </a:t>
            </a:r>
            <a:r>
              <a:rPr dirty="0" sz="1300">
                <a:latin typeface="Arial"/>
                <a:cs typeface="Arial"/>
              </a:rPr>
              <a:t>a  </a:t>
            </a:r>
            <a:r>
              <a:rPr dirty="0" sz="1300" spc="-5">
                <a:latin typeface="Arial"/>
                <a:cs typeface="Arial"/>
              </a:rPr>
              <a:t>problem and needs to be fixed </a:t>
            </a:r>
            <a:r>
              <a:rPr dirty="0" sz="1300" spc="-15">
                <a:latin typeface="Arial"/>
                <a:cs typeface="Arial"/>
              </a:rPr>
              <a:t>immediately. </a:t>
            </a:r>
            <a:r>
              <a:rPr dirty="0" sz="1300" spc="-5">
                <a:latin typeface="Arial"/>
                <a:cs typeface="Arial"/>
              </a:rPr>
              <a:t>Ideally when communicating across  departments you go up and then </a:t>
            </a:r>
            <a:r>
              <a:rPr dirty="0" sz="1300" spc="-20">
                <a:latin typeface="Arial"/>
                <a:cs typeface="Arial"/>
              </a:rPr>
              <a:t>over. </a:t>
            </a:r>
            <a:r>
              <a:rPr dirty="0" sz="1300" spc="-5">
                <a:latin typeface="Arial"/>
                <a:cs typeface="Arial"/>
              </a:rPr>
              <a:t>If you skip and just go below</a:t>
            </a:r>
            <a:r>
              <a:rPr dirty="0" sz="1300">
                <a:latin typeface="Arial"/>
                <a:cs typeface="Arial"/>
              </a:rPr>
              <a:t> </a:t>
            </a:r>
            <a:r>
              <a:rPr dirty="0" sz="1300" spc="-5">
                <a:latin typeface="Arial"/>
                <a:cs typeface="Arial"/>
              </a:rPr>
              <a:t>you</a:t>
            </a:r>
            <a:endParaRPr sz="1300">
              <a:latin typeface="Arial"/>
              <a:cs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01700" y="435836"/>
            <a:ext cx="5969635" cy="8539480"/>
          </a:xfrm>
          <a:prstGeom prst="rect">
            <a:avLst/>
          </a:prstGeom>
        </p:spPr>
        <p:txBody>
          <a:bodyPr wrap="square" lIns="0" tIns="12700" rIns="0" bIns="0" rtlCol="0" vert="horz">
            <a:spAutoFit/>
          </a:bodyPr>
          <a:lstStyle/>
          <a:p>
            <a:pPr algn="r" marR="5080">
              <a:lnSpc>
                <a:spcPct val="100000"/>
              </a:lnSpc>
              <a:spcBef>
                <a:spcPts val="100"/>
              </a:spcBef>
            </a:pPr>
            <a:r>
              <a:rPr dirty="0" sz="1100" spc="-5">
                <a:latin typeface="Arial"/>
                <a:cs typeface="Arial"/>
              </a:rPr>
              <a:t>1</a:t>
            </a:r>
            <a:r>
              <a:rPr dirty="0" sz="1100">
                <a:latin typeface="Arial"/>
                <a:cs typeface="Arial"/>
              </a:rPr>
              <a:t>5</a:t>
            </a:r>
            <a:endParaRPr sz="1100">
              <a:latin typeface="Arial"/>
              <a:cs typeface="Arial"/>
            </a:endParaRPr>
          </a:p>
          <a:p>
            <a:pPr>
              <a:lnSpc>
                <a:spcPct val="100000"/>
              </a:lnSpc>
            </a:pPr>
            <a:endParaRPr sz="1200">
              <a:latin typeface="Arial"/>
              <a:cs typeface="Arial"/>
            </a:endParaRPr>
          </a:p>
          <a:p>
            <a:pPr marL="12700" marR="57785">
              <a:lnSpc>
                <a:spcPct val="110200"/>
              </a:lnSpc>
              <a:spcBef>
                <a:spcPts val="725"/>
              </a:spcBef>
            </a:pPr>
            <a:r>
              <a:rPr dirty="0" sz="1300" spc="-5">
                <a:latin typeface="Arial"/>
                <a:cs typeface="Arial"/>
              </a:rPr>
              <a:t>prizemust then call and let the people in charge </a:t>
            </a:r>
            <a:r>
              <a:rPr dirty="0" sz="1300" spc="-20">
                <a:latin typeface="Arial"/>
                <a:cs typeface="Arial"/>
              </a:rPr>
              <a:t>know. </a:t>
            </a:r>
            <a:r>
              <a:rPr dirty="0" sz="1300" spc="-10">
                <a:latin typeface="Arial"/>
                <a:cs typeface="Arial"/>
              </a:rPr>
              <a:t>Let’s </a:t>
            </a:r>
            <a:r>
              <a:rPr dirty="0" sz="1300" spc="-5">
                <a:latin typeface="Arial"/>
                <a:cs typeface="Arial"/>
              </a:rPr>
              <a:t>say you’re </a:t>
            </a:r>
            <a:r>
              <a:rPr dirty="0" sz="1300">
                <a:latin typeface="Arial"/>
                <a:cs typeface="Arial"/>
              </a:rPr>
              <a:t>a  </a:t>
            </a:r>
            <a:r>
              <a:rPr dirty="0" sz="1300" spc="-5">
                <a:latin typeface="Arial"/>
                <a:cs typeface="Arial"/>
              </a:rPr>
              <a:t>production coordinator and you call </a:t>
            </a:r>
            <a:r>
              <a:rPr dirty="0" sz="1300">
                <a:latin typeface="Arial"/>
                <a:cs typeface="Arial"/>
              </a:rPr>
              <a:t>a </a:t>
            </a:r>
            <a:r>
              <a:rPr dirty="0" sz="1300" spc="-5">
                <a:latin typeface="Arial"/>
                <a:cs typeface="Arial"/>
              </a:rPr>
              <a:t>writer and tell him you need some bits  about </a:t>
            </a:r>
            <a:r>
              <a:rPr dirty="0" sz="1300">
                <a:latin typeface="Arial"/>
                <a:cs typeface="Arial"/>
              </a:rPr>
              <a:t>a </a:t>
            </a:r>
            <a:r>
              <a:rPr dirty="0" sz="1300" spc="-5">
                <a:latin typeface="Arial"/>
                <a:cs typeface="Arial"/>
              </a:rPr>
              <a:t>sandwich being cooked with lava, seems harmless. Except now </a:t>
            </a:r>
            <a:r>
              <a:rPr dirty="0" sz="1300" spc="-20">
                <a:latin typeface="Arial"/>
                <a:cs typeface="Arial"/>
              </a:rPr>
              <a:t>Tyler  </a:t>
            </a:r>
            <a:r>
              <a:rPr dirty="0" sz="1300" spc="-5">
                <a:latin typeface="Arial"/>
                <a:cs typeface="Arial"/>
              </a:rPr>
              <a:t>(head of creative) has no idea what his writer is working on and worse doesn’t  know </a:t>
            </a:r>
            <a:r>
              <a:rPr dirty="0" sz="1300" spc="-10">
                <a:latin typeface="Arial"/>
                <a:cs typeface="Arial"/>
              </a:rPr>
              <a:t>that’s </a:t>
            </a:r>
            <a:r>
              <a:rPr dirty="0" sz="1300" spc="-5">
                <a:latin typeface="Arial"/>
                <a:cs typeface="Arial"/>
              </a:rPr>
              <a:t>an option when he directs the video. Will (head of production) also  has no idea this has been set into motion and when planning and tracking the  progress of the video doesn’t know to account for this.Wlli later finds out about it  and assumes tyler approved the bit and starts planning on how to make lava and  then wastes </a:t>
            </a:r>
            <a:r>
              <a:rPr dirty="0" sz="1300">
                <a:latin typeface="Arial"/>
                <a:cs typeface="Arial"/>
              </a:rPr>
              <a:t>3 </a:t>
            </a:r>
            <a:r>
              <a:rPr dirty="0" sz="1300" spc="-5">
                <a:latin typeface="Arial"/>
                <a:cs typeface="Arial"/>
              </a:rPr>
              <a:t>days making lava until tyler catches wind and then tyler askes her  why she is making lava and she has no idea and everyone is confused. This is  what happens when you don’t follow proper communication lines. If when this bit  was requested tyler and ali were called first, days of bullshit would have been  saved. Seems simple but it happens dozens of times </a:t>
            </a:r>
            <a:r>
              <a:rPr dirty="0" sz="1300">
                <a:latin typeface="Arial"/>
                <a:cs typeface="Arial"/>
              </a:rPr>
              <a:t>a </a:t>
            </a:r>
            <a:r>
              <a:rPr dirty="0" sz="1300" spc="-5">
                <a:latin typeface="Arial"/>
                <a:cs typeface="Arial"/>
              </a:rPr>
              <a:t>week and causes tons of  double and triple</a:t>
            </a:r>
            <a:r>
              <a:rPr dirty="0" sz="1300" spc="-10">
                <a:latin typeface="Arial"/>
                <a:cs typeface="Arial"/>
              </a:rPr>
              <a:t> </a:t>
            </a:r>
            <a:r>
              <a:rPr dirty="0" sz="1300" spc="-5">
                <a:latin typeface="Arial"/>
                <a:cs typeface="Arial"/>
              </a:rPr>
              <a:t>work.</a:t>
            </a:r>
            <a:endParaRPr sz="1300">
              <a:latin typeface="Arial"/>
              <a:cs typeface="Arial"/>
            </a:endParaRPr>
          </a:p>
          <a:p>
            <a:pPr>
              <a:lnSpc>
                <a:spcPct val="100000"/>
              </a:lnSpc>
            </a:pPr>
            <a:endParaRPr sz="1400">
              <a:latin typeface="Arial"/>
              <a:cs typeface="Arial"/>
            </a:endParaRPr>
          </a:p>
          <a:p>
            <a:pPr>
              <a:lnSpc>
                <a:spcPct val="100000"/>
              </a:lnSpc>
              <a:spcBef>
                <a:spcPts val="35"/>
              </a:spcBef>
            </a:pPr>
            <a:endParaRPr sz="1700">
              <a:latin typeface="Arial"/>
              <a:cs typeface="Arial"/>
            </a:endParaRPr>
          </a:p>
          <a:p>
            <a:pPr algn="ctr">
              <a:lnSpc>
                <a:spcPct val="100000"/>
              </a:lnSpc>
            </a:pPr>
            <a:r>
              <a:rPr dirty="0" sz="1300" spc="-5" b="1">
                <a:latin typeface="Arial"/>
                <a:cs typeface="Arial"/>
              </a:rPr>
              <a:t>Creativity Saves</a:t>
            </a:r>
            <a:r>
              <a:rPr dirty="0" sz="1300" spc="-10" b="1">
                <a:latin typeface="Arial"/>
                <a:cs typeface="Arial"/>
              </a:rPr>
              <a:t> </a:t>
            </a:r>
            <a:r>
              <a:rPr dirty="0" sz="1300" spc="-5" b="1">
                <a:latin typeface="Arial"/>
                <a:cs typeface="Arial"/>
              </a:rPr>
              <a:t>Money</a:t>
            </a:r>
            <a:endParaRPr sz="1300">
              <a:latin typeface="Arial"/>
              <a:cs typeface="Arial"/>
            </a:endParaRPr>
          </a:p>
          <a:p>
            <a:pPr>
              <a:lnSpc>
                <a:spcPct val="100000"/>
              </a:lnSpc>
              <a:spcBef>
                <a:spcPts val="50"/>
              </a:spcBef>
            </a:pPr>
            <a:endParaRPr sz="1450">
              <a:latin typeface="Arial"/>
              <a:cs typeface="Arial"/>
            </a:endParaRPr>
          </a:p>
          <a:p>
            <a:pPr marL="12700" marR="76200" indent="457200">
              <a:lnSpc>
                <a:spcPct val="110200"/>
              </a:lnSpc>
            </a:pPr>
            <a:r>
              <a:rPr dirty="0" sz="1300">
                <a:latin typeface="Arial"/>
                <a:cs typeface="Arial"/>
              </a:rPr>
              <a:t>I </a:t>
            </a:r>
            <a:r>
              <a:rPr dirty="0" sz="1300" spc="-5">
                <a:latin typeface="Arial"/>
                <a:cs typeface="Arial"/>
              </a:rPr>
              <a:t>don’t think it comes as </a:t>
            </a:r>
            <a:r>
              <a:rPr dirty="0" sz="1300">
                <a:latin typeface="Arial"/>
                <a:cs typeface="Arial"/>
              </a:rPr>
              <a:t>a </a:t>
            </a:r>
            <a:r>
              <a:rPr dirty="0" sz="1300" spc="-5">
                <a:latin typeface="Arial"/>
                <a:cs typeface="Arial"/>
              </a:rPr>
              <a:t>surprise when </a:t>
            </a:r>
            <a:r>
              <a:rPr dirty="0" sz="1300">
                <a:latin typeface="Arial"/>
                <a:cs typeface="Arial"/>
              </a:rPr>
              <a:t>I </a:t>
            </a:r>
            <a:r>
              <a:rPr dirty="0" sz="1300" spc="-5">
                <a:latin typeface="Arial"/>
                <a:cs typeface="Arial"/>
              </a:rPr>
              <a:t>say we don’t have unlimited  money here. </a:t>
            </a:r>
            <a:r>
              <a:rPr dirty="0" sz="1300" spc="-15">
                <a:latin typeface="Arial"/>
                <a:cs typeface="Arial"/>
              </a:rPr>
              <a:t>We </a:t>
            </a:r>
            <a:r>
              <a:rPr dirty="0" sz="1300" spc="-5">
                <a:latin typeface="Arial"/>
                <a:cs typeface="Arial"/>
              </a:rPr>
              <a:t>can’t have every video constantly going over budget because  the money has to come from somewhere but you’re in </a:t>
            </a:r>
            <a:r>
              <a:rPr dirty="0" sz="1300">
                <a:latin typeface="Arial"/>
                <a:cs typeface="Arial"/>
              </a:rPr>
              <a:t>a </a:t>
            </a:r>
            <a:r>
              <a:rPr dirty="0" sz="1300" spc="-5">
                <a:latin typeface="Arial"/>
                <a:cs typeface="Arial"/>
              </a:rPr>
              <a:t>tough spot because </a:t>
            </a:r>
            <a:r>
              <a:rPr dirty="0" sz="1300">
                <a:latin typeface="Arial"/>
                <a:cs typeface="Arial"/>
              </a:rPr>
              <a:t>I  </a:t>
            </a:r>
            <a:r>
              <a:rPr dirty="0" sz="1300" spc="-5">
                <a:latin typeface="Arial"/>
                <a:cs typeface="Arial"/>
              </a:rPr>
              <a:t>constantly want better and better videos. </a:t>
            </a:r>
            <a:r>
              <a:rPr dirty="0" sz="1300">
                <a:latin typeface="Arial"/>
                <a:cs typeface="Arial"/>
              </a:rPr>
              <a:t>A </a:t>
            </a:r>
            <a:r>
              <a:rPr dirty="0" sz="1300" spc="-5">
                <a:latin typeface="Arial"/>
                <a:cs typeface="Arial"/>
              </a:rPr>
              <a:t>lot of people who work here have  definitely thought before “If jimmy wants us to be on budget why does he keep  asking us to do so many expensive things” or “I know jimmy won’t like this so </a:t>
            </a:r>
            <a:r>
              <a:rPr dirty="0" sz="1300">
                <a:latin typeface="Arial"/>
                <a:cs typeface="Arial"/>
              </a:rPr>
              <a:t>I  </a:t>
            </a:r>
            <a:r>
              <a:rPr dirty="0" sz="1300" spc="-5">
                <a:latin typeface="Arial"/>
                <a:cs typeface="Arial"/>
              </a:rPr>
              <a:t>need to spend more money”. People always assume money is the answer and if  we just spend more money we can give Jimmy what he wants. Which is wrong,  creativity is the </a:t>
            </a:r>
            <a:r>
              <a:rPr dirty="0" sz="1300" spc="-15">
                <a:latin typeface="Arial"/>
                <a:cs typeface="Arial"/>
              </a:rPr>
              <a:t>answer. </a:t>
            </a:r>
            <a:r>
              <a:rPr dirty="0" sz="1300" spc="-5">
                <a:latin typeface="Arial"/>
                <a:cs typeface="Arial"/>
              </a:rPr>
              <a:t>Here is an example </a:t>
            </a:r>
            <a:r>
              <a:rPr dirty="0" sz="1300">
                <a:latin typeface="Arial"/>
                <a:cs typeface="Arial"/>
              </a:rPr>
              <a:t>I </a:t>
            </a:r>
            <a:r>
              <a:rPr dirty="0" sz="1300" spc="-5">
                <a:latin typeface="Arial"/>
                <a:cs typeface="Arial"/>
              </a:rPr>
              <a:t>use all the time with our gaming  team. They love to give away money every video. But. Which sounds cooler to  you as </a:t>
            </a:r>
            <a:r>
              <a:rPr dirty="0" sz="1300">
                <a:latin typeface="Arial"/>
                <a:cs typeface="Arial"/>
              </a:rPr>
              <a:t>a </a:t>
            </a:r>
            <a:r>
              <a:rPr dirty="0" sz="1300" spc="-5">
                <a:latin typeface="Arial"/>
                <a:cs typeface="Arial"/>
              </a:rPr>
              <a:t>prize for </a:t>
            </a:r>
            <a:r>
              <a:rPr dirty="0" sz="1300">
                <a:latin typeface="Arial"/>
                <a:cs typeface="Arial"/>
              </a:rPr>
              <a:t>a </a:t>
            </a:r>
            <a:r>
              <a:rPr dirty="0" sz="1300" spc="-5">
                <a:latin typeface="Arial"/>
                <a:cs typeface="Arial"/>
              </a:rPr>
              <a:t>gaming video. $20,000 or </a:t>
            </a:r>
            <a:r>
              <a:rPr dirty="0" sz="1300">
                <a:latin typeface="Arial"/>
                <a:cs typeface="Arial"/>
              </a:rPr>
              <a:t>a year’s </a:t>
            </a:r>
            <a:r>
              <a:rPr dirty="0" sz="1300" spc="-5">
                <a:latin typeface="Arial"/>
                <a:cs typeface="Arial"/>
              </a:rPr>
              <a:t>supply of doritos? </a:t>
            </a:r>
            <a:r>
              <a:rPr dirty="0" sz="1300" spc="-75">
                <a:latin typeface="Arial"/>
                <a:cs typeface="Arial"/>
              </a:rPr>
              <a:t>To </a:t>
            </a:r>
            <a:r>
              <a:rPr dirty="0" sz="1300" spc="-5">
                <a:latin typeface="Arial"/>
                <a:cs typeface="Arial"/>
              </a:rPr>
              <a:t>me  doritos is so much funnier and </a:t>
            </a:r>
            <a:r>
              <a:rPr dirty="0" sz="1300">
                <a:latin typeface="Arial"/>
                <a:cs typeface="Arial"/>
              </a:rPr>
              <a:t>I </a:t>
            </a:r>
            <a:r>
              <a:rPr dirty="0" sz="1300" spc="-5">
                <a:latin typeface="Arial"/>
                <a:cs typeface="Arial"/>
              </a:rPr>
              <a:t>think our audience would find it fucken hilarious.  So lets say we define </a:t>
            </a:r>
            <a:r>
              <a:rPr dirty="0" sz="1300">
                <a:latin typeface="Arial"/>
                <a:cs typeface="Arial"/>
              </a:rPr>
              <a:t>a year’s </a:t>
            </a:r>
            <a:r>
              <a:rPr dirty="0" sz="1300" spc="-5">
                <a:latin typeface="Arial"/>
                <a:cs typeface="Arial"/>
              </a:rPr>
              <a:t>supply of doritos by </a:t>
            </a:r>
            <a:r>
              <a:rPr dirty="0" sz="1300">
                <a:latin typeface="Arial"/>
                <a:cs typeface="Arial"/>
              </a:rPr>
              <a:t>5 </a:t>
            </a:r>
            <a:r>
              <a:rPr dirty="0" sz="1300" spc="-5">
                <a:latin typeface="Arial"/>
                <a:cs typeface="Arial"/>
              </a:rPr>
              <a:t>packs of doritos </a:t>
            </a:r>
            <a:r>
              <a:rPr dirty="0" sz="1300">
                <a:latin typeface="Arial"/>
                <a:cs typeface="Arial"/>
              </a:rPr>
              <a:t>a </a:t>
            </a:r>
            <a:r>
              <a:rPr dirty="0" sz="1300" spc="-5">
                <a:latin typeface="Arial"/>
                <a:cs typeface="Arial"/>
              </a:rPr>
              <a:t>day for  365 days. </a:t>
            </a:r>
            <a:r>
              <a:rPr dirty="0" sz="1300" spc="-10">
                <a:latin typeface="Arial"/>
                <a:cs typeface="Arial"/>
              </a:rPr>
              <a:t>That’s </a:t>
            </a:r>
            <a:r>
              <a:rPr dirty="0" sz="1300" spc="-5">
                <a:latin typeface="Arial"/>
                <a:cs typeface="Arial"/>
              </a:rPr>
              <a:t>1,825 packs of doritos and </a:t>
            </a:r>
            <a:r>
              <a:rPr dirty="0" sz="1300">
                <a:latin typeface="Arial"/>
                <a:cs typeface="Arial"/>
              </a:rPr>
              <a:t>a </a:t>
            </a:r>
            <a:r>
              <a:rPr dirty="0" sz="1300" spc="-5">
                <a:latin typeface="Arial"/>
                <a:cs typeface="Arial"/>
              </a:rPr>
              <a:t>quick google search shows you  can buy </a:t>
            </a:r>
            <a:r>
              <a:rPr dirty="0" sz="1300">
                <a:latin typeface="Arial"/>
                <a:cs typeface="Arial"/>
              </a:rPr>
              <a:t>a </a:t>
            </a:r>
            <a:r>
              <a:rPr dirty="0" sz="1300" spc="-5">
                <a:latin typeface="Arial"/>
                <a:cs typeface="Arial"/>
              </a:rPr>
              <a:t>pack of doritos for less than </a:t>
            </a:r>
            <a:r>
              <a:rPr dirty="0" sz="1300">
                <a:latin typeface="Arial"/>
                <a:cs typeface="Arial"/>
              </a:rPr>
              <a:t>a </a:t>
            </a:r>
            <a:r>
              <a:rPr dirty="0" sz="1300" spc="-5">
                <a:latin typeface="Arial"/>
                <a:cs typeface="Arial"/>
              </a:rPr>
              <a:t>dollar but we can round up and just say  </a:t>
            </a:r>
            <a:r>
              <a:rPr dirty="0" sz="1300">
                <a:latin typeface="Arial"/>
                <a:cs typeface="Arial"/>
              </a:rPr>
              <a:t>a </a:t>
            </a:r>
            <a:r>
              <a:rPr dirty="0" sz="1300" spc="-5">
                <a:latin typeface="Arial"/>
                <a:cs typeface="Arial"/>
              </a:rPr>
              <a:t>dollar per </a:t>
            </a:r>
            <a:r>
              <a:rPr dirty="0" sz="1300">
                <a:latin typeface="Arial"/>
                <a:cs typeface="Arial"/>
              </a:rPr>
              <a:t>a </a:t>
            </a:r>
            <a:r>
              <a:rPr dirty="0" sz="1300" spc="-5">
                <a:latin typeface="Arial"/>
                <a:cs typeface="Arial"/>
              </a:rPr>
              <a:t>pack of doritos. Our prize for the video just went from $20,000  down to $1,825 because we didn’t just throw money at the problem and we used  </a:t>
            </a:r>
            <a:r>
              <a:rPr dirty="0" sz="1300" spc="-15">
                <a:latin typeface="Arial"/>
                <a:cs typeface="Arial"/>
              </a:rPr>
              <a:t>creativity. </a:t>
            </a:r>
            <a:r>
              <a:rPr dirty="0" sz="1300" spc="-5">
                <a:latin typeface="Arial"/>
                <a:cs typeface="Arial"/>
              </a:rPr>
              <a:t>This applies to everything every single one of you do. Whether it be  finding </a:t>
            </a:r>
            <a:r>
              <a:rPr dirty="0" sz="1300">
                <a:latin typeface="Arial"/>
                <a:cs typeface="Arial"/>
              </a:rPr>
              <a:t>a </a:t>
            </a:r>
            <a:r>
              <a:rPr dirty="0" sz="1300" spc="-5">
                <a:latin typeface="Arial"/>
                <a:cs typeface="Arial"/>
              </a:rPr>
              <a:t>crane for </a:t>
            </a:r>
            <a:r>
              <a:rPr dirty="0" sz="1300">
                <a:latin typeface="Arial"/>
                <a:cs typeface="Arial"/>
              </a:rPr>
              <a:t>a </a:t>
            </a:r>
            <a:r>
              <a:rPr dirty="0" sz="1300" spc="-5">
                <a:latin typeface="Arial"/>
                <a:cs typeface="Arial"/>
              </a:rPr>
              <a:t>video, deciding prizes, picking locations, finding</a:t>
            </a:r>
            <a:r>
              <a:rPr dirty="0" sz="1300" spc="-45">
                <a:latin typeface="Arial"/>
                <a:cs typeface="Arial"/>
              </a:rPr>
              <a:t> </a:t>
            </a:r>
            <a:r>
              <a:rPr dirty="0" sz="1300" spc="-5">
                <a:latin typeface="Arial"/>
                <a:cs typeface="Arial"/>
              </a:rPr>
              <a:t>critical</a:t>
            </a:r>
            <a:endParaRPr sz="1300">
              <a:latin typeface="Arial"/>
              <a:cs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01700" y="435836"/>
            <a:ext cx="5969635" cy="8321040"/>
          </a:xfrm>
          <a:prstGeom prst="rect">
            <a:avLst/>
          </a:prstGeom>
        </p:spPr>
        <p:txBody>
          <a:bodyPr wrap="square" lIns="0" tIns="12700" rIns="0" bIns="0" rtlCol="0" vert="horz">
            <a:spAutoFit/>
          </a:bodyPr>
          <a:lstStyle/>
          <a:p>
            <a:pPr algn="r" marR="5080">
              <a:lnSpc>
                <a:spcPct val="100000"/>
              </a:lnSpc>
              <a:spcBef>
                <a:spcPts val="100"/>
              </a:spcBef>
            </a:pPr>
            <a:r>
              <a:rPr dirty="0" sz="1100" spc="-5">
                <a:latin typeface="Arial"/>
                <a:cs typeface="Arial"/>
              </a:rPr>
              <a:t>1</a:t>
            </a:r>
            <a:r>
              <a:rPr dirty="0" sz="1100">
                <a:latin typeface="Arial"/>
                <a:cs typeface="Arial"/>
              </a:rPr>
              <a:t>6</a:t>
            </a:r>
            <a:endParaRPr sz="1100">
              <a:latin typeface="Arial"/>
              <a:cs typeface="Arial"/>
            </a:endParaRPr>
          </a:p>
          <a:p>
            <a:pPr>
              <a:lnSpc>
                <a:spcPct val="100000"/>
              </a:lnSpc>
            </a:pPr>
            <a:endParaRPr sz="1200">
              <a:latin typeface="Arial"/>
              <a:cs typeface="Arial"/>
            </a:endParaRPr>
          </a:p>
          <a:p>
            <a:pPr marL="12700" marR="76835">
              <a:lnSpc>
                <a:spcPct val="110200"/>
              </a:lnSpc>
              <a:spcBef>
                <a:spcPts val="725"/>
              </a:spcBef>
            </a:pPr>
            <a:r>
              <a:rPr dirty="0" sz="1300" spc="-5">
                <a:latin typeface="Arial"/>
                <a:cs typeface="Arial"/>
              </a:rPr>
              <a:t>components, or doing the most miniscule thing, use creativity to save </a:t>
            </a:r>
            <a:r>
              <a:rPr dirty="0" sz="1300" spc="-20">
                <a:latin typeface="Arial"/>
                <a:cs typeface="Arial"/>
              </a:rPr>
              <a:t>money.  </a:t>
            </a:r>
            <a:r>
              <a:rPr dirty="0" sz="1300" spc="-5">
                <a:latin typeface="Arial"/>
                <a:cs typeface="Arial"/>
              </a:rPr>
              <a:t>Because every dollar we save allows me to give you guys more stability and hire  more people to make your life </a:t>
            </a:r>
            <a:r>
              <a:rPr dirty="0" sz="1300" spc="-15">
                <a:latin typeface="Arial"/>
                <a:cs typeface="Arial"/>
              </a:rPr>
              <a:t>easier. </a:t>
            </a:r>
            <a:r>
              <a:rPr dirty="0" sz="1300" spc="-5">
                <a:latin typeface="Arial"/>
                <a:cs typeface="Arial"/>
              </a:rPr>
              <a:t>If you want to succeed here say this 10x in  your head “Creativity Saves</a:t>
            </a:r>
            <a:r>
              <a:rPr dirty="0" sz="1300" spc="-10">
                <a:latin typeface="Arial"/>
                <a:cs typeface="Arial"/>
              </a:rPr>
              <a:t> </a:t>
            </a:r>
            <a:r>
              <a:rPr dirty="0" sz="1300" spc="-5">
                <a:latin typeface="Arial"/>
                <a:cs typeface="Arial"/>
              </a:rPr>
              <a:t>Money”</a:t>
            </a:r>
            <a:endParaRPr sz="1300">
              <a:latin typeface="Arial"/>
              <a:cs typeface="Arial"/>
            </a:endParaRPr>
          </a:p>
          <a:p>
            <a:pPr>
              <a:lnSpc>
                <a:spcPct val="100000"/>
              </a:lnSpc>
              <a:spcBef>
                <a:spcPts val="40"/>
              </a:spcBef>
            </a:pPr>
            <a:endParaRPr sz="1600">
              <a:latin typeface="Arial"/>
              <a:cs typeface="Arial"/>
            </a:endParaRPr>
          </a:p>
          <a:p>
            <a:pPr algn="ctr">
              <a:lnSpc>
                <a:spcPct val="100000"/>
              </a:lnSpc>
            </a:pPr>
            <a:r>
              <a:rPr dirty="0" sz="1300" spc="-5" b="1">
                <a:latin typeface="Arial"/>
                <a:cs typeface="Arial"/>
              </a:rPr>
              <a:t>Always have </a:t>
            </a:r>
            <a:r>
              <a:rPr dirty="0" sz="1300" b="1">
                <a:latin typeface="Arial"/>
                <a:cs typeface="Arial"/>
              </a:rPr>
              <a:t>a </a:t>
            </a:r>
            <a:r>
              <a:rPr dirty="0" sz="1300" spc="-5" b="1">
                <a:latin typeface="Arial"/>
                <a:cs typeface="Arial"/>
              </a:rPr>
              <a:t>backup</a:t>
            </a:r>
            <a:r>
              <a:rPr dirty="0" sz="1300" spc="-20" b="1">
                <a:latin typeface="Arial"/>
                <a:cs typeface="Arial"/>
              </a:rPr>
              <a:t> </a:t>
            </a:r>
            <a:r>
              <a:rPr dirty="0" sz="1300" spc="-5" b="1">
                <a:latin typeface="Arial"/>
                <a:cs typeface="Arial"/>
              </a:rPr>
              <a:t>day</a:t>
            </a:r>
            <a:endParaRPr sz="1300">
              <a:latin typeface="Arial"/>
              <a:cs typeface="Arial"/>
            </a:endParaRPr>
          </a:p>
          <a:p>
            <a:pPr>
              <a:lnSpc>
                <a:spcPct val="100000"/>
              </a:lnSpc>
              <a:spcBef>
                <a:spcPts val="50"/>
              </a:spcBef>
            </a:pPr>
            <a:endParaRPr sz="1450">
              <a:latin typeface="Arial"/>
              <a:cs typeface="Arial"/>
            </a:endParaRPr>
          </a:p>
          <a:p>
            <a:pPr marL="12700" marR="24765" indent="457200">
              <a:lnSpc>
                <a:spcPct val="110200"/>
              </a:lnSpc>
            </a:pPr>
            <a:r>
              <a:rPr dirty="0" sz="1300" spc="-5">
                <a:latin typeface="Arial"/>
                <a:cs typeface="Arial"/>
              </a:rPr>
              <a:t>No one will ever have </a:t>
            </a:r>
            <a:r>
              <a:rPr dirty="0" sz="1300">
                <a:latin typeface="Arial"/>
                <a:cs typeface="Arial"/>
              </a:rPr>
              <a:t>a </a:t>
            </a:r>
            <a:r>
              <a:rPr dirty="0" sz="1300" spc="-5">
                <a:latin typeface="Arial"/>
                <a:cs typeface="Arial"/>
              </a:rPr>
              <a:t>100% success rate when it comes to filming our  videos on time and on budget. </a:t>
            </a:r>
            <a:r>
              <a:rPr dirty="0" sz="1300" spc="-10">
                <a:latin typeface="Arial"/>
                <a:cs typeface="Arial"/>
              </a:rPr>
              <a:t>It’s </a:t>
            </a:r>
            <a:r>
              <a:rPr dirty="0" sz="1300" spc="-5">
                <a:latin typeface="Arial"/>
                <a:cs typeface="Arial"/>
              </a:rPr>
              <a:t>impossible. But you still can do certain things  to increase the probability of success and one of the easiest but most overlooked  is having </a:t>
            </a:r>
            <a:r>
              <a:rPr dirty="0" sz="1300">
                <a:latin typeface="Arial"/>
                <a:cs typeface="Arial"/>
              </a:rPr>
              <a:t>a </a:t>
            </a:r>
            <a:r>
              <a:rPr dirty="0" sz="1300" spc="-5">
                <a:latin typeface="Arial"/>
                <a:cs typeface="Arial"/>
              </a:rPr>
              <a:t>back up </a:t>
            </a:r>
            <a:r>
              <a:rPr dirty="0" sz="1300" spc="-30">
                <a:latin typeface="Arial"/>
                <a:cs typeface="Arial"/>
              </a:rPr>
              <a:t>day. </a:t>
            </a:r>
            <a:r>
              <a:rPr dirty="0" sz="1300" spc="-5">
                <a:latin typeface="Arial"/>
                <a:cs typeface="Arial"/>
              </a:rPr>
              <a:t>When you’re spending hundreds of thousands of dollars  securing </a:t>
            </a:r>
            <a:r>
              <a:rPr dirty="0" sz="1300">
                <a:latin typeface="Arial"/>
                <a:cs typeface="Arial"/>
              </a:rPr>
              <a:t>a </a:t>
            </a:r>
            <a:r>
              <a:rPr dirty="0" sz="1300" spc="-5">
                <a:latin typeface="Arial"/>
                <a:cs typeface="Arial"/>
              </a:rPr>
              <a:t>set, renting </a:t>
            </a:r>
            <a:r>
              <a:rPr dirty="0" sz="1300">
                <a:latin typeface="Arial"/>
                <a:cs typeface="Arial"/>
              </a:rPr>
              <a:t>a </a:t>
            </a:r>
            <a:r>
              <a:rPr dirty="0" sz="1300" spc="-5">
                <a:latin typeface="Arial"/>
                <a:cs typeface="Arial"/>
              </a:rPr>
              <a:t>tank, etc. make sure you have the ability to extend them  in case something goes wrong. (it might not even be your video. Something  might go wrong on gaming and now </a:t>
            </a:r>
            <a:r>
              <a:rPr dirty="0" sz="1300">
                <a:latin typeface="Arial"/>
                <a:cs typeface="Arial"/>
              </a:rPr>
              <a:t>I </a:t>
            </a:r>
            <a:r>
              <a:rPr dirty="0" sz="1300" spc="-5">
                <a:latin typeface="Arial"/>
                <a:cs typeface="Arial"/>
              </a:rPr>
              <a:t>need to slide your video </a:t>
            </a:r>
            <a:r>
              <a:rPr dirty="0" sz="1300">
                <a:latin typeface="Arial"/>
                <a:cs typeface="Arial"/>
              </a:rPr>
              <a:t>a </a:t>
            </a:r>
            <a:r>
              <a:rPr dirty="0" sz="1300" spc="-5">
                <a:latin typeface="Arial"/>
                <a:cs typeface="Arial"/>
              </a:rPr>
              <a:t>day to make up  for it.) I’d also rather have </a:t>
            </a:r>
            <a:r>
              <a:rPr dirty="0" sz="1300">
                <a:latin typeface="Arial"/>
                <a:cs typeface="Arial"/>
              </a:rPr>
              <a:t>a </a:t>
            </a:r>
            <a:r>
              <a:rPr dirty="0" sz="1300" spc="-5">
                <a:latin typeface="Arial"/>
                <a:cs typeface="Arial"/>
              </a:rPr>
              <a:t>hypothetical 90% cool looking tank with </a:t>
            </a:r>
            <a:r>
              <a:rPr dirty="0" sz="1300">
                <a:latin typeface="Arial"/>
                <a:cs typeface="Arial"/>
              </a:rPr>
              <a:t>a </a:t>
            </a:r>
            <a:r>
              <a:rPr dirty="0" sz="1300" spc="-5">
                <a:latin typeface="Arial"/>
                <a:cs typeface="Arial"/>
              </a:rPr>
              <a:t>dope  owner who is making life easier on us, letting me do whatever </a:t>
            </a:r>
            <a:r>
              <a:rPr dirty="0" sz="1300">
                <a:latin typeface="Arial"/>
                <a:cs typeface="Arial"/>
              </a:rPr>
              <a:t>I </a:t>
            </a:r>
            <a:r>
              <a:rPr dirty="0" sz="1300" spc="-5">
                <a:latin typeface="Arial"/>
                <a:cs typeface="Arial"/>
              </a:rPr>
              <a:t>want, and the  ability to pay extra to add </a:t>
            </a:r>
            <a:r>
              <a:rPr dirty="0" sz="1300">
                <a:latin typeface="Arial"/>
                <a:cs typeface="Arial"/>
              </a:rPr>
              <a:t>a </a:t>
            </a:r>
            <a:r>
              <a:rPr dirty="0" sz="1300" spc="-30">
                <a:latin typeface="Arial"/>
                <a:cs typeface="Arial"/>
              </a:rPr>
              <a:t>day. </a:t>
            </a:r>
            <a:r>
              <a:rPr dirty="0" sz="1300" spc="-5">
                <a:latin typeface="Arial"/>
                <a:cs typeface="Arial"/>
              </a:rPr>
              <a:t>Then </a:t>
            </a:r>
            <a:r>
              <a:rPr dirty="0" sz="1300">
                <a:latin typeface="Arial"/>
                <a:cs typeface="Arial"/>
              </a:rPr>
              <a:t>a </a:t>
            </a:r>
            <a:r>
              <a:rPr dirty="0" sz="1300" spc="-5">
                <a:latin typeface="Arial"/>
                <a:cs typeface="Arial"/>
              </a:rPr>
              <a:t>100% cool looking tank but the owner  micromanages what we do, and there is no backup </a:t>
            </a:r>
            <a:r>
              <a:rPr dirty="0" sz="1300" spc="-30">
                <a:latin typeface="Arial"/>
                <a:cs typeface="Arial"/>
              </a:rPr>
              <a:t>day. </a:t>
            </a:r>
            <a:r>
              <a:rPr dirty="0" sz="1300" spc="-5">
                <a:latin typeface="Arial"/>
                <a:cs typeface="Arial"/>
              </a:rPr>
              <a:t>This example is obvious,  just throwing it out there to inspire you. Always check with creative before you do  something like this but back up days are necessary and ideally we work with  people that see the value in us and love us so they will be even more</a:t>
            </a:r>
            <a:r>
              <a:rPr dirty="0" sz="1300" spc="-20">
                <a:latin typeface="Arial"/>
                <a:cs typeface="Arial"/>
              </a:rPr>
              <a:t> </a:t>
            </a:r>
            <a:r>
              <a:rPr dirty="0" sz="1300" spc="-5">
                <a:latin typeface="Arial"/>
                <a:cs typeface="Arial"/>
              </a:rPr>
              <a:t>flexible.</a:t>
            </a:r>
            <a:endParaRPr sz="1300">
              <a:latin typeface="Arial"/>
              <a:cs typeface="Arial"/>
            </a:endParaRPr>
          </a:p>
          <a:p>
            <a:pPr>
              <a:lnSpc>
                <a:spcPct val="100000"/>
              </a:lnSpc>
            </a:pPr>
            <a:endParaRPr sz="1400">
              <a:latin typeface="Arial"/>
              <a:cs typeface="Arial"/>
            </a:endParaRPr>
          </a:p>
          <a:p>
            <a:pPr>
              <a:lnSpc>
                <a:spcPct val="100000"/>
              </a:lnSpc>
              <a:spcBef>
                <a:spcPts val="35"/>
              </a:spcBef>
            </a:pPr>
            <a:endParaRPr sz="1700">
              <a:latin typeface="Arial"/>
              <a:cs typeface="Arial"/>
            </a:endParaRPr>
          </a:p>
          <a:p>
            <a:pPr algn="ctr">
              <a:lnSpc>
                <a:spcPct val="100000"/>
              </a:lnSpc>
            </a:pPr>
            <a:r>
              <a:rPr dirty="0" sz="1300" spc="-5" b="1">
                <a:latin typeface="Arial"/>
                <a:cs typeface="Arial"/>
              </a:rPr>
              <a:t>Don’t take anything at face value, always</a:t>
            </a:r>
            <a:r>
              <a:rPr dirty="0" sz="1300" spc="-20" b="1">
                <a:latin typeface="Arial"/>
                <a:cs typeface="Arial"/>
              </a:rPr>
              <a:t> </a:t>
            </a:r>
            <a:r>
              <a:rPr dirty="0" sz="1300" spc="-5" b="1">
                <a:latin typeface="Arial"/>
                <a:cs typeface="Arial"/>
              </a:rPr>
              <a:t>dig</a:t>
            </a:r>
            <a:endParaRPr sz="1300">
              <a:latin typeface="Arial"/>
              <a:cs typeface="Arial"/>
            </a:endParaRPr>
          </a:p>
          <a:p>
            <a:pPr>
              <a:lnSpc>
                <a:spcPct val="100000"/>
              </a:lnSpc>
              <a:spcBef>
                <a:spcPts val="50"/>
              </a:spcBef>
            </a:pPr>
            <a:endParaRPr sz="1450">
              <a:latin typeface="Arial"/>
              <a:cs typeface="Arial"/>
            </a:endParaRPr>
          </a:p>
          <a:p>
            <a:pPr marL="12700" marR="122555" indent="457200">
              <a:lnSpc>
                <a:spcPct val="110200"/>
              </a:lnSpc>
            </a:pPr>
            <a:r>
              <a:rPr dirty="0" sz="1300" spc="-5">
                <a:latin typeface="Arial"/>
                <a:cs typeface="Arial"/>
              </a:rPr>
              <a:t>One of the common themes you’re probably seeing is accountability and  this doubles down on that. Don’t take anything at face value, always dig. This is  particularly important when dealing with people outside the MrBeast Production  team. If someone says something too good to be true, find out </a:t>
            </a:r>
            <a:r>
              <a:rPr dirty="0" sz="1300" spc="-30">
                <a:latin typeface="Arial"/>
                <a:cs typeface="Arial"/>
              </a:rPr>
              <a:t>why. </a:t>
            </a:r>
            <a:r>
              <a:rPr dirty="0" sz="1300" spc="-5">
                <a:latin typeface="Arial"/>
                <a:cs typeface="Arial"/>
              </a:rPr>
              <a:t>If </a:t>
            </a:r>
            <a:r>
              <a:rPr dirty="0" sz="1300" spc="-10">
                <a:latin typeface="Arial"/>
                <a:cs typeface="Arial"/>
              </a:rPr>
              <a:t>it’s </a:t>
            </a:r>
            <a:r>
              <a:rPr dirty="0" sz="1300" spc="-20">
                <a:latin typeface="Arial"/>
                <a:cs typeface="Arial"/>
              </a:rPr>
              <a:t>fishy,  </a:t>
            </a:r>
            <a:r>
              <a:rPr dirty="0" sz="1300" spc="-5">
                <a:latin typeface="Arial"/>
                <a:cs typeface="Arial"/>
              </a:rPr>
              <a:t>investigate. If you need 10,000 pillows by next week and you’ve called 10 pillow  companies and none have more than </a:t>
            </a:r>
            <a:r>
              <a:rPr dirty="0" sz="1300">
                <a:latin typeface="Arial"/>
                <a:cs typeface="Arial"/>
              </a:rPr>
              <a:t>a </a:t>
            </a:r>
            <a:r>
              <a:rPr dirty="0" sz="1300" spc="-5">
                <a:latin typeface="Arial"/>
                <a:cs typeface="Arial"/>
              </a:rPr>
              <a:t>few hundred in stock but then the </a:t>
            </a:r>
            <a:r>
              <a:rPr dirty="0" sz="1300" spc="-30">
                <a:latin typeface="Arial"/>
                <a:cs typeface="Arial"/>
              </a:rPr>
              <a:t>11th  </a:t>
            </a:r>
            <a:r>
              <a:rPr dirty="0" sz="1300" spc="-5">
                <a:latin typeface="Arial"/>
                <a:cs typeface="Arial"/>
              </a:rPr>
              <a:t>company magically has 10,000 pillows, investigate. Are they drop shipping? Are  the pillows shitty? Why the fuck does no one want your pillows? Push and get  answers. What tends to happen is people think their job is done by finding the  10k pillows and just order them only for us to find problems with them when the  arrive but </a:t>
            </a:r>
            <a:r>
              <a:rPr dirty="0" sz="1300" spc="-10">
                <a:latin typeface="Arial"/>
                <a:cs typeface="Arial"/>
              </a:rPr>
              <a:t>it’s </a:t>
            </a:r>
            <a:r>
              <a:rPr dirty="0" sz="1300" spc="-5">
                <a:latin typeface="Arial"/>
                <a:cs typeface="Arial"/>
              </a:rPr>
              <a:t>too close to the filming window to fix it. Do not overly trust</a:t>
            </a:r>
            <a:r>
              <a:rPr dirty="0" sz="1300" spc="-15">
                <a:latin typeface="Arial"/>
                <a:cs typeface="Arial"/>
              </a:rPr>
              <a:t> </a:t>
            </a:r>
            <a:r>
              <a:rPr dirty="0" sz="1300" spc="-5">
                <a:latin typeface="Arial"/>
                <a:cs typeface="Arial"/>
              </a:rPr>
              <a:t>people</a:t>
            </a:r>
            <a:endParaRPr sz="1300">
              <a:latin typeface="Arial"/>
              <a:cs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01700" y="435836"/>
            <a:ext cx="5969635" cy="8539480"/>
          </a:xfrm>
          <a:prstGeom prst="rect">
            <a:avLst/>
          </a:prstGeom>
        </p:spPr>
        <p:txBody>
          <a:bodyPr wrap="square" lIns="0" tIns="12700" rIns="0" bIns="0" rtlCol="0" vert="horz">
            <a:spAutoFit/>
          </a:bodyPr>
          <a:lstStyle/>
          <a:p>
            <a:pPr algn="r" marR="5080">
              <a:lnSpc>
                <a:spcPct val="100000"/>
              </a:lnSpc>
              <a:spcBef>
                <a:spcPts val="100"/>
              </a:spcBef>
            </a:pPr>
            <a:r>
              <a:rPr dirty="0" sz="1100" spc="-5">
                <a:latin typeface="Arial"/>
                <a:cs typeface="Arial"/>
              </a:rPr>
              <a:t>1</a:t>
            </a:r>
            <a:r>
              <a:rPr dirty="0" sz="1100">
                <a:latin typeface="Arial"/>
                <a:cs typeface="Arial"/>
              </a:rPr>
              <a:t>7</a:t>
            </a:r>
            <a:endParaRPr sz="1100">
              <a:latin typeface="Arial"/>
              <a:cs typeface="Arial"/>
            </a:endParaRPr>
          </a:p>
          <a:p>
            <a:pPr>
              <a:lnSpc>
                <a:spcPct val="100000"/>
              </a:lnSpc>
            </a:pPr>
            <a:endParaRPr sz="1200">
              <a:latin typeface="Arial"/>
              <a:cs typeface="Arial"/>
            </a:endParaRPr>
          </a:p>
          <a:p>
            <a:pPr marL="12700" marR="34290">
              <a:lnSpc>
                <a:spcPct val="110200"/>
              </a:lnSpc>
              <a:spcBef>
                <a:spcPts val="725"/>
              </a:spcBef>
            </a:pPr>
            <a:r>
              <a:rPr dirty="0" sz="1300" spc="-5">
                <a:latin typeface="Arial"/>
                <a:cs typeface="Arial"/>
              </a:rPr>
              <a:t>outside the </a:t>
            </a:r>
            <a:r>
              <a:rPr dirty="0" sz="1300" spc="-20">
                <a:latin typeface="Arial"/>
                <a:cs typeface="Arial"/>
              </a:rPr>
              <a:t>company. </a:t>
            </a:r>
            <a:r>
              <a:rPr dirty="0" sz="1300" spc="-5">
                <a:latin typeface="Arial"/>
                <a:cs typeface="Arial"/>
              </a:rPr>
              <a:t>Investigate and verify what they say or it is your fault if they  don’t pull</a:t>
            </a:r>
            <a:r>
              <a:rPr dirty="0" sz="1300" spc="-10">
                <a:latin typeface="Arial"/>
                <a:cs typeface="Arial"/>
              </a:rPr>
              <a:t> </a:t>
            </a:r>
            <a:r>
              <a:rPr dirty="0" sz="1300" spc="-5">
                <a:latin typeface="Arial"/>
                <a:cs typeface="Arial"/>
              </a:rPr>
              <a:t>through.</a:t>
            </a:r>
            <a:endParaRPr sz="1300">
              <a:latin typeface="Arial"/>
              <a:cs typeface="Arial"/>
            </a:endParaRPr>
          </a:p>
          <a:p>
            <a:pPr>
              <a:lnSpc>
                <a:spcPct val="100000"/>
              </a:lnSpc>
              <a:spcBef>
                <a:spcPts val="40"/>
              </a:spcBef>
            </a:pPr>
            <a:endParaRPr sz="1600">
              <a:latin typeface="Arial"/>
              <a:cs typeface="Arial"/>
            </a:endParaRPr>
          </a:p>
          <a:p>
            <a:pPr algn="ctr">
              <a:lnSpc>
                <a:spcPct val="100000"/>
              </a:lnSpc>
            </a:pPr>
            <a:r>
              <a:rPr dirty="0" sz="1300" spc="-5" b="1">
                <a:latin typeface="Arial"/>
                <a:cs typeface="Arial"/>
              </a:rPr>
              <a:t>Higher form of</a:t>
            </a:r>
            <a:r>
              <a:rPr dirty="0" sz="1300" spc="-15" b="1">
                <a:latin typeface="Arial"/>
                <a:cs typeface="Arial"/>
              </a:rPr>
              <a:t> </a:t>
            </a:r>
            <a:r>
              <a:rPr dirty="0" sz="1300" spc="-5" b="1">
                <a:latin typeface="Arial"/>
                <a:cs typeface="Arial"/>
              </a:rPr>
              <a:t>communication</a:t>
            </a:r>
            <a:endParaRPr sz="1300">
              <a:latin typeface="Arial"/>
              <a:cs typeface="Arial"/>
            </a:endParaRPr>
          </a:p>
          <a:p>
            <a:pPr>
              <a:lnSpc>
                <a:spcPct val="100000"/>
              </a:lnSpc>
              <a:spcBef>
                <a:spcPts val="50"/>
              </a:spcBef>
            </a:pPr>
            <a:endParaRPr sz="1450">
              <a:latin typeface="Arial"/>
              <a:cs typeface="Arial"/>
            </a:endParaRPr>
          </a:p>
          <a:p>
            <a:pPr marL="12700" marR="13970" indent="457200">
              <a:lnSpc>
                <a:spcPct val="110200"/>
              </a:lnSpc>
            </a:pPr>
            <a:r>
              <a:rPr dirty="0" sz="1300" spc="-5">
                <a:latin typeface="Arial"/>
                <a:cs typeface="Arial"/>
              </a:rPr>
              <a:t>If you spend any amount of time with James you’ll hear him bring up higher  forms of communication </a:t>
            </a:r>
            <a:r>
              <a:rPr dirty="0" sz="1300">
                <a:latin typeface="Arial"/>
                <a:cs typeface="Arial"/>
              </a:rPr>
              <a:t>a </a:t>
            </a:r>
            <a:r>
              <a:rPr dirty="0" sz="1300" spc="-5">
                <a:latin typeface="Arial"/>
                <a:cs typeface="Arial"/>
              </a:rPr>
              <a:t>lot. Because </a:t>
            </a:r>
            <a:r>
              <a:rPr dirty="0" sz="1300" spc="-10">
                <a:latin typeface="Arial"/>
                <a:cs typeface="Arial"/>
              </a:rPr>
              <a:t>it’s </a:t>
            </a:r>
            <a:r>
              <a:rPr dirty="0" sz="1300" spc="-5">
                <a:latin typeface="Arial"/>
                <a:cs typeface="Arial"/>
              </a:rPr>
              <a:t>important and somehow very  overlooked by most people. The worst thing you could ever do when you need  something for your critical component is email someone at the </a:t>
            </a:r>
            <a:r>
              <a:rPr dirty="0" sz="1300" spc="-20">
                <a:latin typeface="Arial"/>
                <a:cs typeface="Arial"/>
              </a:rPr>
              <a:t>company. </a:t>
            </a:r>
            <a:r>
              <a:rPr dirty="0" sz="1300" spc="-5">
                <a:latin typeface="Arial"/>
                <a:cs typeface="Arial"/>
              </a:rPr>
              <a:t>The  best is to talk to them in real life. </a:t>
            </a:r>
            <a:r>
              <a:rPr dirty="0" sz="1300" spc="-10">
                <a:latin typeface="Arial"/>
                <a:cs typeface="Arial"/>
              </a:rPr>
              <a:t>It’s </a:t>
            </a:r>
            <a:r>
              <a:rPr dirty="0" sz="1300" spc="-5">
                <a:latin typeface="Arial"/>
                <a:cs typeface="Arial"/>
              </a:rPr>
              <a:t>very important you know when to call people  for </a:t>
            </a:r>
            <a:r>
              <a:rPr dirty="0" sz="1300" spc="-10">
                <a:latin typeface="Arial"/>
                <a:cs typeface="Arial"/>
              </a:rPr>
              <a:t>stuff, </a:t>
            </a:r>
            <a:r>
              <a:rPr dirty="0" sz="1300" spc="-5">
                <a:latin typeface="Arial"/>
                <a:cs typeface="Arial"/>
              </a:rPr>
              <a:t>grab them in real life, and when to text them. The lower the form of  communication the more miscommunication you will face. As i’m typing this you  have no idea if i’m laughing, smiling, </a:t>
            </a:r>
            <a:r>
              <a:rPr dirty="0" sz="1300" spc="-20">
                <a:latin typeface="Arial"/>
                <a:cs typeface="Arial"/>
              </a:rPr>
              <a:t>happy, </a:t>
            </a:r>
            <a:r>
              <a:rPr dirty="0" sz="1300" spc="-5">
                <a:latin typeface="Arial"/>
                <a:cs typeface="Arial"/>
              </a:rPr>
              <a:t>mad, or sad. </a:t>
            </a:r>
            <a:r>
              <a:rPr dirty="0" sz="1300" spc="-45">
                <a:latin typeface="Arial"/>
                <a:cs typeface="Arial"/>
              </a:rPr>
              <a:t>You </a:t>
            </a:r>
            <a:r>
              <a:rPr dirty="0" sz="1300" spc="-5">
                <a:latin typeface="Arial"/>
                <a:cs typeface="Arial"/>
              </a:rPr>
              <a:t>can’t read my body  language or my face and because of that </a:t>
            </a:r>
            <a:r>
              <a:rPr dirty="0" sz="1300" spc="-10">
                <a:latin typeface="Arial"/>
                <a:cs typeface="Arial"/>
              </a:rPr>
              <a:t>it’s </a:t>
            </a:r>
            <a:r>
              <a:rPr dirty="0" sz="1300" spc="-5">
                <a:latin typeface="Arial"/>
                <a:cs typeface="Arial"/>
              </a:rPr>
              <a:t>not guaranteed that you’ll  understand what i’m conveying. Need more toilet paper in the bathroom? </a:t>
            </a:r>
            <a:r>
              <a:rPr dirty="0" sz="1300">
                <a:latin typeface="Arial"/>
                <a:cs typeface="Arial"/>
              </a:rPr>
              <a:t>A </a:t>
            </a:r>
            <a:r>
              <a:rPr dirty="0" sz="1300" spc="-5">
                <a:latin typeface="Arial"/>
                <a:cs typeface="Arial"/>
              </a:rPr>
              <a:t>text  is probably fine. One week out from </a:t>
            </a:r>
            <a:r>
              <a:rPr dirty="0" sz="1300">
                <a:latin typeface="Arial"/>
                <a:cs typeface="Arial"/>
              </a:rPr>
              <a:t>a </a:t>
            </a:r>
            <a:r>
              <a:rPr dirty="0" sz="1300" spc="-5">
                <a:latin typeface="Arial"/>
                <a:cs typeface="Arial"/>
              </a:rPr>
              <a:t>video and the thing you are working out  just went south? Minimum </a:t>
            </a:r>
            <a:r>
              <a:rPr dirty="0" sz="1300">
                <a:latin typeface="Arial"/>
                <a:cs typeface="Arial"/>
              </a:rPr>
              <a:t>a </a:t>
            </a:r>
            <a:r>
              <a:rPr dirty="0" sz="1300" spc="-5">
                <a:latin typeface="Arial"/>
                <a:cs typeface="Arial"/>
              </a:rPr>
              <a:t>multi way call with the heads of the video. Ideally  grab them in real life if you can. The more complex what needs to be said is, the  higher the form of the communication you should use. Call first then text if they  don’t</a:t>
            </a:r>
            <a:r>
              <a:rPr dirty="0" sz="1300" spc="-10">
                <a:latin typeface="Arial"/>
                <a:cs typeface="Arial"/>
              </a:rPr>
              <a:t> </a:t>
            </a:r>
            <a:r>
              <a:rPr dirty="0" sz="1300" spc="-15">
                <a:latin typeface="Arial"/>
                <a:cs typeface="Arial"/>
              </a:rPr>
              <a:t>answer.</a:t>
            </a:r>
            <a:endParaRPr sz="1300">
              <a:latin typeface="Arial"/>
              <a:cs typeface="Arial"/>
            </a:endParaRPr>
          </a:p>
          <a:p>
            <a:pPr marL="12700" marR="215900" indent="457200">
              <a:lnSpc>
                <a:spcPct val="110200"/>
              </a:lnSpc>
            </a:pPr>
            <a:r>
              <a:rPr dirty="0" sz="1300" spc="-5">
                <a:latin typeface="Arial"/>
                <a:cs typeface="Arial"/>
              </a:rPr>
              <a:t>Since we are on the topic of communication, written communication also  does not constitute communication unless they confirm they read</a:t>
            </a:r>
            <a:r>
              <a:rPr dirty="0" sz="1300" spc="-25">
                <a:latin typeface="Arial"/>
                <a:cs typeface="Arial"/>
              </a:rPr>
              <a:t> </a:t>
            </a:r>
            <a:r>
              <a:rPr dirty="0" sz="1300" spc="-5">
                <a:latin typeface="Arial"/>
                <a:cs typeface="Arial"/>
              </a:rPr>
              <a:t>it.</a:t>
            </a:r>
            <a:endParaRPr sz="1300">
              <a:latin typeface="Arial"/>
              <a:cs typeface="Arial"/>
            </a:endParaRPr>
          </a:p>
          <a:p>
            <a:pPr>
              <a:lnSpc>
                <a:spcPct val="100000"/>
              </a:lnSpc>
              <a:spcBef>
                <a:spcPts val="40"/>
              </a:spcBef>
            </a:pPr>
            <a:endParaRPr sz="1600">
              <a:latin typeface="Arial"/>
              <a:cs typeface="Arial"/>
            </a:endParaRPr>
          </a:p>
          <a:p>
            <a:pPr algn="ctr">
              <a:lnSpc>
                <a:spcPct val="100000"/>
              </a:lnSpc>
            </a:pPr>
            <a:r>
              <a:rPr dirty="0" sz="1300" spc="-5" b="1">
                <a:latin typeface="Arial"/>
                <a:cs typeface="Arial"/>
              </a:rPr>
              <a:t>Own your</a:t>
            </a:r>
            <a:r>
              <a:rPr dirty="0" sz="1300" spc="-10" b="1">
                <a:latin typeface="Arial"/>
                <a:cs typeface="Arial"/>
              </a:rPr>
              <a:t> </a:t>
            </a:r>
            <a:r>
              <a:rPr dirty="0" sz="1300" spc="-5" b="1">
                <a:latin typeface="Arial"/>
                <a:cs typeface="Arial"/>
              </a:rPr>
              <a:t>mistakes</a:t>
            </a:r>
            <a:endParaRPr sz="1300">
              <a:latin typeface="Arial"/>
              <a:cs typeface="Arial"/>
            </a:endParaRPr>
          </a:p>
          <a:p>
            <a:pPr>
              <a:lnSpc>
                <a:spcPct val="100000"/>
              </a:lnSpc>
              <a:spcBef>
                <a:spcPts val="50"/>
              </a:spcBef>
            </a:pPr>
            <a:endParaRPr sz="1450">
              <a:latin typeface="Arial"/>
              <a:cs typeface="Arial"/>
            </a:endParaRPr>
          </a:p>
          <a:p>
            <a:pPr marL="12700" marR="289560" indent="457200">
              <a:lnSpc>
                <a:spcPct val="110200"/>
              </a:lnSpc>
            </a:pPr>
            <a:r>
              <a:rPr dirty="0" sz="1300">
                <a:latin typeface="Arial"/>
                <a:cs typeface="Arial"/>
              </a:rPr>
              <a:t>I </a:t>
            </a:r>
            <a:r>
              <a:rPr dirty="0" sz="1300" spc="-5">
                <a:latin typeface="Arial"/>
                <a:cs typeface="Arial"/>
              </a:rPr>
              <a:t>hate excuses and </a:t>
            </a:r>
            <a:r>
              <a:rPr dirty="0" sz="1300">
                <a:latin typeface="Arial"/>
                <a:cs typeface="Arial"/>
              </a:rPr>
              <a:t>I </a:t>
            </a:r>
            <a:r>
              <a:rPr dirty="0" sz="1300" spc="-5">
                <a:latin typeface="Arial"/>
                <a:cs typeface="Arial"/>
              </a:rPr>
              <a:t>despise with my entire soul when people just try to  save face instead of learn from how they messed up. Mistakes are</a:t>
            </a:r>
            <a:r>
              <a:rPr dirty="0" sz="1300" spc="-25">
                <a:latin typeface="Arial"/>
                <a:cs typeface="Arial"/>
              </a:rPr>
              <a:t> </a:t>
            </a:r>
            <a:r>
              <a:rPr dirty="0" sz="1300" spc="-5">
                <a:latin typeface="Arial"/>
                <a:cs typeface="Arial"/>
              </a:rPr>
              <a:t>okay!</a:t>
            </a:r>
            <a:endParaRPr sz="1300">
              <a:latin typeface="Arial"/>
              <a:cs typeface="Arial"/>
            </a:endParaRPr>
          </a:p>
          <a:p>
            <a:pPr marL="12700" marR="6350">
              <a:lnSpc>
                <a:spcPct val="110200"/>
              </a:lnSpc>
            </a:pPr>
            <a:r>
              <a:rPr dirty="0" sz="1300" spc="-5">
                <a:latin typeface="Arial"/>
                <a:cs typeface="Arial"/>
              </a:rPr>
              <a:t>Genuinely they are and </a:t>
            </a:r>
            <a:r>
              <a:rPr dirty="0" sz="1300">
                <a:latin typeface="Arial"/>
                <a:cs typeface="Arial"/>
              </a:rPr>
              <a:t>I </a:t>
            </a:r>
            <a:r>
              <a:rPr dirty="0" sz="1300" spc="-5">
                <a:latin typeface="Arial"/>
                <a:cs typeface="Arial"/>
              </a:rPr>
              <a:t>expect you to make </a:t>
            </a:r>
            <a:r>
              <a:rPr dirty="0" sz="1300">
                <a:latin typeface="Arial"/>
                <a:cs typeface="Arial"/>
              </a:rPr>
              <a:t>a </a:t>
            </a:r>
            <a:r>
              <a:rPr dirty="0" sz="1300" spc="-5">
                <a:latin typeface="Arial"/>
                <a:cs typeface="Arial"/>
              </a:rPr>
              <a:t>lot. </a:t>
            </a:r>
            <a:r>
              <a:rPr dirty="0" sz="1300" spc="-10">
                <a:latin typeface="Arial"/>
                <a:cs typeface="Arial"/>
              </a:rPr>
              <a:t>That’s </a:t>
            </a:r>
            <a:r>
              <a:rPr dirty="0" sz="1300" spc="-5">
                <a:latin typeface="Arial"/>
                <a:cs typeface="Arial"/>
              </a:rPr>
              <a:t>perfectly fine. Every  veteran here has cost me </a:t>
            </a:r>
            <a:r>
              <a:rPr dirty="0" sz="1300">
                <a:latin typeface="Arial"/>
                <a:cs typeface="Arial"/>
              </a:rPr>
              <a:t>a </a:t>
            </a:r>
            <a:r>
              <a:rPr dirty="0" sz="1300" spc="-5">
                <a:latin typeface="Arial"/>
                <a:cs typeface="Arial"/>
              </a:rPr>
              <a:t>million dollars at one point or </a:t>
            </a:r>
            <a:r>
              <a:rPr dirty="0" sz="1300" spc="-15">
                <a:latin typeface="Arial"/>
                <a:cs typeface="Arial"/>
              </a:rPr>
              <a:t>another, </a:t>
            </a:r>
            <a:r>
              <a:rPr dirty="0" sz="1300" spc="-5">
                <a:latin typeface="Arial"/>
                <a:cs typeface="Arial"/>
              </a:rPr>
              <a:t>and you can  go ask them yourself if </a:t>
            </a:r>
            <a:r>
              <a:rPr dirty="0" sz="1300">
                <a:latin typeface="Arial"/>
                <a:cs typeface="Arial"/>
              </a:rPr>
              <a:t>I </a:t>
            </a:r>
            <a:r>
              <a:rPr dirty="0" sz="1300" spc="-5">
                <a:latin typeface="Arial"/>
                <a:cs typeface="Arial"/>
              </a:rPr>
              <a:t>ever held it over their heads. The reason i’m okay with  fuck ups is because </a:t>
            </a:r>
            <a:r>
              <a:rPr dirty="0" sz="1300">
                <a:latin typeface="Arial"/>
                <a:cs typeface="Arial"/>
              </a:rPr>
              <a:t>I </a:t>
            </a:r>
            <a:r>
              <a:rPr dirty="0" sz="1300" spc="-5">
                <a:latin typeface="Arial"/>
                <a:cs typeface="Arial"/>
              </a:rPr>
              <a:t>know </a:t>
            </a:r>
            <a:r>
              <a:rPr dirty="0" sz="1300" spc="-10">
                <a:latin typeface="Arial"/>
                <a:cs typeface="Arial"/>
              </a:rPr>
              <a:t>that’s </a:t>
            </a:r>
            <a:r>
              <a:rPr dirty="0" sz="1300" spc="-5">
                <a:latin typeface="Arial"/>
                <a:cs typeface="Arial"/>
              </a:rPr>
              <a:t>how you learn. </a:t>
            </a:r>
            <a:r>
              <a:rPr dirty="0" sz="1300">
                <a:latin typeface="Arial"/>
                <a:cs typeface="Arial"/>
              </a:rPr>
              <a:t>I </a:t>
            </a:r>
            <a:r>
              <a:rPr dirty="0" sz="1300" spc="-5">
                <a:latin typeface="Arial"/>
                <a:cs typeface="Arial"/>
              </a:rPr>
              <a:t>see it as me investing in you  and your brain. (hence why </a:t>
            </a:r>
            <a:r>
              <a:rPr dirty="0" sz="1300">
                <a:latin typeface="Arial"/>
                <a:cs typeface="Arial"/>
              </a:rPr>
              <a:t>I </a:t>
            </a:r>
            <a:r>
              <a:rPr dirty="0" sz="1300" spc="-5">
                <a:latin typeface="Arial"/>
                <a:cs typeface="Arial"/>
              </a:rPr>
              <a:t>have </a:t>
            </a:r>
            <a:r>
              <a:rPr dirty="0" sz="1300">
                <a:latin typeface="Arial"/>
                <a:cs typeface="Arial"/>
              </a:rPr>
              <a:t>0 </a:t>
            </a:r>
            <a:r>
              <a:rPr dirty="0" sz="1300" spc="-5">
                <a:latin typeface="Arial"/>
                <a:cs typeface="Arial"/>
              </a:rPr>
              <a:t>tolerance for C-Players and they must go  </a:t>
            </a:r>
            <a:r>
              <a:rPr dirty="0" sz="1300" spc="-15">
                <a:latin typeface="Arial"/>
                <a:cs typeface="Arial"/>
              </a:rPr>
              <a:t>immediately. </a:t>
            </a:r>
            <a:r>
              <a:rPr dirty="0" sz="1300" spc="-5">
                <a:latin typeface="Arial"/>
                <a:cs typeface="Arial"/>
              </a:rPr>
              <a:t>Those fuck ups could be done by an A-Player that will retain the  information learned). </a:t>
            </a:r>
            <a:r>
              <a:rPr dirty="0" sz="1300">
                <a:latin typeface="Arial"/>
                <a:cs typeface="Arial"/>
              </a:rPr>
              <a:t>I </a:t>
            </a:r>
            <a:r>
              <a:rPr dirty="0" sz="1300" spc="-5">
                <a:latin typeface="Arial"/>
                <a:cs typeface="Arial"/>
              </a:rPr>
              <a:t>just beg you that you learn from every mistake and try not  to repeat it, </a:t>
            </a:r>
            <a:r>
              <a:rPr dirty="0" sz="1300" spc="-10">
                <a:latin typeface="Arial"/>
                <a:cs typeface="Arial"/>
              </a:rPr>
              <a:t>that’s </a:t>
            </a:r>
            <a:r>
              <a:rPr dirty="0" sz="1300" spc="-5">
                <a:latin typeface="Arial"/>
                <a:cs typeface="Arial"/>
              </a:rPr>
              <a:t>when it gets annoying. I’ve never ever ever once fired someone  on the spot for messing up, you have nothing to be afraid of. Own shit so we can  address how to fix it and then move</a:t>
            </a:r>
            <a:r>
              <a:rPr dirty="0" sz="1300" spc="-15">
                <a:latin typeface="Arial"/>
                <a:cs typeface="Arial"/>
              </a:rPr>
              <a:t> </a:t>
            </a:r>
            <a:r>
              <a:rPr dirty="0" sz="1300" spc="-5">
                <a:latin typeface="Arial"/>
                <a:cs typeface="Arial"/>
              </a:rPr>
              <a:t>on.</a:t>
            </a:r>
            <a:endParaRPr sz="1300">
              <a:latin typeface="Arial"/>
              <a:cs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690021" y="435836"/>
            <a:ext cx="180975" cy="193040"/>
          </a:xfrm>
          <a:prstGeom prst="rect">
            <a:avLst/>
          </a:prstGeom>
        </p:spPr>
        <p:txBody>
          <a:bodyPr wrap="square" lIns="0" tIns="12700" rIns="0" bIns="0" rtlCol="0" vert="horz">
            <a:spAutoFit/>
          </a:bodyPr>
          <a:lstStyle/>
          <a:p>
            <a:pPr marL="12700">
              <a:lnSpc>
                <a:spcPct val="100000"/>
              </a:lnSpc>
              <a:spcBef>
                <a:spcPts val="100"/>
              </a:spcBef>
            </a:pPr>
            <a:r>
              <a:rPr dirty="0" sz="1100" spc="-5">
                <a:latin typeface="Arial"/>
                <a:cs typeface="Arial"/>
              </a:rPr>
              <a:t>1</a:t>
            </a:r>
            <a:r>
              <a:rPr dirty="0" sz="1100">
                <a:latin typeface="Arial"/>
                <a:cs typeface="Arial"/>
              </a:rPr>
              <a:t>8</a:t>
            </a:r>
            <a:endParaRPr sz="1100">
              <a:latin typeface="Arial"/>
              <a:cs typeface="Arial"/>
            </a:endParaRPr>
          </a:p>
        </p:txBody>
      </p:sp>
      <p:sp>
        <p:nvSpPr>
          <p:cNvPr id="3" name="object 3"/>
          <p:cNvSpPr txBox="1"/>
          <p:nvPr/>
        </p:nvSpPr>
        <p:spPr>
          <a:xfrm>
            <a:off x="901700" y="1109792"/>
            <a:ext cx="5941695" cy="7428865"/>
          </a:xfrm>
          <a:prstGeom prst="rect">
            <a:avLst/>
          </a:prstGeom>
        </p:spPr>
        <p:txBody>
          <a:bodyPr wrap="square" lIns="0" tIns="12700" rIns="0" bIns="0" rtlCol="0" vert="horz">
            <a:spAutoFit/>
          </a:bodyPr>
          <a:lstStyle/>
          <a:p>
            <a:pPr algn="ctr" marL="27305">
              <a:lnSpc>
                <a:spcPct val="100000"/>
              </a:lnSpc>
              <a:spcBef>
                <a:spcPts val="100"/>
              </a:spcBef>
            </a:pPr>
            <a:r>
              <a:rPr dirty="0" sz="1300" spc="-5" b="1">
                <a:latin typeface="Arial"/>
                <a:cs typeface="Arial"/>
              </a:rPr>
              <a:t>Nothing Comes Before </a:t>
            </a:r>
            <a:r>
              <a:rPr dirty="0" sz="1300" spc="-30" b="1">
                <a:latin typeface="Arial"/>
                <a:cs typeface="Arial"/>
              </a:rPr>
              <a:t>Your</a:t>
            </a:r>
            <a:r>
              <a:rPr dirty="0" sz="1300" spc="-15" b="1">
                <a:latin typeface="Arial"/>
                <a:cs typeface="Arial"/>
              </a:rPr>
              <a:t> </a:t>
            </a:r>
            <a:r>
              <a:rPr dirty="0" sz="1300" spc="-5" b="1">
                <a:latin typeface="Arial"/>
                <a:cs typeface="Arial"/>
              </a:rPr>
              <a:t>Prios</a:t>
            </a:r>
            <a:endParaRPr sz="1300">
              <a:latin typeface="Arial"/>
              <a:cs typeface="Arial"/>
            </a:endParaRPr>
          </a:p>
          <a:p>
            <a:pPr>
              <a:lnSpc>
                <a:spcPct val="100000"/>
              </a:lnSpc>
              <a:spcBef>
                <a:spcPts val="35"/>
              </a:spcBef>
            </a:pPr>
            <a:endParaRPr sz="1600">
              <a:latin typeface="Arial"/>
              <a:cs typeface="Arial"/>
            </a:endParaRPr>
          </a:p>
          <a:p>
            <a:pPr marL="469900">
              <a:lnSpc>
                <a:spcPct val="100000"/>
              </a:lnSpc>
            </a:pPr>
            <a:r>
              <a:rPr dirty="0" sz="1300" spc="-5">
                <a:latin typeface="Arial"/>
                <a:cs typeface="Arial"/>
              </a:rPr>
              <a:t>When you’re being assigned tasks you should have what we call </a:t>
            </a:r>
            <a:r>
              <a:rPr dirty="0" sz="1300">
                <a:latin typeface="Arial"/>
                <a:cs typeface="Arial"/>
              </a:rPr>
              <a:t>a </a:t>
            </a:r>
            <a:r>
              <a:rPr dirty="0" sz="1300" spc="-5">
                <a:latin typeface="Arial"/>
                <a:cs typeface="Arial"/>
              </a:rPr>
              <a:t>prio</a:t>
            </a:r>
            <a:r>
              <a:rPr dirty="0" sz="1300" spc="-45">
                <a:latin typeface="Arial"/>
                <a:cs typeface="Arial"/>
              </a:rPr>
              <a:t> </a:t>
            </a:r>
            <a:r>
              <a:rPr dirty="0" sz="1300" spc="-5">
                <a:latin typeface="Arial"/>
                <a:cs typeface="Arial"/>
              </a:rPr>
              <a:t>list.</a:t>
            </a:r>
            <a:endParaRPr sz="1300">
              <a:latin typeface="Arial"/>
              <a:cs typeface="Arial"/>
            </a:endParaRPr>
          </a:p>
          <a:p>
            <a:pPr marL="12700">
              <a:lnSpc>
                <a:spcPct val="100000"/>
              </a:lnSpc>
              <a:spcBef>
                <a:spcPts val="160"/>
              </a:spcBef>
            </a:pPr>
            <a:r>
              <a:rPr dirty="0" sz="1300" spc="-5">
                <a:latin typeface="Arial"/>
                <a:cs typeface="Arial"/>
              </a:rPr>
              <a:t>If Ali says your prios are</a:t>
            </a:r>
            <a:r>
              <a:rPr dirty="0" sz="1300" spc="-10">
                <a:latin typeface="Arial"/>
                <a:cs typeface="Arial"/>
              </a:rPr>
              <a:t> </a:t>
            </a:r>
            <a:r>
              <a:rPr dirty="0" sz="1300" spc="-5">
                <a:latin typeface="Arial"/>
                <a:cs typeface="Arial"/>
              </a:rPr>
              <a:t>to</a:t>
            </a:r>
            <a:endParaRPr sz="1300">
              <a:latin typeface="Arial"/>
              <a:cs typeface="Arial"/>
            </a:endParaRPr>
          </a:p>
          <a:p>
            <a:pPr marL="12700">
              <a:lnSpc>
                <a:spcPct val="100000"/>
              </a:lnSpc>
              <a:spcBef>
                <a:spcPts val="160"/>
              </a:spcBef>
            </a:pPr>
            <a:r>
              <a:rPr dirty="0" sz="1300" spc="-5" b="1">
                <a:solidFill>
                  <a:srgbClr val="FF0000"/>
                </a:solidFill>
                <a:latin typeface="Arial"/>
                <a:cs typeface="Arial"/>
              </a:rPr>
              <a:t>1.) Get </a:t>
            </a:r>
            <a:r>
              <a:rPr dirty="0" sz="1300" b="1">
                <a:solidFill>
                  <a:srgbClr val="FF0000"/>
                </a:solidFill>
                <a:latin typeface="Arial"/>
                <a:cs typeface="Arial"/>
              </a:rPr>
              <a:t>a </a:t>
            </a:r>
            <a:r>
              <a:rPr dirty="0" sz="1300" spc="-5" b="1">
                <a:solidFill>
                  <a:srgbClr val="FF0000"/>
                </a:solidFill>
                <a:latin typeface="Arial"/>
                <a:cs typeface="Arial"/>
              </a:rPr>
              <a:t>lamborgini under</a:t>
            </a:r>
            <a:r>
              <a:rPr dirty="0" sz="1300" spc="-15" b="1">
                <a:solidFill>
                  <a:srgbClr val="FF0000"/>
                </a:solidFill>
                <a:latin typeface="Arial"/>
                <a:cs typeface="Arial"/>
              </a:rPr>
              <a:t> </a:t>
            </a:r>
            <a:r>
              <a:rPr dirty="0" sz="1300" spc="-5" b="1">
                <a:solidFill>
                  <a:srgbClr val="FF0000"/>
                </a:solidFill>
                <a:latin typeface="Arial"/>
                <a:cs typeface="Arial"/>
              </a:rPr>
              <a:t>$200k</a:t>
            </a:r>
            <a:endParaRPr sz="1300">
              <a:latin typeface="Arial"/>
              <a:cs typeface="Arial"/>
            </a:endParaRPr>
          </a:p>
          <a:p>
            <a:pPr marL="12700" marR="2939415">
              <a:lnSpc>
                <a:spcPct val="110200"/>
              </a:lnSpc>
            </a:pPr>
            <a:r>
              <a:rPr dirty="0" sz="1300" spc="-5" b="1">
                <a:solidFill>
                  <a:srgbClr val="FF0000"/>
                </a:solidFill>
                <a:latin typeface="Arial"/>
                <a:cs typeface="Arial"/>
              </a:rPr>
              <a:t>2.) Get it wrapped in anime characters  3.) Make </a:t>
            </a:r>
            <a:r>
              <a:rPr dirty="0" sz="1300" b="1">
                <a:solidFill>
                  <a:srgbClr val="FF0000"/>
                </a:solidFill>
                <a:latin typeface="Arial"/>
                <a:cs typeface="Arial"/>
              </a:rPr>
              <a:t>a </a:t>
            </a:r>
            <a:r>
              <a:rPr dirty="0" sz="1300" spc="-5" b="1">
                <a:solidFill>
                  <a:srgbClr val="FF0000"/>
                </a:solidFill>
                <a:latin typeface="Arial"/>
                <a:cs typeface="Arial"/>
              </a:rPr>
              <a:t>custom steering</a:t>
            </a:r>
            <a:r>
              <a:rPr dirty="0" sz="1300" spc="-40" b="1">
                <a:solidFill>
                  <a:srgbClr val="FF0000"/>
                </a:solidFill>
                <a:latin typeface="Arial"/>
                <a:cs typeface="Arial"/>
              </a:rPr>
              <a:t> </a:t>
            </a:r>
            <a:r>
              <a:rPr dirty="0" sz="1300" spc="-5" b="1">
                <a:solidFill>
                  <a:srgbClr val="FF0000"/>
                </a:solidFill>
                <a:latin typeface="Arial"/>
                <a:cs typeface="Arial"/>
              </a:rPr>
              <a:t>wheel</a:t>
            </a:r>
            <a:endParaRPr sz="1300">
              <a:latin typeface="Arial"/>
              <a:cs typeface="Arial"/>
            </a:endParaRPr>
          </a:p>
          <a:p>
            <a:pPr marL="12700" marR="6350">
              <a:lnSpc>
                <a:spcPct val="110200"/>
              </a:lnSpc>
            </a:pPr>
            <a:r>
              <a:rPr dirty="0" sz="1300" spc="-5">
                <a:latin typeface="Arial"/>
                <a:cs typeface="Arial"/>
              </a:rPr>
              <a:t>Then nothing on this freakin planet is allowed to come between you and getting  those prios done. If the other team asks for your help and you spend two days  helping them and fall behind on getting your lamborghini secured, </a:t>
            </a:r>
            <a:r>
              <a:rPr dirty="0" sz="1300" spc="-20">
                <a:latin typeface="Arial"/>
                <a:cs typeface="Arial"/>
              </a:rPr>
              <a:t>THAT’S </a:t>
            </a:r>
            <a:r>
              <a:rPr dirty="0" sz="1300" spc="-5">
                <a:latin typeface="Arial"/>
                <a:cs typeface="Arial"/>
              </a:rPr>
              <a:t>YOUR  </a:t>
            </a:r>
            <a:r>
              <a:rPr dirty="0" sz="1300" spc="-55">
                <a:latin typeface="Arial"/>
                <a:cs typeface="Arial"/>
              </a:rPr>
              <a:t>FAULT. </a:t>
            </a:r>
            <a:r>
              <a:rPr dirty="0" sz="1300" spc="-5">
                <a:latin typeface="Arial"/>
                <a:cs typeface="Arial"/>
              </a:rPr>
              <a:t>If the studio is burning down and you stop working to put out the fire and  don’t get the lamborghini, </a:t>
            </a:r>
            <a:r>
              <a:rPr dirty="0" sz="1300" spc="-20">
                <a:latin typeface="Arial"/>
                <a:cs typeface="Arial"/>
              </a:rPr>
              <a:t>THAT’S </a:t>
            </a:r>
            <a:r>
              <a:rPr dirty="0" sz="1300" spc="-5">
                <a:latin typeface="Arial"/>
                <a:cs typeface="Arial"/>
              </a:rPr>
              <a:t>YOUR </a:t>
            </a:r>
            <a:r>
              <a:rPr dirty="0" sz="1300" spc="-55">
                <a:latin typeface="Arial"/>
                <a:cs typeface="Arial"/>
              </a:rPr>
              <a:t>FAULT. </a:t>
            </a:r>
            <a:r>
              <a:rPr dirty="0" sz="1300" spc="-5">
                <a:latin typeface="Arial"/>
                <a:cs typeface="Arial"/>
              </a:rPr>
              <a:t>(jokes haha) but seriously don’t  let anything come before your</a:t>
            </a:r>
            <a:r>
              <a:rPr dirty="0" sz="1300" spc="-10">
                <a:latin typeface="Arial"/>
                <a:cs typeface="Arial"/>
              </a:rPr>
              <a:t> </a:t>
            </a:r>
            <a:r>
              <a:rPr dirty="0" sz="1300" spc="-5">
                <a:latin typeface="Arial"/>
                <a:cs typeface="Arial"/>
              </a:rPr>
              <a:t>prios.</a:t>
            </a:r>
            <a:endParaRPr sz="1300">
              <a:latin typeface="Arial"/>
              <a:cs typeface="Arial"/>
            </a:endParaRPr>
          </a:p>
          <a:p>
            <a:pPr>
              <a:lnSpc>
                <a:spcPct val="100000"/>
              </a:lnSpc>
            </a:pPr>
            <a:endParaRPr sz="1400">
              <a:latin typeface="Arial"/>
              <a:cs typeface="Arial"/>
            </a:endParaRPr>
          </a:p>
          <a:p>
            <a:pPr>
              <a:lnSpc>
                <a:spcPct val="100000"/>
              </a:lnSpc>
              <a:spcBef>
                <a:spcPts val="30"/>
              </a:spcBef>
            </a:pPr>
            <a:endParaRPr sz="1700">
              <a:latin typeface="Arial"/>
              <a:cs typeface="Arial"/>
            </a:endParaRPr>
          </a:p>
          <a:p>
            <a:pPr algn="ctr" marL="27305">
              <a:lnSpc>
                <a:spcPct val="100000"/>
              </a:lnSpc>
            </a:pPr>
            <a:r>
              <a:rPr dirty="0" sz="1300" spc="-5" b="1">
                <a:latin typeface="Arial"/>
                <a:cs typeface="Arial"/>
              </a:rPr>
              <a:t>USE</a:t>
            </a:r>
            <a:r>
              <a:rPr dirty="0" sz="1300" spc="-10" b="1">
                <a:latin typeface="Arial"/>
                <a:cs typeface="Arial"/>
              </a:rPr>
              <a:t> </a:t>
            </a:r>
            <a:r>
              <a:rPr dirty="0" sz="1300" spc="-25" b="1">
                <a:latin typeface="Arial"/>
                <a:cs typeface="Arial"/>
              </a:rPr>
              <a:t>CONSULTANTS</a:t>
            </a:r>
            <a:endParaRPr sz="1300">
              <a:latin typeface="Arial"/>
              <a:cs typeface="Arial"/>
            </a:endParaRPr>
          </a:p>
          <a:p>
            <a:pPr>
              <a:lnSpc>
                <a:spcPct val="100000"/>
              </a:lnSpc>
              <a:spcBef>
                <a:spcPts val="55"/>
              </a:spcBef>
            </a:pPr>
            <a:endParaRPr sz="1450">
              <a:latin typeface="Arial"/>
              <a:cs typeface="Arial"/>
            </a:endParaRPr>
          </a:p>
          <a:p>
            <a:pPr marL="12700" marR="67945" indent="457200">
              <a:lnSpc>
                <a:spcPct val="110200"/>
              </a:lnSpc>
            </a:pPr>
            <a:r>
              <a:rPr dirty="0" sz="1300" spc="-5">
                <a:latin typeface="Arial"/>
                <a:cs typeface="Arial"/>
              </a:rPr>
              <a:t>Consultants are literally cheat codes. Need to make the world's largest  slice of cake? Start </a:t>
            </a:r>
            <a:r>
              <a:rPr dirty="0" sz="1300" spc="-10">
                <a:latin typeface="Arial"/>
                <a:cs typeface="Arial"/>
              </a:rPr>
              <a:t>off </a:t>
            </a:r>
            <a:r>
              <a:rPr dirty="0" sz="1300" spc="-5">
                <a:latin typeface="Arial"/>
                <a:cs typeface="Arial"/>
              </a:rPr>
              <a:t>by calling the person who made the previous </a:t>
            </a:r>
            <a:r>
              <a:rPr dirty="0" sz="1300" spc="-10">
                <a:latin typeface="Arial"/>
                <a:cs typeface="Arial"/>
              </a:rPr>
              <a:t>world’s  </a:t>
            </a:r>
            <a:r>
              <a:rPr dirty="0" sz="1300" spc="-5">
                <a:latin typeface="Arial"/>
                <a:cs typeface="Arial"/>
              </a:rPr>
              <a:t>largest slice of cake lol. </a:t>
            </a:r>
            <a:r>
              <a:rPr dirty="0" sz="1300" spc="-10">
                <a:latin typeface="Arial"/>
                <a:cs typeface="Arial"/>
              </a:rPr>
              <a:t>He’s </a:t>
            </a:r>
            <a:r>
              <a:rPr dirty="0" sz="1300" spc="-5">
                <a:latin typeface="Arial"/>
                <a:cs typeface="Arial"/>
              </a:rPr>
              <a:t>already done countless tests and can save you  weeks worth of work. </a:t>
            </a:r>
            <a:r>
              <a:rPr dirty="0" sz="1300">
                <a:latin typeface="Arial"/>
                <a:cs typeface="Arial"/>
              </a:rPr>
              <a:t>I </a:t>
            </a:r>
            <a:r>
              <a:rPr dirty="0" sz="1300" spc="-5">
                <a:latin typeface="Arial"/>
                <a:cs typeface="Arial"/>
              </a:rPr>
              <a:t>really want to drill this point home because I’m </a:t>
            </a:r>
            <a:r>
              <a:rPr dirty="0" sz="1300">
                <a:latin typeface="Arial"/>
                <a:cs typeface="Arial"/>
              </a:rPr>
              <a:t>a </a:t>
            </a:r>
            <a:r>
              <a:rPr dirty="0" sz="1300" spc="-5">
                <a:latin typeface="Arial"/>
                <a:cs typeface="Arial"/>
              </a:rPr>
              <a:t>massive  believer in consultants. Because I've spent almost </a:t>
            </a:r>
            <a:r>
              <a:rPr dirty="0" sz="1300">
                <a:latin typeface="Arial"/>
                <a:cs typeface="Arial"/>
              </a:rPr>
              <a:t>a </a:t>
            </a:r>
            <a:r>
              <a:rPr dirty="0" sz="1300" spc="-5">
                <a:latin typeface="Arial"/>
                <a:cs typeface="Arial"/>
              </a:rPr>
              <a:t>decade of my life hyper  obsessing over youtube, </a:t>
            </a:r>
            <a:r>
              <a:rPr dirty="0" sz="1300">
                <a:latin typeface="Arial"/>
                <a:cs typeface="Arial"/>
              </a:rPr>
              <a:t>I </a:t>
            </a:r>
            <a:r>
              <a:rPr dirty="0" sz="1300" spc="-5">
                <a:latin typeface="Arial"/>
                <a:cs typeface="Arial"/>
              </a:rPr>
              <a:t>can show </a:t>
            </a:r>
            <a:r>
              <a:rPr dirty="0" sz="1300">
                <a:latin typeface="Arial"/>
                <a:cs typeface="Arial"/>
              </a:rPr>
              <a:t>a </a:t>
            </a:r>
            <a:r>
              <a:rPr dirty="0" sz="1300" spc="-5">
                <a:latin typeface="Arial"/>
                <a:cs typeface="Arial"/>
              </a:rPr>
              <a:t>brand new creator how to go from 100  subscribers to 10,000 in </a:t>
            </a:r>
            <a:r>
              <a:rPr dirty="0" sz="1300">
                <a:latin typeface="Arial"/>
                <a:cs typeface="Arial"/>
              </a:rPr>
              <a:t>a </a:t>
            </a:r>
            <a:r>
              <a:rPr dirty="0" sz="1300" spc="-5">
                <a:latin typeface="Arial"/>
                <a:cs typeface="Arial"/>
              </a:rPr>
              <a:t>month. On their own it would take them years to do it.  Consults are </a:t>
            </a:r>
            <a:r>
              <a:rPr dirty="0" sz="1300">
                <a:latin typeface="Arial"/>
                <a:cs typeface="Arial"/>
              </a:rPr>
              <a:t>a </a:t>
            </a:r>
            <a:r>
              <a:rPr dirty="0" sz="1300" spc="-5">
                <a:latin typeface="Arial"/>
                <a:cs typeface="Arial"/>
              </a:rPr>
              <a:t>gift from god, please take advantage of them. In every single  freakin task assigned to you, always always always ask yourself first if you can  find </a:t>
            </a:r>
            <a:r>
              <a:rPr dirty="0" sz="1300">
                <a:latin typeface="Arial"/>
                <a:cs typeface="Arial"/>
              </a:rPr>
              <a:t>a </a:t>
            </a:r>
            <a:r>
              <a:rPr dirty="0" sz="1300" spc="-5">
                <a:latin typeface="Arial"/>
                <a:cs typeface="Arial"/>
              </a:rPr>
              <a:t>consultant to help you. This is so important that </a:t>
            </a:r>
            <a:r>
              <a:rPr dirty="0" sz="1300">
                <a:latin typeface="Arial"/>
                <a:cs typeface="Arial"/>
              </a:rPr>
              <a:t>I </a:t>
            </a:r>
            <a:r>
              <a:rPr dirty="0" sz="1300" spc="-5">
                <a:latin typeface="Arial"/>
                <a:cs typeface="Arial"/>
              </a:rPr>
              <a:t>am demanding you  repeat this three times in your head “I will always check for consultants when i’m  assigned </a:t>
            </a:r>
            <a:r>
              <a:rPr dirty="0" sz="1300">
                <a:latin typeface="Arial"/>
                <a:cs typeface="Arial"/>
              </a:rPr>
              <a:t>a</a:t>
            </a:r>
            <a:r>
              <a:rPr dirty="0" sz="1300" spc="-10">
                <a:latin typeface="Arial"/>
                <a:cs typeface="Arial"/>
              </a:rPr>
              <a:t> </a:t>
            </a:r>
            <a:r>
              <a:rPr dirty="0" sz="1300" spc="-5">
                <a:latin typeface="Arial"/>
                <a:cs typeface="Arial"/>
              </a:rPr>
              <a:t>task”</a:t>
            </a:r>
            <a:endParaRPr sz="1300">
              <a:latin typeface="Arial"/>
              <a:cs typeface="Arial"/>
            </a:endParaRPr>
          </a:p>
          <a:p>
            <a:pPr>
              <a:lnSpc>
                <a:spcPct val="100000"/>
              </a:lnSpc>
              <a:spcBef>
                <a:spcPts val="35"/>
              </a:spcBef>
            </a:pPr>
            <a:endParaRPr sz="1600">
              <a:latin typeface="Arial"/>
              <a:cs typeface="Arial"/>
            </a:endParaRPr>
          </a:p>
          <a:p>
            <a:pPr algn="ctr" marL="27305">
              <a:lnSpc>
                <a:spcPct val="100000"/>
              </a:lnSpc>
              <a:spcBef>
                <a:spcPts val="5"/>
              </a:spcBef>
            </a:pPr>
            <a:r>
              <a:rPr dirty="0" sz="1300" spc="-5" b="1">
                <a:latin typeface="Arial"/>
                <a:cs typeface="Arial"/>
              </a:rPr>
              <a:t>Math Science </a:t>
            </a:r>
            <a:r>
              <a:rPr dirty="0" sz="1300" spc="-10" b="1">
                <a:latin typeface="Arial"/>
                <a:cs typeface="Arial"/>
              </a:rPr>
              <a:t>Vision </a:t>
            </a:r>
            <a:r>
              <a:rPr dirty="0" sz="1300" spc="-5" b="1">
                <a:latin typeface="Arial"/>
                <a:cs typeface="Arial"/>
              </a:rPr>
              <a:t>Approvals</a:t>
            </a:r>
            <a:r>
              <a:rPr dirty="0" sz="1300" spc="-10" b="1">
                <a:latin typeface="Arial"/>
                <a:cs typeface="Arial"/>
              </a:rPr>
              <a:t> </a:t>
            </a:r>
            <a:r>
              <a:rPr dirty="0" sz="1300" spc="-5" b="1">
                <a:latin typeface="Arial"/>
                <a:cs typeface="Arial"/>
              </a:rPr>
              <a:t>Budget</a:t>
            </a:r>
            <a:endParaRPr sz="1300">
              <a:latin typeface="Arial"/>
              <a:cs typeface="Arial"/>
            </a:endParaRPr>
          </a:p>
          <a:p>
            <a:pPr>
              <a:lnSpc>
                <a:spcPct val="100000"/>
              </a:lnSpc>
              <a:spcBef>
                <a:spcPts val="50"/>
              </a:spcBef>
            </a:pPr>
            <a:endParaRPr sz="1450">
              <a:latin typeface="Arial"/>
              <a:cs typeface="Arial"/>
            </a:endParaRPr>
          </a:p>
          <a:p>
            <a:pPr marL="12700" marR="215265" indent="457200">
              <a:lnSpc>
                <a:spcPct val="110200"/>
              </a:lnSpc>
            </a:pPr>
            <a:r>
              <a:rPr dirty="0" sz="1300" spc="-5">
                <a:latin typeface="Arial"/>
                <a:cs typeface="Arial"/>
              </a:rPr>
              <a:t>Everything you need can be solved by one of these </a:t>
            </a:r>
            <a:r>
              <a:rPr dirty="0" sz="1300">
                <a:latin typeface="Arial"/>
                <a:cs typeface="Arial"/>
              </a:rPr>
              <a:t>5 </a:t>
            </a:r>
            <a:r>
              <a:rPr dirty="0" sz="1300" spc="-5">
                <a:latin typeface="Arial"/>
                <a:cs typeface="Arial"/>
              </a:rPr>
              <a:t>things above. Use  Math, Science, </a:t>
            </a:r>
            <a:r>
              <a:rPr dirty="0" sz="1300" spc="-10">
                <a:latin typeface="Arial"/>
                <a:cs typeface="Arial"/>
              </a:rPr>
              <a:t>Vision, </a:t>
            </a:r>
            <a:r>
              <a:rPr dirty="0" sz="1300" spc="-5">
                <a:latin typeface="Arial"/>
                <a:cs typeface="Arial"/>
              </a:rPr>
              <a:t>Approvals, or Budget.</a:t>
            </a:r>
            <a:endParaRPr sz="1300">
              <a:latin typeface="Arial"/>
              <a:cs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690021" y="435836"/>
            <a:ext cx="180975" cy="193040"/>
          </a:xfrm>
          <a:prstGeom prst="rect">
            <a:avLst/>
          </a:prstGeom>
        </p:spPr>
        <p:txBody>
          <a:bodyPr wrap="square" lIns="0" tIns="12700" rIns="0" bIns="0" rtlCol="0" vert="horz">
            <a:spAutoFit/>
          </a:bodyPr>
          <a:lstStyle/>
          <a:p>
            <a:pPr marL="12700">
              <a:lnSpc>
                <a:spcPct val="100000"/>
              </a:lnSpc>
              <a:spcBef>
                <a:spcPts val="100"/>
              </a:spcBef>
            </a:pPr>
            <a:r>
              <a:rPr dirty="0" sz="1100" spc="-5">
                <a:latin typeface="Arial"/>
                <a:cs typeface="Arial"/>
              </a:rPr>
              <a:t>1</a:t>
            </a:r>
            <a:r>
              <a:rPr dirty="0" sz="1100">
                <a:latin typeface="Arial"/>
                <a:cs typeface="Arial"/>
              </a:rPr>
              <a:t>9</a:t>
            </a:r>
            <a:endParaRPr sz="1100">
              <a:latin typeface="Arial"/>
              <a:cs typeface="Arial"/>
            </a:endParaRPr>
          </a:p>
        </p:txBody>
      </p:sp>
      <p:sp>
        <p:nvSpPr>
          <p:cNvPr id="3" name="object 3"/>
          <p:cNvSpPr txBox="1"/>
          <p:nvPr/>
        </p:nvSpPr>
        <p:spPr>
          <a:xfrm>
            <a:off x="901700" y="891461"/>
            <a:ext cx="5968365" cy="8083550"/>
          </a:xfrm>
          <a:prstGeom prst="rect">
            <a:avLst/>
          </a:prstGeom>
        </p:spPr>
        <p:txBody>
          <a:bodyPr wrap="square" lIns="0" tIns="12700" rIns="0" bIns="0" rtlCol="0" vert="horz">
            <a:spAutoFit/>
          </a:bodyPr>
          <a:lstStyle/>
          <a:p>
            <a:pPr algn="ctr" marL="635">
              <a:lnSpc>
                <a:spcPct val="100000"/>
              </a:lnSpc>
              <a:spcBef>
                <a:spcPts val="100"/>
              </a:spcBef>
            </a:pPr>
            <a:r>
              <a:rPr dirty="0" sz="1300" spc="-5" b="1">
                <a:latin typeface="Arial"/>
                <a:cs typeface="Arial"/>
              </a:rPr>
              <a:t>NO DOES NOT MEAN</a:t>
            </a:r>
            <a:r>
              <a:rPr dirty="0" sz="1300" spc="-15" b="1">
                <a:latin typeface="Arial"/>
                <a:cs typeface="Arial"/>
              </a:rPr>
              <a:t> </a:t>
            </a:r>
            <a:r>
              <a:rPr dirty="0" sz="1300" spc="-5" b="1">
                <a:latin typeface="Arial"/>
                <a:cs typeface="Arial"/>
              </a:rPr>
              <a:t>NO</a:t>
            </a:r>
            <a:endParaRPr sz="1300">
              <a:latin typeface="Arial"/>
              <a:cs typeface="Arial"/>
            </a:endParaRPr>
          </a:p>
          <a:p>
            <a:pPr>
              <a:lnSpc>
                <a:spcPct val="100000"/>
              </a:lnSpc>
              <a:spcBef>
                <a:spcPts val="50"/>
              </a:spcBef>
            </a:pPr>
            <a:endParaRPr sz="1450">
              <a:latin typeface="Arial"/>
              <a:cs typeface="Arial"/>
            </a:endParaRPr>
          </a:p>
          <a:p>
            <a:pPr marL="12700" marR="20320" indent="457200">
              <a:lnSpc>
                <a:spcPct val="110200"/>
              </a:lnSpc>
            </a:pPr>
            <a:r>
              <a:rPr dirty="0" sz="1300" spc="-5">
                <a:latin typeface="Arial"/>
                <a:cs typeface="Arial"/>
              </a:rPr>
              <a:t>When dealing with people outside MrBeast Productions never take </a:t>
            </a:r>
            <a:r>
              <a:rPr dirty="0" sz="1300">
                <a:latin typeface="Arial"/>
                <a:cs typeface="Arial"/>
              </a:rPr>
              <a:t>a </a:t>
            </a:r>
            <a:r>
              <a:rPr dirty="0" sz="1300" spc="-5">
                <a:latin typeface="Arial"/>
                <a:cs typeface="Arial"/>
              </a:rPr>
              <a:t>No at  face value. If we need </a:t>
            </a:r>
            <a:r>
              <a:rPr dirty="0" sz="1300">
                <a:latin typeface="Arial"/>
                <a:cs typeface="Arial"/>
              </a:rPr>
              <a:t>a </a:t>
            </a:r>
            <a:r>
              <a:rPr dirty="0" sz="1300" spc="-5">
                <a:latin typeface="Arial"/>
                <a:cs typeface="Arial"/>
              </a:rPr>
              <a:t>store to buy everything inside of and you call the local  Dollar tree and the person that answers says “No, you can’t film here”. That  literally doesn’t mean shit. </a:t>
            </a:r>
            <a:r>
              <a:rPr dirty="0" sz="1300" spc="-40">
                <a:latin typeface="Arial"/>
                <a:cs typeface="Arial"/>
              </a:rPr>
              <a:t>Talk </a:t>
            </a:r>
            <a:r>
              <a:rPr dirty="0" sz="1300" spc="-5">
                <a:latin typeface="Arial"/>
                <a:cs typeface="Arial"/>
              </a:rPr>
              <a:t>to other employees and see if any are fans or if  any have kids that are fans, try talking to their boss, their bosses boss, have me  dm them on twitter and try their social team, etc. If after all avenues are  exhausted you are left with </a:t>
            </a:r>
            <a:r>
              <a:rPr dirty="0" sz="1300">
                <a:latin typeface="Arial"/>
                <a:cs typeface="Arial"/>
              </a:rPr>
              <a:t>a </a:t>
            </a:r>
            <a:r>
              <a:rPr dirty="0" sz="1300" spc="-5">
                <a:latin typeface="Arial"/>
                <a:cs typeface="Arial"/>
              </a:rPr>
              <a:t>no, that doesn’t mean don’t try the other dollar trees  because the manager of those could be huge fans and willing to bend the rules.  Basically what I’m trying to convey is what we call “pushing thru no”. Don’t just  stop because one person told you no, stop when all conceivable options are  exhausted. This is one of many tools that when combined dramatically improve  your probability of success when producing</a:t>
            </a:r>
            <a:r>
              <a:rPr dirty="0" sz="1300" spc="-15">
                <a:latin typeface="Arial"/>
                <a:cs typeface="Arial"/>
              </a:rPr>
              <a:t> </a:t>
            </a:r>
            <a:r>
              <a:rPr dirty="0" sz="1300" spc="-5">
                <a:latin typeface="Arial"/>
                <a:cs typeface="Arial"/>
              </a:rPr>
              <a:t>here.</a:t>
            </a:r>
            <a:endParaRPr sz="1300">
              <a:latin typeface="Arial"/>
              <a:cs typeface="Arial"/>
            </a:endParaRPr>
          </a:p>
          <a:p>
            <a:pPr>
              <a:lnSpc>
                <a:spcPct val="100000"/>
              </a:lnSpc>
              <a:spcBef>
                <a:spcPts val="40"/>
              </a:spcBef>
            </a:pPr>
            <a:endParaRPr sz="1600">
              <a:latin typeface="Arial"/>
              <a:cs typeface="Arial"/>
            </a:endParaRPr>
          </a:p>
          <a:p>
            <a:pPr algn="ctr" marL="635">
              <a:lnSpc>
                <a:spcPct val="100000"/>
              </a:lnSpc>
            </a:pPr>
            <a:r>
              <a:rPr dirty="0" sz="1300" spc="-10" b="1">
                <a:latin typeface="Arial"/>
                <a:cs typeface="Arial"/>
              </a:rPr>
              <a:t>Work </a:t>
            </a:r>
            <a:r>
              <a:rPr dirty="0" sz="1300" spc="-5" b="1">
                <a:latin typeface="Arial"/>
                <a:cs typeface="Arial"/>
              </a:rPr>
              <a:t>on multiple videos</a:t>
            </a:r>
            <a:r>
              <a:rPr dirty="0" sz="1300" spc="-10" b="1">
                <a:latin typeface="Arial"/>
                <a:cs typeface="Arial"/>
              </a:rPr>
              <a:t> </a:t>
            </a:r>
            <a:r>
              <a:rPr dirty="0" sz="1300" spc="-25" b="1">
                <a:latin typeface="Arial"/>
                <a:cs typeface="Arial"/>
              </a:rPr>
              <a:t>EVERYDAY</a:t>
            </a:r>
            <a:endParaRPr sz="1300">
              <a:latin typeface="Arial"/>
              <a:cs typeface="Arial"/>
            </a:endParaRPr>
          </a:p>
          <a:p>
            <a:pPr>
              <a:lnSpc>
                <a:spcPct val="100000"/>
              </a:lnSpc>
              <a:spcBef>
                <a:spcPts val="50"/>
              </a:spcBef>
            </a:pPr>
            <a:endParaRPr sz="1450">
              <a:latin typeface="Arial"/>
              <a:cs typeface="Arial"/>
            </a:endParaRPr>
          </a:p>
          <a:p>
            <a:pPr marL="12700" marR="5080" indent="457200">
              <a:lnSpc>
                <a:spcPct val="110200"/>
              </a:lnSpc>
            </a:pPr>
            <a:r>
              <a:rPr dirty="0" sz="1300" spc="-5">
                <a:latin typeface="Arial"/>
                <a:cs typeface="Arial"/>
              </a:rPr>
              <a:t>Please do not come in and only work on one video during </a:t>
            </a:r>
            <a:r>
              <a:rPr dirty="0" sz="1300">
                <a:latin typeface="Arial"/>
                <a:cs typeface="Arial"/>
              </a:rPr>
              <a:t>a </a:t>
            </a:r>
            <a:r>
              <a:rPr dirty="0" sz="1300" spc="-20">
                <a:latin typeface="Arial"/>
                <a:cs typeface="Arial"/>
              </a:rPr>
              <a:t>workday.  </a:t>
            </a:r>
            <a:r>
              <a:rPr dirty="0" sz="1300" spc="-10">
                <a:latin typeface="Arial"/>
                <a:cs typeface="Arial"/>
              </a:rPr>
              <a:t>That’s </a:t>
            </a:r>
            <a:r>
              <a:rPr dirty="0" sz="1300" spc="-5">
                <a:latin typeface="Arial"/>
                <a:cs typeface="Arial"/>
              </a:rPr>
              <a:t>how you fall behind on future videos and create </a:t>
            </a:r>
            <a:r>
              <a:rPr dirty="0" sz="1300">
                <a:latin typeface="Arial"/>
                <a:cs typeface="Arial"/>
              </a:rPr>
              <a:t>a </a:t>
            </a:r>
            <a:r>
              <a:rPr dirty="0" sz="1300" spc="-5">
                <a:latin typeface="Arial"/>
                <a:cs typeface="Arial"/>
              </a:rPr>
              <a:t>nasty cycle that i’m  trying to stop. If you drop everything and go all in on </a:t>
            </a:r>
            <a:r>
              <a:rPr dirty="0" sz="1300">
                <a:latin typeface="Arial"/>
                <a:cs typeface="Arial"/>
              </a:rPr>
              <a:t>a </a:t>
            </a:r>
            <a:r>
              <a:rPr dirty="0" sz="1300" spc="-5">
                <a:latin typeface="Arial"/>
                <a:cs typeface="Arial"/>
              </a:rPr>
              <a:t>video for </a:t>
            </a:r>
            <a:r>
              <a:rPr dirty="0" sz="1300">
                <a:latin typeface="Arial"/>
                <a:cs typeface="Arial"/>
              </a:rPr>
              <a:t>3 </a:t>
            </a:r>
            <a:r>
              <a:rPr dirty="0" sz="1300" spc="-5">
                <a:latin typeface="Arial"/>
                <a:cs typeface="Arial"/>
              </a:rPr>
              <a:t>days then </a:t>
            </a:r>
            <a:r>
              <a:rPr dirty="0" sz="1300" spc="-10">
                <a:latin typeface="Arial"/>
                <a:cs typeface="Arial"/>
              </a:rPr>
              <a:t>that’s  </a:t>
            </a:r>
            <a:r>
              <a:rPr dirty="0" sz="1300">
                <a:latin typeface="Arial"/>
                <a:cs typeface="Arial"/>
              </a:rPr>
              <a:t>3 </a:t>
            </a:r>
            <a:r>
              <a:rPr dirty="0" sz="1300" spc="-5">
                <a:latin typeface="Arial"/>
                <a:cs typeface="Arial"/>
              </a:rPr>
              <a:t>days your other videos will fall behind and eventually you’ll have to drop other  videos to focus on those videos and it will snowball into you can’t do anything but  focus on </a:t>
            </a:r>
            <a:r>
              <a:rPr dirty="0" sz="1300" spc="-10">
                <a:latin typeface="Arial"/>
                <a:cs typeface="Arial"/>
              </a:rPr>
              <a:t>what’s </a:t>
            </a:r>
            <a:r>
              <a:rPr dirty="0" sz="1300" spc="-5">
                <a:latin typeface="Arial"/>
                <a:cs typeface="Arial"/>
              </a:rPr>
              <a:t>right in front of you because you murdered any lead time you  had. If you ever only work on one video during </a:t>
            </a:r>
            <a:r>
              <a:rPr dirty="0" sz="1300">
                <a:latin typeface="Arial"/>
                <a:cs typeface="Arial"/>
              </a:rPr>
              <a:t>a </a:t>
            </a:r>
            <a:r>
              <a:rPr dirty="0" sz="1300" spc="-30">
                <a:latin typeface="Arial"/>
                <a:cs typeface="Arial"/>
              </a:rPr>
              <a:t>day, </a:t>
            </a:r>
            <a:r>
              <a:rPr dirty="0" sz="1300" spc="-5">
                <a:latin typeface="Arial"/>
                <a:cs typeface="Arial"/>
              </a:rPr>
              <a:t>you failed as </a:t>
            </a:r>
            <a:r>
              <a:rPr dirty="0" sz="1300">
                <a:latin typeface="Arial"/>
                <a:cs typeface="Arial"/>
              </a:rPr>
              <a:t>a </a:t>
            </a:r>
            <a:r>
              <a:rPr dirty="0" sz="1300" spc="-5">
                <a:latin typeface="Arial"/>
                <a:cs typeface="Arial"/>
              </a:rPr>
              <a:t>MrBeast  employee that</a:t>
            </a:r>
            <a:r>
              <a:rPr dirty="0" sz="1300" spc="-10">
                <a:latin typeface="Arial"/>
                <a:cs typeface="Arial"/>
              </a:rPr>
              <a:t> </a:t>
            </a:r>
            <a:r>
              <a:rPr dirty="0" sz="1300" spc="-30">
                <a:latin typeface="Arial"/>
                <a:cs typeface="Arial"/>
              </a:rPr>
              <a:t>day.</a:t>
            </a:r>
            <a:endParaRPr sz="1300">
              <a:latin typeface="Arial"/>
              <a:cs typeface="Arial"/>
            </a:endParaRPr>
          </a:p>
          <a:p>
            <a:pPr>
              <a:lnSpc>
                <a:spcPct val="100000"/>
              </a:lnSpc>
            </a:pPr>
            <a:endParaRPr sz="1400">
              <a:latin typeface="Arial"/>
              <a:cs typeface="Arial"/>
            </a:endParaRPr>
          </a:p>
          <a:p>
            <a:pPr>
              <a:lnSpc>
                <a:spcPct val="100000"/>
              </a:lnSpc>
              <a:spcBef>
                <a:spcPts val="30"/>
              </a:spcBef>
            </a:pPr>
            <a:endParaRPr sz="1700">
              <a:latin typeface="Arial"/>
              <a:cs typeface="Arial"/>
            </a:endParaRPr>
          </a:p>
          <a:p>
            <a:pPr algn="ctr" marL="635">
              <a:lnSpc>
                <a:spcPct val="100000"/>
              </a:lnSpc>
              <a:spcBef>
                <a:spcPts val="5"/>
              </a:spcBef>
            </a:pPr>
            <a:r>
              <a:rPr dirty="0" sz="1300" spc="-5" b="1">
                <a:latin typeface="Arial"/>
                <a:cs typeface="Arial"/>
              </a:rPr>
              <a:t>Be able to hold </a:t>
            </a:r>
            <a:r>
              <a:rPr dirty="0" sz="1300" b="1">
                <a:latin typeface="Arial"/>
                <a:cs typeface="Arial"/>
              </a:rPr>
              <a:t>a</a:t>
            </a:r>
            <a:r>
              <a:rPr dirty="0" sz="1300" spc="-15" b="1">
                <a:latin typeface="Arial"/>
                <a:cs typeface="Arial"/>
              </a:rPr>
              <a:t> </a:t>
            </a:r>
            <a:r>
              <a:rPr dirty="0" sz="1300" spc="-5" b="1">
                <a:latin typeface="Arial"/>
                <a:cs typeface="Arial"/>
              </a:rPr>
              <a:t>camera</a:t>
            </a:r>
            <a:endParaRPr sz="1300">
              <a:latin typeface="Arial"/>
              <a:cs typeface="Arial"/>
            </a:endParaRPr>
          </a:p>
          <a:p>
            <a:pPr>
              <a:lnSpc>
                <a:spcPct val="100000"/>
              </a:lnSpc>
              <a:spcBef>
                <a:spcPts val="50"/>
              </a:spcBef>
            </a:pPr>
            <a:endParaRPr sz="1450">
              <a:latin typeface="Arial"/>
              <a:cs typeface="Arial"/>
            </a:endParaRPr>
          </a:p>
          <a:p>
            <a:pPr marL="12700" marR="129539" indent="457200">
              <a:lnSpc>
                <a:spcPct val="110200"/>
              </a:lnSpc>
            </a:pPr>
            <a:r>
              <a:rPr dirty="0" sz="1300" spc="-5">
                <a:latin typeface="Arial"/>
                <a:cs typeface="Arial"/>
              </a:rPr>
              <a:t>Obviously everyone has their roles in the company and tbh if you can  consistently lead and produce videos for me with </a:t>
            </a:r>
            <a:r>
              <a:rPr dirty="0" sz="1300">
                <a:latin typeface="Arial"/>
                <a:cs typeface="Arial"/>
              </a:rPr>
              <a:t>a </a:t>
            </a:r>
            <a:r>
              <a:rPr dirty="0" sz="1300" spc="-5">
                <a:latin typeface="Arial"/>
                <a:cs typeface="Arial"/>
              </a:rPr>
              <a:t>90% success rate idc if you  piss in the sink everyday i’ll still love you. But having said that it’d be nice if at  some point you got training on our style of holding </a:t>
            </a:r>
            <a:r>
              <a:rPr dirty="0" sz="1300">
                <a:latin typeface="Arial"/>
                <a:cs typeface="Arial"/>
              </a:rPr>
              <a:t>a </a:t>
            </a:r>
            <a:r>
              <a:rPr dirty="0" sz="1300" spc="-5">
                <a:latin typeface="Arial"/>
                <a:cs typeface="Arial"/>
              </a:rPr>
              <a:t>camera. When we do </a:t>
            </a:r>
            <a:r>
              <a:rPr dirty="0" sz="1300">
                <a:latin typeface="Arial"/>
                <a:cs typeface="Arial"/>
              </a:rPr>
              <a:t>a </a:t>
            </a:r>
            <a:r>
              <a:rPr dirty="0" sz="1300" spc="-5">
                <a:latin typeface="Arial"/>
                <a:cs typeface="Arial"/>
              </a:rPr>
              <a:t>big  shoot not local it’d be nice to not have to bring 10000000 production people and  100000 camera people. If for example there are only </a:t>
            </a:r>
            <a:r>
              <a:rPr dirty="0" sz="1300">
                <a:latin typeface="Arial"/>
                <a:cs typeface="Arial"/>
              </a:rPr>
              <a:t>a </a:t>
            </a:r>
            <a:r>
              <a:rPr dirty="0" sz="1300" spc="-5">
                <a:latin typeface="Arial"/>
                <a:cs typeface="Arial"/>
              </a:rPr>
              <a:t>few scenes that need </a:t>
            </a:r>
            <a:r>
              <a:rPr dirty="0" sz="1300">
                <a:latin typeface="Arial"/>
                <a:cs typeface="Arial"/>
              </a:rPr>
              <a:t>a  </a:t>
            </a:r>
            <a:r>
              <a:rPr dirty="0" sz="1300" spc="-5">
                <a:latin typeface="Arial"/>
                <a:cs typeface="Arial"/>
              </a:rPr>
              <a:t>couple extra camera men I’d love for us not to have to </a:t>
            </a:r>
            <a:r>
              <a:rPr dirty="0" sz="1300" spc="-30">
                <a:latin typeface="Arial"/>
                <a:cs typeface="Arial"/>
              </a:rPr>
              <a:t>fly, </a:t>
            </a:r>
            <a:r>
              <a:rPr dirty="0" sz="1300" spc="-5">
                <a:latin typeface="Arial"/>
                <a:cs typeface="Arial"/>
              </a:rPr>
              <a:t>house, transport, and  baby more camera men when we could just have </a:t>
            </a:r>
            <a:r>
              <a:rPr dirty="0" sz="1300">
                <a:latin typeface="Arial"/>
                <a:cs typeface="Arial"/>
              </a:rPr>
              <a:t>a </a:t>
            </a:r>
            <a:r>
              <a:rPr dirty="0" sz="1300" spc="-5">
                <a:latin typeface="Arial"/>
                <a:cs typeface="Arial"/>
              </a:rPr>
              <a:t>few people from</a:t>
            </a:r>
            <a:r>
              <a:rPr dirty="0" sz="1300" spc="-45">
                <a:latin typeface="Arial"/>
                <a:cs typeface="Arial"/>
              </a:rPr>
              <a:t> </a:t>
            </a:r>
            <a:r>
              <a:rPr dirty="0" sz="1300" spc="-5">
                <a:latin typeface="Arial"/>
                <a:cs typeface="Arial"/>
              </a:rPr>
              <a:t>production</a:t>
            </a:r>
            <a:endParaRPr sz="1300">
              <a:latin typeface="Arial"/>
              <a:cs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767660" y="435836"/>
            <a:ext cx="103505" cy="193040"/>
          </a:xfrm>
          <a:prstGeom prst="rect">
            <a:avLst/>
          </a:prstGeom>
        </p:spPr>
        <p:txBody>
          <a:bodyPr wrap="square" lIns="0" tIns="12700" rIns="0" bIns="0" rtlCol="0" vert="horz">
            <a:spAutoFit/>
          </a:bodyPr>
          <a:lstStyle/>
          <a:p>
            <a:pPr marL="12700">
              <a:lnSpc>
                <a:spcPct val="100000"/>
              </a:lnSpc>
              <a:spcBef>
                <a:spcPts val="100"/>
              </a:spcBef>
            </a:pPr>
            <a:r>
              <a:rPr dirty="0" sz="1100">
                <a:latin typeface="Arial"/>
                <a:cs typeface="Arial"/>
              </a:rPr>
              <a:t>2</a:t>
            </a:r>
            <a:endParaRPr sz="1100">
              <a:latin typeface="Arial"/>
              <a:cs typeface="Arial"/>
            </a:endParaRPr>
          </a:p>
        </p:txBody>
      </p:sp>
      <p:sp>
        <p:nvSpPr>
          <p:cNvPr id="3" name="object 3"/>
          <p:cNvSpPr txBox="1"/>
          <p:nvPr/>
        </p:nvSpPr>
        <p:spPr>
          <a:xfrm>
            <a:off x="901700" y="1109788"/>
            <a:ext cx="5962015" cy="3061970"/>
          </a:xfrm>
          <a:prstGeom prst="rect">
            <a:avLst/>
          </a:prstGeom>
        </p:spPr>
        <p:txBody>
          <a:bodyPr wrap="square" lIns="0" tIns="12700" rIns="0" bIns="0" rtlCol="0" vert="horz">
            <a:spAutoFit/>
          </a:bodyPr>
          <a:lstStyle/>
          <a:p>
            <a:pPr algn="ctr" marL="464184">
              <a:lnSpc>
                <a:spcPct val="100000"/>
              </a:lnSpc>
              <a:spcBef>
                <a:spcPts val="100"/>
              </a:spcBef>
            </a:pPr>
            <a:r>
              <a:rPr dirty="0" sz="1300" spc="-5" b="1">
                <a:latin typeface="Arial"/>
                <a:cs typeface="Arial"/>
              </a:rPr>
              <a:t>HI</a:t>
            </a:r>
            <a:endParaRPr sz="1300">
              <a:latin typeface="Arial"/>
              <a:cs typeface="Arial"/>
            </a:endParaRPr>
          </a:p>
          <a:p>
            <a:pPr>
              <a:lnSpc>
                <a:spcPct val="100000"/>
              </a:lnSpc>
              <a:spcBef>
                <a:spcPts val="50"/>
              </a:spcBef>
            </a:pPr>
            <a:endParaRPr sz="1450">
              <a:latin typeface="Arial"/>
              <a:cs typeface="Arial"/>
            </a:endParaRPr>
          </a:p>
          <a:p>
            <a:pPr marL="12700" marR="5080" indent="457200">
              <a:lnSpc>
                <a:spcPct val="110200"/>
              </a:lnSpc>
            </a:pPr>
            <a:r>
              <a:rPr dirty="0" sz="1300" spc="-5">
                <a:latin typeface="Arial"/>
                <a:cs typeface="Arial"/>
              </a:rPr>
              <a:t>Hi, I’m Jimmy (MrBeast) and as the team is growing </a:t>
            </a:r>
            <a:r>
              <a:rPr dirty="0" sz="1300" spc="-15">
                <a:latin typeface="Arial"/>
                <a:cs typeface="Arial"/>
              </a:rPr>
              <a:t>larger, </a:t>
            </a:r>
            <a:r>
              <a:rPr dirty="0" sz="1300">
                <a:latin typeface="Arial"/>
                <a:cs typeface="Arial"/>
              </a:rPr>
              <a:t>I </a:t>
            </a:r>
            <a:r>
              <a:rPr dirty="0" sz="1300" spc="-5">
                <a:latin typeface="Arial"/>
                <a:cs typeface="Arial"/>
              </a:rPr>
              <a:t>no longer get  to spend as much time with everyone as </a:t>
            </a:r>
            <a:r>
              <a:rPr dirty="0" sz="1300">
                <a:latin typeface="Arial"/>
                <a:cs typeface="Arial"/>
              </a:rPr>
              <a:t>I </a:t>
            </a:r>
            <a:r>
              <a:rPr dirty="0" sz="1300" spc="-5">
                <a:latin typeface="Arial"/>
                <a:cs typeface="Arial"/>
              </a:rPr>
              <a:t>used to. The first dozen employees  had unfiltered and unlimited access to me to learn as much as they could about  my vision and what </a:t>
            </a:r>
            <a:r>
              <a:rPr dirty="0" sz="1300">
                <a:latin typeface="Arial"/>
                <a:cs typeface="Arial"/>
              </a:rPr>
              <a:t>I </a:t>
            </a:r>
            <a:r>
              <a:rPr dirty="0" sz="1300" spc="-5">
                <a:latin typeface="Arial"/>
                <a:cs typeface="Arial"/>
              </a:rPr>
              <a:t>wanted. </a:t>
            </a:r>
            <a:r>
              <a:rPr dirty="0" sz="1300" spc="-20">
                <a:latin typeface="Arial"/>
                <a:cs typeface="Arial"/>
              </a:rPr>
              <a:t>Sadly, </a:t>
            </a:r>
            <a:r>
              <a:rPr dirty="0" sz="1300" spc="-5">
                <a:latin typeface="Arial"/>
                <a:cs typeface="Arial"/>
              </a:rPr>
              <a:t>you don’t have that </a:t>
            </a:r>
            <a:r>
              <a:rPr dirty="0" sz="1300" spc="-20">
                <a:latin typeface="Arial"/>
                <a:cs typeface="Arial"/>
              </a:rPr>
              <a:t>luxury. </a:t>
            </a:r>
            <a:r>
              <a:rPr dirty="0" sz="1300" spc="-5">
                <a:latin typeface="Arial"/>
                <a:cs typeface="Arial"/>
              </a:rPr>
              <a:t>So, </a:t>
            </a:r>
            <a:r>
              <a:rPr dirty="0" sz="1300">
                <a:latin typeface="Arial"/>
                <a:cs typeface="Arial"/>
              </a:rPr>
              <a:t>I </a:t>
            </a:r>
            <a:r>
              <a:rPr dirty="0" sz="1300" spc="-5">
                <a:latin typeface="Arial"/>
                <a:cs typeface="Arial"/>
              </a:rPr>
              <a:t>thought it  would be useful to try to braindump as much as </a:t>
            </a:r>
            <a:r>
              <a:rPr dirty="0" sz="1300">
                <a:latin typeface="Arial"/>
                <a:cs typeface="Arial"/>
              </a:rPr>
              <a:t>I </a:t>
            </a:r>
            <a:r>
              <a:rPr dirty="0" sz="1300" spc="-5">
                <a:latin typeface="Arial"/>
                <a:cs typeface="Arial"/>
              </a:rPr>
              <a:t>can into this silly little book to  give new people to help bring them up to speed on everything we’ve learned over  the past decade with this channel. </a:t>
            </a:r>
            <a:r>
              <a:rPr dirty="0" sz="1300" spc="-10">
                <a:latin typeface="Arial"/>
                <a:cs typeface="Arial"/>
              </a:rPr>
              <a:t>We’ve </a:t>
            </a:r>
            <a:r>
              <a:rPr dirty="0" sz="1300" spc="-5">
                <a:latin typeface="Arial"/>
                <a:cs typeface="Arial"/>
              </a:rPr>
              <a:t>been through </a:t>
            </a:r>
            <a:r>
              <a:rPr dirty="0" sz="1300">
                <a:latin typeface="Arial"/>
                <a:cs typeface="Arial"/>
              </a:rPr>
              <a:t>a </a:t>
            </a:r>
            <a:r>
              <a:rPr dirty="0" sz="1300" spc="-5">
                <a:latin typeface="Arial"/>
                <a:cs typeface="Arial"/>
              </a:rPr>
              <a:t>lot and chances are  most of the problems you face we’ve dealt with. So </a:t>
            </a:r>
            <a:r>
              <a:rPr dirty="0" sz="1300">
                <a:latin typeface="Arial"/>
                <a:cs typeface="Arial"/>
              </a:rPr>
              <a:t>I </a:t>
            </a:r>
            <a:r>
              <a:rPr dirty="0" sz="1300" spc="-5">
                <a:latin typeface="Arial"/>
                <a:cs typeface="Arial"/>
              </a:rPr>
              <a:t>genuinely believe if you  attently read and understand the knowledge here you will be much better set up  for success. So, if you read this book and pass </a:t>
            </a:r>
            <a:r>
              <a:rPr dirty="0" sz="1300">
                <a:latin typeface="Arial"/>
                <a:cs typeface="Arial"/>
              </a:rPr>
              <a:t>a </a:t>
            </a:r>
            <a:r>
              <a:rPr dirty="0" sz="1300" spc="-5">
                <a:latin typeface="Arial"/>
                <a:cs typeface="Arial"/>
              </a:rPr>
              <a:t>quiz I’ll give you $1,000. Sorry  in advance for all the run on sentences and grammar issues, I’m </a:t>
            </a:r>
            <a:r>
              <a:rPr dirty="0" sz="1300">
                <a:latin typeface="Arial"/>
                <a:cs typeface="Arial"/>
              </a:rPr>
              <a:t>a </a:t>
            </a:r>
            <a:r>
              <a:rPr dirty="0" sz="1300" spc="-5">
                <a:latin typeface="Arial"/>
                <a:cs typeface="Arial"/>
              </a:rPr>
              <a:t>youtuber not  an author</a:t>
            </a:r>
            <a:r>
              <a:rPr dirty="0" sz="1300" spc="-10">
                <a:latin typeface="Arial"/>
                <a:cs typeface="Arial"/>
              </a:rPr>
              <a:t> </a:t>
            </a:r>
            <a:r>
              <a:rPr dirty="0" sz="1300" spc="-5">
                <a:latin typeface="Arial"/>
                <a:cs typeface="Arial"/>
              </a:rPr>
              <a:t>haha.</a:t>
            </a:r>
            <a:endParaRPr sz="1300">
              <a:latin typeface="Arial"/>
              <a:cs typeface="Arial"/>
            </a:endParaRPr>
          </a:p>
        </p:txBody>
      </p:sp>
      <p:sp>
        <p:nvSpPr>
          <p:cNvPr id="4" name="object 4"/>
          <p:cNvSpPr txBox="1"/>
          <p:nvPr/>
        </p:nvSpPr>
        <p:spPr>
          <a:xfrm>
            <a:off x="901700" y="6131290"/>
            <a:ext cx="5957570" cy="1751964"/>
          </a:xfrm>
          <a:prstGeom prst="rect">
            <a:avLst/>
          </a:prstGeom>
        </p:spPr>
        <p:txBody>
          <a:bodyPr wrap="square" lIns="0" tIns="12700" rIns="0" bIns="0" rtlCol="0" vert="horz">
            <a:spAutoFit/>
          </a:bodyPr>
          <a:lstStyle/>
          <a:p>
            <a:pPr algn="ctr" marL="11430">
              <a:lnSpc>
                <a:spcPct val="100000"/>
              </a:lnSpc>
              <a:spcBef>
                <a:spcPts val="100"/>
              </a:spcBef>
            </a:pPr>
            <a:r>
              <a:rPr dirty="0" sz="1300" spc="-5" b="1">
                <a:latin typeface="Arial"/>
                <a:cs typeface="Arial"/>
              </a:rPr>
              <a:t>This is not </a:t>
            </a:r>
            <a:r>
              <a:rPr dirty="0" sz="1300" b="1">
                <a:latin typeface="Arial"/>
                <a:cs typeface="Arial"/>
              </a:rPr>
              <a:t>a</a:t>
            </a:r>
            <a:r>
              <a:rPr dirty="0" sz="1300" spc="-15" b="1">
                <a:latin typeface="Arial"/>
                <a:cs typeface="Arial"/>
              </a:rPr>
              <a:t> </a:t>
            </a:r>
            <a:r>
              <a:rPr dirty="0" sz="1300" spc="-5" b="1">
                <a:latin typeface="Arial"/>
                <a:cs typeface="Arial"/>
              </a:rPr>
              <a:t>rulebook.</a:t>
            </a:r>
            <a:endParaRPr sz="1300">
              <a:latin typeface="Arial"/>
              <a:cs typeface="Arial"/>
            </a:endParaRPr>
          </a:p>
          <a:p>
            <a:pPr>
              <a:lnSpc>
                <a:spcPct val="100000"/>
              </a:lnSpc>
              <a:spcBef>
                <a:spcPts val="50"/>
              </a:spcBef>
            </a:pPr>
            <a:endParaRPr sz="1450">
              <a:latin typeface="Arial"/>
              <a:cs typeface="Arial"/>
            </a:endParaRPr>
          </a:p>
          <a:p>
            <a:pPr marL="12700" marR="5080" indent="457200">
              <a:lnSpc>
                <a:spcPct val="110200"/>
              </a:lnSpc>
            </a:pPr>
            <a:r>
              <a:rPr dirty="0" sz="1300">
                <a:latin typeface="Arial"/>
                <a:cs typeface="Arial"/>
              </a:rPr>
              <a:t>I </a:t>
            </a:r>
            <a:r>
              <a:rPr dirty="0" sz="1300" spc="-5">
                <a:latin typeface="Arial"/>
                <a:cs typeface="Arial"/>
              </a:rPr>
              <a:t>need to kick this thing </a:t>
            </a:r>
            <a:r>
              <a:rPr dirty="0" sz="1300" spc="-10">
                <a:latin typeface="Arial"/>
                <a:cs typeface="Arial"/>
              </a:rPr>
              <a:t>off </a:t>
            </a:r>
            <a:r>
              <a:rPr dirty="0" sz="1300" spc="-5">
                <a:latin typeface="Arial"/>
                <a:cs typeface="Arial"/>
              </a:rPr>
              <a:t>by saying the purpose of this is not to give you </a:t>
            </a:r>
            <a:r>
              <a:rPr dirty="0" sz="1300">
                <a:latin typeface="Arial"/>
                <a:cs typeface="Arial"/>
              </a:rPr>
              <a:t>a  </a:t>
            </a:r>
            <a:r>
              <a:rPr dirty="0" sz="1300" spc="-5">
                <a:latin typeface="Arial"/>
                <a:cs typeface="Arial"/>
              </a:rPr>
              <a:t>bunch of rules to </a:t>
            </a:r>
            <a:r>
              <a:rPr dirty="0" sz="1300" spc="-15">
                <a:latin typeface="Arial"/>
                <a:cs typeface="Arial"/>
              </a:rPr>
              <a:t>follow. </a:t>
            </a:r>
            <a:r>
              <a:rPr dirty="0" sz="1300" spc="-5">
                <a:latin typeface="Arial"/>
                <a:cs typeface="Arial"/>
              </a:rPr>
              <a:t>On top of that </a:t>
            </a:r>
            <a:r>
              <a:rPr dirty="0" sz="1300">
                <a:latin typeface="Arial"/>
                <a:cs typeface="Arial"/>
              </a:rPr>
              <a:t>I </a:t>
            </a:r>
            <a:r>
              <a:rPr dirty="0" sz="1300" spc="-5">
                <a:latin typeface="Arial"/>
                <a:cs typeface="Arial"/>
              </a:rPr>
              <a:t>want nothing in here to be taken </a:t>
            </a:r>
            <a:r>
              <a:rPr dirty="0" sz="1300" spc="-15">
                <a:latin typeface="Arial"/>
                <a:cs typeface="Arial"/>
              </a:rPr>
              <a:t>literally.  </a:t>
            </a:r>
            <a:r>
              <a:rPr dirty="0" sz="1300" spc="-5">
                <a:latin typeface="Arial"/>
                <a:cs typeface="Arial"/>
              </a:rPr>
              <a:t>What we do is complex and changes based on the situation. </a:t>
            </a:r>
            <a:r>
              <a:rPr dirty="0" sz="1300">
                <a:latin typeface="Arial"/>
                <a:cs typeface="Arial"/>
              </a:rPr>
              <a:t>I </a:t>
            </a:r>
            <a:r>
              <a:rPr dirty="0" sz="1300" spc="-5">
                <a:latin typeface="Arial"/>
                <a:cs typeface="Arial"/>
              </a:rPr>
              <a:t>need you to repeat  this in your head three times: “I will apply everything </a:t>
            </a:r>
            <a:r>
              <a:rPr dirty="0" sz="1300">
                <a:latin typeface="Arial"/>
                <a:cs typeface="Arial"/>
              </a:rPr>
              <a:t>I </a:t>
            </a:r>
            <a:r>
              <a:rPr dirty="0" sz="1300" spc="-5">
                <a:latin typeface="Arial"/>
                <a:cs typeface="Arial"/>
              </a:rPr>
              <a:t>read with </a:t>
            </a:r>
            <a:r>
              <a:rPr dirty="0" sz="1300">
                <a:latin typeface="Arial"/>
                <a:cs typeface="Arial"/>
              </a:rPr>
              <a:t>a </a:t>
            </a:r>
            <a:r>
              <a:rPr dirty="0" sz="1300" spc="-5">
                <a:latin typeface="Arial"/>
                <a:cs typeface="Arial"/>
              </a:rPr>
              <a:t>grain of salt.”  This is not an inclusive list of everything, </a:t>
            </a:r>
            <a:r>
              <a:rPr dirty="0" sz="1300">
                <a:latin typeface="Arial"/>
                <a:cs typeface="Arial"/>
              </a:rPr>
              <a:t>I </a:t>
            </a:r>
            <a:r>
              <a:rPr dirty="0" sz="1300" spc="-5">
                <a:latin typeface="Arial"/>
                <a:cs typeface="Arial"/>
              </a:rPr>
              <a:t>hope this inspires you with questions  and to come to us to learn</a:t>
            </a:r>
            <a:r>
              <a:rPr dirty="0" sz="1300" spc="-10">
                <a:latin typeface="Arial"/>
                <a:cs typeface="Arial"/>
              </a:rPr>
              <a:t> </a:t>
            </a:r>
            <a:r>
              <a:rPr dirty="0" sz="1300" spc="-5">
                <a:latin typeface="Arial"/>
                <a:cs typeface="Arial"/>
              </a:rPr>
              <a:t>more.</a:t>
            </a:r>
            <a:endParaRPr sz="1300">
              <a:latin typeface="Arial"/>
              <a:cs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01700" y="435836"/>
            <a:ext cx="5969635" cy="2426335"/>
          </a:xfrm>
          <a:prstGeom prst="rect">
            <a:avLst/>
          </a:prstGeom>
        </p:spPr>
        <p:txBody>
          <a:bodyPr wrap="square" lIns="0" tIns="12700" rIns="0" bIns="0" rtlCol="0" vert="horz">
            <a:spAutoFit/>
          </a:bodyPr>
          <a:lstStyle/>
          <a:p>
            <a:pPr algn="r" marR="5080">
              <a:lnSpc>
                <a:spcPct val="100000"/>
              </a:lnSpc>
              <a:spcBef>
                <a:spcPts val="100"/>
              </a:spcBef>
            </a:pPr>
            <a:r>
              <a:rPr dirty="0" sz="1100" spc="-5">
                <a:latin typeface="Arial"/>
                <a:cs typeface="Arial"/>
              </a:rPr>
              <a:t>2</a:t>
            </a:r>
            <a:r>
              <a:rPr dirty="0" sz="1100">
                <a:latin typeface="Arial"/>
                <a:cs typeface="Arial"/>
              </a:rPr>
              <a:t>0</a:t>
            </a:r>
            <a:endParaRPr sz="1100">
              <a:latin typeface="Arial"/>
              <a:cs typeface="Arial"/>
            </a:endParaRPr>
          </a:p>
          <a:p>
            <a:pPr>
              <a:lnSpc>
                <a:spcPct val="100000"/>
              </a:lnSpc>
            </a:pPr>
            <a:endParaRPr sz="1200">
              <a:latin typeface="Arial"/>
              <a:cs typeface="Arial"/>
            </a:endParaRPr>
          </a:p>
          <a:p>
            <a:pPr marL="12700" marR="902969">
              <a:lnSpc>
                <a:spcPct val="110200"/>
              </a:lnSpc>
              <a:spcBef>
                <a:spcPts val="725"/>
              </a:spcBef>
            </a:pPr>
            <a:r>
              <a:rPr dirty="0" sz="1300" spc="-5">
                <a:latin typeface="Arial"/>
                <a:cs typeface="Arial"/>
              </a:rPr>
              <a:t>or creative help for those overflow scenes because typically the more  cameramen we have filming the less important each shot</a:t>
            </a:r>
            <a:r>
              <a:rPr dirty="0" sz="1300" spc="-45">
                <a:latin typeface="Arial"/>
                <a:cs typeface="Arial"/>
              </a:rPr>
              <a:t> </a:t>
            </a:r>
            <a:r>
              <a:rPr dirty="0" sz="1300" spc="-5">
                <a:latin typeface="Arial"/>
                <a:cs typeface="Arial"/>
              </a:rPr>
              <a:t>becomes.</a:t>
            </a:r>
            <a:endParaRPr sz="1300">
              <a:latin typeface="Arial"/>
              <a:cs typeface="Arial"/>
            </a:endParaRPr>
          </a:p>
          <a:p>
            <a:pPr>
              <a:lnSpc>
                <a:spcPct val="100000"/>
              </a:lnSpc>
            </a:pPr>
            <a:endParaRPr sz="1400">
              <a:latin typeface="Arial"/>
              <a:cs typeface="Arial"/>
            </a:endParaRPr>
          </a:p>
          <a:p>
            <a:pPr>
              <a:lnSpc>
                <a:spcPct val="100000"/>
              </a:lnSpc>
              <a:spcBef>
                <a:spcPts val="35"/>
              </a:spcBef>
            </a:pPr>
            <a:endParaRPr sz="1700">
              <a:latin typeface="Arial"/>
              <a:cs typeface="Arial"/>
            </a:endParaRPr>
          </a:p>
          <a:p>
            <a:pPr algn="ctr">
              <a:lnSpc>
                <a:spcPct val="100000"/>
              </a:lnSpc>
            </a:pPr>
            <a:r>
              <a:rPr dirty="0" sz="1300" b="1">
                <a:latin typeface="Arial"/>
                <a:cs typeface="Arial"/>
              </a:rPr>
              <a:t>1 </a:t>
            </a:r>
            <a:r>
              <a:rPr dirty="0" sz="1300" spc="-5" b="1">
                <a:latin typeface="Arial"/>
                <a:cs typeface="Arial"/>
              </a:rPr>
              <a:t>out of 10 good. 10 out of 10</a:t>
            </a:r>
            <a:r>
              <a:rPr dirty="0" sz="1300" spc="-25" b="1">
                <a:latin typeface="Arial"/>
                <a:cs typeface="Arial"/>
              </a:rPr>
              <a:t> </a:t>
            </a:r>
            <a:r>
              <a:rPr dirty="0" sz="1300" spc="-5" b="1">
                <a:latin typeface="Arial"/>
                <a:cs typeface="Arial"/>
              </a:rPr>
              <a:t>bad.</a:t>
            </a:r>
            <a:endParaRPr sz="1300">
              <a:latin typeface="Arial"/>
              <a:cs typeface="Arial"/>
            </a:endParaRPr>
          </a:p>
          <a:p>
            <a:pPr>
              <a:lnSpc>
                <a:spcPct val="100000"/>
              </a:lnSpc>
              <a:spcBef>
                <a:spcPts val="50"/>
              </a:spcBef>
            </a:pPr>
            <a:endParaRPr sz="1450">
              <a:latin typeface="Arial"/>
              <a:cs typeface="Arial"/>
            </a:endParaRPr>
          </a:p>
          <a:p>
            <a:pPr algn="just" marL="12700" marR="215265" indent="457200">
              <a:lnSpc>
                <a:spcPct val="110200"/>
              </a:lnSpc>
            </a:pPr>
            <a:r>
              <a:rPr dirty="0" sz="1300" spc="-25">
                <a:latin typeface="Arial"/>
                <a:cs typeface="Arial"/>
              </a:rPr>
              <a:t>Youtube </a:t>
            </a:r>
            <a:r>
              <a:rPr dirty="0" sz="1300" spc="-5">
                <a:latin typeface="Arial"/>
                <a:cs typeface="Arial"/>
              </a:rPr>
              <a:t>has </a:t>
            </a:r>
            <a:r>
              <a:rPr dirty="0" sz="1300">
                <a:latin typeface="Arial"/>
                <a:cs typeface="Arial"/>
              </a:rPr>
              <a:t>a </a:t>
            </a:r>
            <a:r>
              <a:rPr dirty="0" sz="1300" spc="-5">
                <a:latin typeface="Arial"/>
                <a:cs typeface="Arial"/>
              </a:rPr>
              <a:t>feature that compares </a:t>
            </a:r>
            <a:r>
              <a:rPr dirty="0" sz="1300">
                <a:latin typeface="Arial"/>
                <a:cs typeface="Arial"/>
              </a:rPr>
              <a:t>a </a:t>
            </a:r>
            <a:r>
              <a:rPr dirty="0" sz="1300" spc="-5">
                <a:latin typeface="Arial"/>
                <a:cs typeface="Arial"/>
              </a:rPr>
              <a:t>new </a:t>
            </a:r>
            <a:r>
              <a:rPr dirty="0" sz="1300" spc="-10">
                <a:latin typeface="Arial"/>
                <a:cs typeface="Arial"/>
              </a:rPr>
              <a:t>upload’s </a:t>
            </a:r>
            <a:r>
              <a:rPr dirty="0" sz="1300" spc="-5">
                <a:latin typeface="Arial"/>
                <a:cs typeface="Arial"/>
              </a:rPr>
              <a:t>performance to the  previous </a:t>
            </a:r>
            <a:r>
              <a:rPr dirty="0" sz="1300">
                <a:latin typeface="Arial"/>
                <a:cs typeface="Arial"/>
              </a:rPr>
              <a:t>9 </a:t>
            </a:r>
            <a:r>
              <a:rPr dirty="0" sz="1300" spc="-5">
                <a:latin typeface="Arial"/>
                <a:cs typeface="Arial"/>
              </a:rPr>
              <a:t>videos and tells you how the views rank in the first </a:t>
            </a:r>
            <a:r>
              <a:rPr dirty="0" sz="1300" spc="-20">
                <a:latin typeface="Arial"/>
                <a:cs typeface="Arial"/>
              </a:rPr>
              <a:t>hour, </a:t>
            </a:r>
            <a:r>
              <a:rPr dirty="0" sz="1300" spc="-5">
                <a:latin typeface="Arial"/>
                <a:cs typeface="Arial"/>
              </a:rPr>
              <a:t>two hours,  three hours, </a:t>
            </a:r>
            <a:r>
              <a:rPr dirty="0" sz="1300">
                <a:latin typeface="Arial"/>
                <a:cs typeface="Arial"/>
              </a:rPr>
              <a:t>4 </a:t>
            </a:r>
            <a:r>
              <a:rPr dirty="0" sz="1300" spc="-5">
                <a:latin typeface="Arial"/>
                <a:cs typeface="Arial"/>
              </a:rPr>
              <a:t>hours, etc. This is what it looks</a:t>
            </a:r>
            <a:r>
              <a:rPr dirty="0" sz="1300" spc="-20">
                <a:latin typeface="Arial"/>
                <a:cs typeface="Arial"/>
              </a:rPr>
              <a:t> </a:t>
            </a:r>
            <a:r>
              <a:rPr dirty="0" sz="1300" spc="-5">
                <a:latin typeface="Arial"/>
                <a:cs typeface="Arial"/>
              </a:rPr>
              <a:t>like</a:t>
            </a:r>
            <a:endParaRPr sz="1300">
              <a:latin typeface="Arial"/>
              <a:cs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690021" y="435836"/>
            <a:ext cx="180975" cy="193040"/>
          </a:xfrm>
          <a:prstGeom prst="rect">
            <a:avLst/>
          </a:prstGeom>
        </p:spPr>
        <p:txBody>
          <a:bodyPr wrap="square" lIns="0" tIns="12700" rIns="0" bIns="0" rtlCol="0" vert="horz">
            <a:spAutoFit/>
          </a:bodyPr>
          <a:lstStyle/>
          <a:p>
            <a:pPr marL="12700">
              <a:lnSpc>
                <a:spcPct val="100000"/>
              </a:lnSpc>
              <a:spcBef>
                <a:spcPts val="100"/>
              </a:spcBef>
            </a:pPr>
            <a:r>
              <a:rPr dirty="0" sz="1100" spc="-5">
                <a:latin typeface="Arial"/>
                <a:cs typeface="Arial"/>
              </a:rPr>
              <a:t>2</a:t>
            </a:r>
            <a:r>
              <a:rPr dirty="0" sz="1100">
                <a:latin typeface="Arial"/>
                <a:cs typeface="Arial"/>
              </a:rPr>
              <a:t>1</a:t>
            </a:r>
            <a:endParaRPr sz="1100">
              <a:latin typeface="Arial"/>
              <a:cs typeface="Arial"/>
            </a:endParaRPr>
          </a:p>
        </p:txBody>
      </p:sp>
      <p:sp>
        <p:nvSpPr>
          <p:cNvPr id="3" name="object 3"/>
          <p:cNvSpPr/>
          <p:nvPr/>
        </p:nvSpPr>
        <p:spPr>
          <a:xfrm>
            <a:off x="933450" y="933450"/>
            <a:ext cx="5943600" cy="7019925"/>
          </a:xfrm>
          <a:prstGeom prst="rect">
            <a:avLst/>
          </a:prstGeom>
          <a:blipFill>
            <a:blip r:embed="rId2" cstate="print"/>
            <a:stretch>
              <a:fillRect/>
            </a:stretch>
          </a:blipFill>
        </p:spPr>
        <p:txBody>
          <a:bodyPr wrap="square" lIns="0" tIns="0" rIns="0" bIns="0" rtlCol="0"/>
          <a:lstStyle/>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690021" y="435836"/>
            <a:ext cx="180975" cy="193040"/>
          </a:xfrm>
          <a:prstGeom prst="rect">
            <a:avLst/>
          </a:prstGeom>
        </p:spPr>
        <p:txBody>
          <a:bodyPr wrap="square" lIns="0" tIns="12700" rIns="0" bIns="0" rtlCol="0" vert="horz">
            <a:spAutoFit/>
          </a:bodyPr>
          <a:lstStyle/>
          <a:p>
            <a:pPr marL="12700">
              <a:lnSpc>
                <a:spcPct val="100000"/>
              </a:lnSpc>
              <a:spcBef>
                <a:spcPts val="100"/>
              </a:spcBef>
            </a:pPr>
            <a:r>
              <a:rPr dirty="0" sz="1100" spc="-5">
                <a:latin typeface="Arial"/>
                <a:cs typeface="Arial"/>
              </a:rPr>
              <a:t>2</a:t>
            </a:r>
            <a:r>
              <a:rPr dirty="0" sz="1100">
                <a:latin typeface="Arial"/>
                <a:cs typeface="Arial"/>
              </a:rPr>
              <a:t>2</a:t>
            </a:r>
            <a:endParaRPr sz="1100">
              <a:latin typeface="Arial"/>
              <a:cs typeface="Arial"/>
            </a:endParaRPr>
          </a:p>
        </p:txBody>
      </p:sp>
      <p:sp>
        <p:nvSpPr>
          <p:cNvPr id="3" name="object 3"/>
          <p:cNvSpPr txBox="1"/>
          <p:nvPr/>
        </p:nvSpPr>
        <p:spPr>
          <a:xfrm>
            <a:off x="901700" y="7849851"/>
            <a:ext cx="5622290" cy="462280"/>
          </a:xfrm>
          <a:prstGeom prst="rect">
            <a:avLst/>
          </a:prstGeom>
        </p:spPr>
        <p:txBody>
          <a:bodyPr wrap="square" lIns="0" tIns="12700" rIns="0" bIns="0" rtlCol="0" vert="horz">
            <a:spAutoFit/>
          </a:bodyPr>
          <a:lstStyle/>
          <a:p>
            <a:pPr marL="12700" marR="5080">
              <a:lnSpc>
                <a:spcPct val="110200"/>
              </a:lnSpc>
              <a:spcBef>
                <a:spcPts val="100"/>
              </a:spcBef>
            </a:pPr>
            <a:r>
              <a:rPr dirty="0" sz="1300" spc="-5">
                <a:latin typeface="Arial"/>
                <a:cs typeface="Arial"/>
              </a:rPr>
              <a:t>So if you hear someone ask what </a:t>
            </a:r>
            <a:r>
              <a:rPr dirty="0" sz="1300">
                <a:latin typeface="Arial"/>
                <a:cs typeface="Arial"/>
              </a:rPr>
              <a:t>a </a:t>
            </a:r>
            <a:r>
              <a:rPr dirty="0" sz="1300" spc="-5">
                <a:latin typeface="Arial"/>
                <a:cs typeface="Arial"/>
              </a:rPr>
              <a:t>video was out of 10, this is what they are  asking</a:t>
            </a:r>
            <a:r>
              <a:rPr dirty="0" sz="1300" spc="-10">
                <a:latin typeface="Arial"/>
                <a:cs typeface="Arial"/>
              </a:rPr>
              <a:t> </a:t>
            </a:r>
            <a:r>
              <a:rPr dirty="0" sz="1300" spc="-25">
                <a:latin typeface="Arial"/>
                <a:cs typeface="Arial"/>
              </a:rPr>
              <a:t>for.</a:t>
            </a:r>
            <a:endParaRPr sz="1300">
              <a:latin typeface="Arial"/>
              <a:cs typeface="Arial"/>
            </a:endParaRPr>
          </a:p>
        </p:txBody>
      </p:sp>
      <p:sp>
        <p:nvSpPr>
          <p:cNvPr id="4" name="object 4"/>
          <p:cNvSpPr/>
          <p:nvPr/>
        </p:nvSpPr>
        <p:spPr>
          <a:xfrm>
            <a:off x="933450" y="933450"/>
            <a:ext cx="5943600" cy="6896100"/>
          </a:xfrm>
          <a:prstGeom prst="rect">
            <a:avLst/>
          </a:prstGeom>
          <a:blipFill>
            <a:blip r:embed="rId2" cstate="print"/>
            <a:stretch>
              <a:fillRect/>
            </a:stretch>
          </a:blipFill>
        </p:spPr>
        <p:txBody>
          <a:bodyPr wrap="square" lIns="0" tIns="0" rIns="0" bIns="0" rtlCol="0"/>
          <a:lstStyle/>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690021" y="435836"/>
            <a:ext cx="180975" cy="193040"/>
          </a:xfrm>
          <a:prstGeom prst="rect">
            <a:avLst/>
          </a:prstGeom>
        </p:spPr>
        <p:txBody>
          <a:bodyPr wrap="square" lIns="0" tIns="12700" rIns="0" bIns="0" rtlCol="0" vert="horz">
            <a:spAutoFit/>
          </a:bodyPr>
          <a:lstStyle/>
          <a:p>
            <a:pPr marL="12700">
              <a:lnSpc>
                <a:spcPct val="100000"/>
              </a:lnSpc>
              <a:spcBef>
                <a:spcPts val="100"/>
              </a:spcBef>
            </a:pPr>
            <a:r>
              <a:rPr dirty="0" sz="1100" spc="-5">
                <a:latin typeface="Arial"/>
                <a:cs typeface="Arial"/>
              </a:rPr>
              <a:t>2</a:t>
            </a:r>
            <a:r>
              <a:rPr dirty="0" sz="1100">
                <a:latin typeface="Arial"/>
                <a:cs typeface="Arial"/>
              </a:rPr>
              <a:t>3</a:t>
            </a:r>
            <a:endParaRPr sz="1100">
              <a:latin typeface="Arial"/>
              <a:cs typeface="Arial"/>
            </a:endParaRPr>
          </a:p>
        </p:txBody>
      </p:sp>
      <p:sp>
        <p:nvSpPr>
          <p:cNvPr id="3" name="object 3"/>
          <p:cNvSpPr txBox="1"/>
          <p:nvPr/>
        </p:nvSpPr>
        <p:spPr>
          <a:xfrm>
            <a:off x="901700" y="891461"/>
            <a:ext cx="5955030" cy="8083550"/>
          </a:xfrm>
          <a:prstGeom prst="rect">
            <a:avLst/>
          </a:prstGeom>
        </p:spPr>
        <p:txBody>
          <a:bodyPr wrap="square" lIns="0" tIns="12700" rIns="0" bIns="0" rtlCol="0" vert="horz">
            <a:spAutoFit/>
          </a:bodyPr>
          <a:lstStyle/>
          <a:p>
            <a:pPr algn="ctr" marL="13970">
              <a:lnSpc>
                <a:spcPct val="100000"/>
              </a:lnSpc>
              <a:spcBef>
                <a:spcPts val="100"/>
              </a:spcBef>
            </a:pPr>
            <a:r>
              <a:rPr dirty="0" sz="1300" spc="-5" b="1">
                <a:latin typeface="Arial"/>
                <a:cs typeface="Arial"/>
              </a:rPr>
              <a:t>Random things you should</a:t>
            </a:r>
            <a:r>
              <a:rPr dirty="0" sz="1300" spc="-15" b="1">
                <a:latin typeface="Arial"/>
                <a:cs typeface="Arial"/>
              </a:rPr>
              <a:t> </a:t>
            </a:r>
            <a:r>
              <a:rPr dirty="0" sz="1300" spc="-5" b="1">
                <a:latin typeface="Arial"/>
                <a:cs typeface="Arial"/>
              </a:rPr>
              <a:t>know</a:t>
            </a:r>
            <a:endParaRPr sz="1300">
              <a:latin typeface="Arial"/>
              <a:cs typeface="Arial"/>
            </a:endParaRPr>
          </a:p>
          <a:p>
            <a:pPr>
              <a:lnSpc>
                <a:spcPct val="100000"/>
              </a:lnSpc>
            </a:pPr>
            <a:endParaRPr sz="1400">
              <a:latin typeface="Arial"/>
              <a:cs typeface="Arial"/>
            </a:endParaRPr>
          </a:p>
          <a:p>
            <a:pPr>
              <a:lnSpc>
                <a:spcPct val="100000"/>
              </a:lnSpc>
              <a:spcBef>
                <a:spcPts val="45"/>
              </a:spcBef>
            </a:pPr>
            <a:endParaRPr sz="1550">
              <a:latin typeface="Arial"/>
              <a:cs typeface="Arial"/>
            </a:endParaRPr>
          </a:p>
          <a:p>
            <a:pPr marL="12700" marR="43815" indent="457200">
              <a:lnSpc>
                <a:spcPct val="110200"/>
              </a:lnSpc>
            </a:pPr>
            <a:r>
              <a:rPr dirty="0" sz="1300" spc="-5">
                <a:latin typeface="Arial"/>
                <a:cs typeface="Arial"/>
              </a:rPr>
              <a:t>I’m almost done with this chapter and then we can move on to creative but  before we do </a:t>
            </a:r>
            <a:r>
              <a:rPr dirty="0" sz="1300">
                <a:latin typeface="Arial"/>
                <a:cs typeface="Arial"/>
              </a:rPr>
              <a:t>I </a:t>
            </a:r>
            <a:r>
              <a:rPr dirty="0" sz="1300" spc="-5">
                <a:latin typeface="Arial"/>
                <a:cs typeface="Arial"/>
              </a:rPr>
              <a:t>still have tons of notes around producing content that </a:t>
            </a:r>
            <a:r>
              <a:rPr dirty="0" sz="1300">
                <a:latin typeface="Arial"/>
                <a:cs typeface="Arial"/>
              </a:rPr>
              <a:t>I </a:t>
            </a:r>
            <a:r>
              <a:rPr dirty="0" sz="1300" spc="-5">
                <a:latin typeface="Arial"/>
                <a:cs typeface="Arial"/>
              </a:rPr>
              <a:t>can’t really  break into their own sections so </a:t>
            </a:r>
            <a:r>
              <a:rPr dirty="0" sz="1300">
                <a:latin typeface="Arial"/>
                <a:cs typeface="Arial"/>
              </a:rPr>
              <a:t>I </a:t>
            </a:r>
            <a:r>
              <a:rPr dirty="0" sz="1300" spc="-5">
                <a:latin typeface="Arial"/>
                <a:cs typeface="Arial"/>
              </a:rPr>
              <a:t>want to rapid fire them here so you at least  hear them once before starting your</a:t>
            </a:r>
            <a:r>
              <a:rPr dirty="0" sz="1300" spc="-10">
                <a:latin typeface="Arial"/>
                <a:cs typeface="Arial"/>
              </a:rPr>
              <a:t> </a:t>
            </a:r>
            <a:r>
              <a:rPr dirty="0" sz="1300" spc="-20">
                <a:latin typeface="Arial"/>
                <a:cs typeface="Arial"/>
              </a:rPr>
              <a:t>journey.</a:t>
            </a:r>
            <a:endParaRPr sz="1300">
              <a:latin typeface="Arial"/>
              <a:cs typeface="Arial"/>
            </a:endParaRPr>
          </a:p>
          <a:p>
            <a:pPr>
              <a:lnSpc>
                <a:spcPct val="100000"/>
              </a:lnSpc>
            </a:pPr>
            <a:endParaRPr sz="1400">
              <a:latin typeface="Arial"/>
              <a:cs typeface="Arial"/>
            </a:endParaRPr>
          </a:p>
          <a:p>
            <a:pPr>
              <a:lnSpc>
                <a:spcPct val="100000"/>
              </a:lnSpc>
              <a:spcBef>
                <a:spcPts val="45"/>
              </a:spcBef>
            </a:pPr>
            <a:endParaRPr sz="1550">
              <a:latin typeface="Arial"/>
              <a:cs typeface="Arial"/>
            </a:endParaRPr>
          </a:p>
          <a:p>
            <a:pPr marL="12700" marR="90170">
              <a:lnSpc>
                <a:spcPct val="110200"/>
              </a:lnSpc>
            </a:pPr>
            <a:r>
              <a:rPr dirty="0" sz="1300" spc="-5">
                <a:latin typeface="Arial"/>
                <a:cs typeface="Arial"/>
              </a:rPr>
              <a:t>Do not leave consteatants waiting in the sun (ideally waiting in general) for more  than </a:t>
            </a:r>
            <a:r>
              <a:rPr dirty="0" sz="1300">
                <a:latin typeface="Arial"/>
                <a:cs typeface="Arial"/>
              </a:rPr>
              <a:t>3 </a:t>
            </a:r>
            <a:r>
              <a:rPr dirty="0" sz="1300" spc="-5">
                <a:latin typeface="Arial"/>
                <a:cs typeface="Arial"/>
              </a:rPr>
              <a:t>hours. Squid game it cost us $500,000 and boys vs girls it got </a:t>
            </a:r>
            <a:r>
              <a:rPr dirty="0" sz="1300">
                <a:latin typeface="Arial"/>
                <a:cs typeface="Arial"/>
              </a:rPr>
              <a:t>a </a:t>
            </a:r>
            <a:r>
              <a:rPr dirty="0" sz="1300" spc="-5">
                <a:latin typeface="Arial"/>
                <a:cs typeface="Arial"/>
              </a:rPr>
              <a:t>lot of  people out. Ask James to know</a:t>
            </a:r>
            <a:r>
              <a:rPr dirty="0" sz="1300" spc="-15">
                <a:latin typeface="Arial"/>
                <a:cs typeface="Arial"/>
              </a:rPr>
              <a:t> </a:t>
            </a:r>
            <a:r>
              <a:rPr dirty="0" sz="1300" spc="-5">
                <a:latin typeface="Arial"/>
                <a:cs typeface="Arial"/>
              </a:rPr>
              <a:t>more</a:t>
            </a:r>
            <a:endParaRPr sz="1300">
              <a:latin typeface="Arial"/>
              <a:cs typeface="Arial"/>
            </a:endParaRPr>
          </a:p>
          <a:p>
            <a:pPr>
              <a:lnSpc>
                <a:spcPct val="100000"/>
              </a:lnSpc>
              <a:spcBef>
                <a:spcPts val="50"/>
              </a:spcBef>
            </a:pPr>
            <a:endParaRPr sz="1450">
              <a:latin typeface="Arial"/>
              <a:cs typeface="Arial"/>
            </a:endParaRPr>
          </a:p>
          <a:p>
            <a:pPr marL="12700" marR="53975" indent="457200">
              <a:lnSpc>
                <a:spcPct val="110200"/>
              </a:lnSpc>
            </a:pPr>
            <a:r>
              <a:rPr dirty="0" sz="1300" spc="-5" b="1">
                <a:latin typeface="Arial"/>
                <a:cs typeface="Arial"/>
              </a:rPr>
              <a:t>Spectacles are videos that only the MrBeast channel can do. Not  every video should be </a:t>
            </a:r>
            <a:r>
              <a:rPr dirty="0" sz="1300" b="1">
                <a:latin typeface="Arial"/>
                <a:cs typeface="Arial"/>
              </a:rPr>
              <a:t>a </a:t>
            </a:r>
            <a:r>
              <a:rPr dirty="0" sz="1300" spc="-5" b="1">
                <a:latin typeface="Arial"/>
                <a:cs typeface="Arial"/>
              </a:rPr>
              <a:t>spectacle and we realize these videos are hard but  </a:t>
            </a:r>
            <a:r>
              <a:rPr dirty="0" sz="1300" spc="-15" b="1">
                <a:latin typeface="Arial"/>
                <a:cs typeface="Arial"/>
              </a:rPr>
              <a:t>that’s </a:t>
            </a:r>
            <a:r>
              <a:rPr dirty="0" sz="1300" spc="-5" b="1">
                <a:latin typeface="Arial"/>
                <a:cs typeface="Arial"/>
              </a:rPr>
              <a:t>the</a:t>
            </a:r>
            <a:r>
              <a:rPr dirty="0" sz="1300" b="1">
                <a:latin typeface="Arial"/>
                <a:cs typeface="Arial"/>
              </a:rPr>
              <a:t> </a:t>
            </a:r>
            <a:r>
              <a:rPr dirty="0" sz="1300" spc="-5" b="1">
                <a:latin typeface="Arial"/>
                <a:cs typeface="Arial"/>
              </a:rPr>
              <a:t>point.</a:t>
            </a:r>
            <a:endParaRPr sz="1300">
              <a:latin typeface="Arial"/>
              <a:cs typeface="Arial"/>
            </a:endParaRPr>
          </a:p>
          <a:p>
            <a:pPr>
              <a:lnSpc>
                <a:spcPct val="100000"/>
              </a:lnSpc>
              <a:spcBef>
                <a:spcPts val="55"/>
              </a:spcBef>
            </a:pPr>
            <a:endParaRPr sz="1450">
              <a:latin typeface="Arial"/>
              <a:cs typeface="Arial"/>
            </a:endParaRPr>
          </a:p>
          <a:p>
            <a:pPr marL="12700" marR="43815" indent="457200">
              <a:lnSpc>
                <a:spcPct val="110200"/>
              </a:lnSpc>
            </a:pPr>
            <a:r>
              <a:rPr dirty="0" sz="1300" b="1">
                <a:latin typeface="Arial"/>
                <a:cs typeface="Arial"/>
              </a:rPr>
              <a:t>I </a:t>
            </a:r>
            <a:r>
              <a:rPr dirty="0" sz="1300" spc="-5" b="1">
                <a:latin typeface="Arial"/>
                <a:cs typeface="Arial"/>
              </a:rPr>
              <a:t>hate having tons of people on set. If someone is </a:t>
            </a:r>
            <a:r>
              <a:rPr dirty="0" sz="1300" spc="-15" b="1">
                <a:latin typeface="Arial"/>
                <a:cs typeface="Arial"/>
              </a:rPr>
              <a:t>necessary, </a:t>
            </a:r>
            <a:r>
              <a:rPr dirty="0" sz="1300" spc="-5" b="1">
                <a:latin typeface="Arial"/>
                <a:cs typeface="Arial"/>
              </a:rPr>
              <a:t>then  </a:t>
            </a:r>
            <a:r>
              <a:rPr dirty="0" sz="1300" spc="-15" b="1">
                <a:latin typeface="Arial"/>
                <a:cs typeface="Arial"/>
              </a:rPr>
              <a:t>that’s </a:t>
            </a:r>
            <a:r>
              <a:rPr dirty="0" sz="1300" spc="-5" b="1">
                <a:latin typeface="Arial"/>
                <a:cs typeface="Arial"/>
              </a:rPr>
              <a:t>fine but if not, kick them off set or go have them watch from behind </a:t>
            </a:r>
            <a:r>
              <a:rPr dirty="0" sz="1300" b="1">
                <a:latin typeface="Arial"/>
                <a:cs typeface="Arial"/>
              </a:rPr>
              <a:t>a  </a:t>
            </a:r>
            <a:r>
              <a:rPr dirty="0" sz="1300" spc="-15" b="1">
                <a:latin typeface="Arial"/>
                <a:cs typeface="Arial"/>
              </a:rPr>
              <a:t>monitor. </a:t>
            </a:r>
            <a:r>
              <a:rPr dirty="0" sz="1300" spc="-5" b="1">
                <a:latin typeface="Arial"/>
                <a:cs typeface="Arial"/>
              </a:rPr>
              <a:t>Create an environment where the contestants also feel</a:t>
            </a:r>
            <a:r>
              <a:rPr dirty="0" sz="1300" spc="-20" b="1">
                <a:latin typeface="Arial"/>
                <a:cs typeface="Arial"/>
              </a:rPr>
              <a:t> </a:t>
            </a:r>
            <a:r>
              <a:rPr dirty="0" sz="1300" spc="-5" b="1">
                <a:latin typeface="Arial"/>
                <a:cs typeface="Arial"/>
              </a:rPr>
              <a:t>natural.</a:t>
            </a:r>
            <a:endParaRPr sz="1300">
              <a:latin typeface="Arial"/>
              <a:cs typeface="Arial"/>
            </a:endParaRPr>
          </a:p>
          <a:p>
            <a:pPr>
              <a:lnSpc>
                <a:spcPct val="100000"/>
              </a:lnSpc>
              <a:spcBef>
                <a:spcPts val="35"/>
              </a:spcBef>
            </a:pPr>
            <a:endParaRPr sz="1600">
              <a:latin typeface="Arial"/>
              <a:cs typeface="Arial"/>
            </a:endParaRPr>
          </a:p>
          <a:p>
            <a:pPr marL="469900">
              <a:lnSpc>
                <a:spcPct val="100000"/>
              </a:lnSpc>
              <a:spcBef>
                <a:spcPts val="5"/>
              </a:spcBef>
            </a:pPr>
            <a:r>
              <a:rPr dirty="0" sz="1300" spc="-5" b="1">
                <a:latin typeface="Arial"/>
                <a:cs typeface="Arial"/>
              </a:rPr>
              <a:t>I’d rather you be honest with eachother then nice to</a:t>
            </a:r>
            <a:r>
              <a:rPr dirty="0" sz="1300" spc="-15" b="1">
                <a:latin typeface="Arial"/>
                <a:cs typeface="Arial"/>
              </a:rPr>
              <a:t> eachother.</a:t>
            </a:r>
            <a:endParaRPr sz="1300">
              <a:latin typeface="Arial"/>
              <a:cs typeface="Arial"/>
            </a:endParaRPr>
          </a:p>
          <a:p>
            <a:pPr>
              <a:lnSpc>
                <a:spcPct val="100000"/>
              </a:lnSpc>
              <a:spcBef>
                <a:spcPts val="50"/>
              </a:spcBef>
            </a:pPr>
            <a:endParaRPr sz="1450">
              <a:latin typeface="Arial"/>
              <a:cs typeface="Arial"/>
            </a:endParaRPr>
          </a:p>
          <a:p>
            <a:pPr marL="12700" marR="29845" indent="457200">
              <a:lnSpc>
                <a:spcPct val="110200"/>
              </a:lnSpc>
            </a:pPr>
            <a:r>
              <a:rPr dirty="0" sz="1300" spc="-5" b="1">
                <a:latin typeface="Arial"/>
                <a:cs typeface="Arial"/>
              </a:rPr>
              <a:t>Do not talk down to talent or do anything to make them feel like shit. </a:t>
            </a:r>
            <a:r>
              <a:rPr dirty="0" sz="1300" b="1">
                <a:latin typeface="Arial"/>
                <a:cs typeface="Arial"/>
              </a:rPr>
              <a:t>I  </a:t>
            </a:r>
            <a:r>
              <a:rPr dirty="0" sz="1300" spc="-5" b="1">
                <a:latin typeface="Arial"/>
                <a:cs typeface="Arial"/>
              </a:rPr>
              <a:t>need them to be happy and in good moods and those boys are special to  me. Ideally most talks with talent (Chris, Karl, </a:t>
            </a:r>
            <a:r>
              <a:rPr dirty="0" sz="1300" spc="-15" b="1">
                <a:latin typeface="Arial"/>
                <a:cs typeface="Arial"/>
              </a:rPr>
              <a:t>Chandler, </a:t>
            </a:r>
            <a:r>
              <a:rPr dirty="0" sz="1300" spc="-5" b="1">
                <a:latin typeface="Arial"/>
                <a:cs typeface="Arial"/>
              </a:rPr>
              <a:t>Nolan) go thru me,  Ali, or </a:t>
            </a:r>
            <a:r>
              <a:rPr dirty="0" sz="1300" spc="-25" b="1">
                <a:latin typeface="Arial"/>
                <a:cs typeface="Arial"/>
              </a:rPr>
              <a:t>Tyler </a:t>
            </a:r>
            <a:r>
              <a:rPr dirty="0" sz="1300" spc="-5" b="1">
                <a:latin typeface="Arial"/>
                <a:cs typeface="Arial"/>
              </a:rPr>
              <a:t>to avoid confusion amongst</a:t>
            </a:r>
            <a:r>
              <a:rPr dirty="0" sz="1300" spc="5" b="1">
                <a:latin typeface="Arial"/>
                <a:cs typeface="Arial"/>
              </a:rPr>
              <a:t> </a:t>
            </a:r>
            <a:r>
              <a:rPr dirty="0" sz="1300" spc="-5" b="1">
                <a:latin typeface="Arial"/>
                <a:cs typeface="Arial"/>
              </a:rPr>
              <a:t>them.</a:t>
            </a:r>
            <a:endParaRPr sz="1300">
              <a:latin typeface="Arial"/>
              <a:cs typeface="Arial"/>
            </a:endParaRPr>
          </a:p>
          <a:p>
            <a:pPr>
              <a:lnSpc>
                <a:spcPct val="100000"/>
              </a:lnSpc>
              <a:spcBef>
                <a:spcPts val="50"/>
              </a:spcBef>
            </a:pPr>
            <a:endParaRPr sz="1450">
              <a:latin typeface="Arial"/>
              <a:cs typeface="Arial"/>
            </a:endParaRPr>
          </a:p>
          <a:p>
            <a:pPr marL="12700" marR="420370" indent="457200">
              <a:lnSpc>
                <a:spcPct val="110200"/>
              </a:lnSpc>
            </a:pPr>
            <a:r>
              <a:rPr dirty="0" sz="1300" spc="-5" b="1">
                <a:latin typeface="Arial"/>
                <a:cs typeface="Arial"/>
              </a:rPr>
              <a:t>Me like simple. The simpler the better </a:t>
            </a:r>
            <a:r>
              <a:rPr dirty="0" sz="1300" spc="-25" b="1">
                <a:latin typeface="Arial"/>
                <a:cs typeface="Arial"/>
              </a:rPr>
              <a:t>(APPLY </a:t>
            </a:r>
            <a:r>
              <a:rPr dirty="0" sz="1300" spc="-5" b="1">
                <a:latin typeface="Arial"/>
                <a:cs typeface="Arial"/>
              </a:rPr>
              <a:t>WITH </a:t>
            </a:r>
            <a:r>
              <a:rPr dirty="0" sz="1300" b="1">
                <a:latin typeface="Arial"/>
                <a:cs typeface="Arial"/>
              </a:rPr>
              <a:t>A </a:t>
            </a:r>
            <a:r>
              <a:rPr dirty="0" sz="1300" spc="-5" b="1">
                <a:latin typeface="Arial"/>
                <a:cs typeface="Arial"/>
              </a:rPr>
              <a:t>GRAIN OF  </a:t>
            </a:r>
            <a:r>
              <a:rPr dirty="0" sz="1300" spc="-25" b="1">
                <a:latin typeface="Arial"/>
                <a:cs typeface="Arial"/>
              </a:rPr>
              <a:t>SALT)</a:t>
            </a:r>
            <a:endParaRPr sz="1300">
              <a:latin typeface="Arial"/>
              <a:cs typeface="Arial"/>
            </a:endParaRPr>
          </a:p>
          <a:p>
            <a:pPr>
              <a:lnSpc>
                <a:spcPct val="100000"/>
              </a:lnSpc>
              <a:spcBef>
                <a:spcPts val="50"/>
              </a:spcBef>
            </a:pPr>
            <a:endParaRPr sz="1450">
              <a:latin typeface="Arial"/>
              <a:cs typeface="Arial"/>
            </a:endParaRPr>
          </a:p>
          <a:p>
            <a:pPr marL="12700" marR="297815" indent="457200">
              <a:lnSpc>
                <a:spcPct val="110200"/>
              </a:lnSpc>
              <a:spcBef>
                <a:spcPts val="5"/>
              </a:spcBef>
            </a:pPr>
            <a:r>
              <a:rPr dirty="0" sz="1300" spc="-15" b="1">
                <a:latin typeface="Arial"/>
                <a:cs typeface="Arial"/>
              </a:rPr>
              <a:t>We </a:t>
            </a:r>
            <a:r>
              <a:rPr dirty="0" sz="1300" spc="-5" b="1">
                <a:latin typeface="Arial"/>
                <a:cs typeface="Arial"/>
              </a:rPr>
              <a:t>pivot </a:t>
            </a:r>
            <a:r>
              <a:rPr dirty="0" sz="1300" b="1">
                <a:latin typeface="Arial"/>
                <a:cs typeface="Arial"/>
              </a:rPr>
              <a:t>a </a:t>
            </a:r>
            <a:r>
              <a:rPr dirty="0" sz="1300" spc="-5" b="1">
                <a:latin typeface="Arial"/>
                <a:cs typeface="Arial"/>
              </a:rPr>
              <a:t>lot, be ready to have everything flipped on its head at </a:t>
            </a:r>
            <a:r>
              <a:rPr dirty="0" sz="1300" b="1">
                <a:latin typeface="Arial"/>
                <a:cs typeface="Arial"/>
              </a:rPr>
              <a:t>a  </a:t>
            </a:r>
            <a:r>
              <a:rPr dirty="0" sz="1300" spc="-5" b="1">
                <a:latin typeface="Arial"/>
                <a:cs typeface="Arial"/>
              </a:rPr>
              <a:t>moment's notice</a:t>
            </a:r>
            <a:r>
              <a:rPr dirty="0" sz="1300" spc="-10" b="1">
                <a:latin typeface="Arial"/>
                <a:cs typeface="Arial"/>
              </a:rPr>
              <a:t> </a:t>
            </a:r>
            <a:r>
              <a:rPr dirty="0" sz="1300" spc="-5" b="1">
                <a:latin typeface="Arial"/>
                <a:cs typeface="Arial"/>
              </a:rPr>
              <a:t>lol</a:t>
            </a:r>
            <a:endParaRPr sz="1300">
              <a:latin typeface="Arial"/>
              <a:cs typeface="Arial"/>
            </a:endParaRPr>
          </a:p>
          <a:p>
            <a:pPr>
              <a:lnSpc>
                <a:spcPct val="100000"/>
              </a:lnSpc>
              <a:spcBef>
                <a:spcPts val="50"/>
              </a:spcBef>
            </a:pPr>
            <a:endParaRPr sz="1450">
              <a:latin typeface="Arial"/>
              <a:cs typeface="Arial"/>
            </a:endParaRPr>
          </a:p>
          <a:p>
            <a:pPr marL="12700" marR="5080" indent="457200">
              <a:lnSpc>
                <a:spcPct val="110200"/>
              </a:lnSpc>
            </a:pPr>
            <a:r>
              <a:rPr dirty="0" sz="1300" b="1">
                <a:latin typeface="Arial"/>
                <a:cs typeface="Arial"/>
              </a:rPr>
              <a:t>I </a:t>
            </a:r>
            <a:r>
              <a:rPr dirty="0" sz="1300" spc="-5" b="1">
                <a:latin typeface="Arial"/>
                <a:cs typeface="Arial"/>
              </a:rPr>
              <a:t>want money spent to be shown on camera </a:t>
            </a:r>
            <a:r>
              <a:rPr dirty="0" sz="1300" spc="-20" b="1">
                <a:latin typeface="Arial"/>
                <a:cs typeface="Arial"/>
              </a:rPr>
              <a:t>ideally. </a:t>
            </a:r>
            <a:r>
              <a:rPr dirty="0" sz="1300" spc="-5" b="1">
                <a:latin typeface="Arial"/>
                <a:cs typeface="Arial"/>
              </a:rPr>
              <a:t>If you’re spending  over $10,000 on something and it won’t be shown on camera, seriously  think about</a:t>
            </a:r>
            <a:r>
              <a:rPr dirty="0" sz="1300" spc="-10" b="1">
                <a:latin typeface="Arial"/>
                <a:cs typeface="Arial"/>
              </a:rPr>
              <a:t> </a:t>
            </a:r>
            <a:r>
              <a:rPr dirty="0" sz="1300" spc="-5" b="1">
                <a:latin typeface="Arial"/>
                <a:cs typeface="Arial"/>
              </a:rPr>
              <a:t>it.</a:t>
            </a:r>
            <a:endParaRPr sz="1300">
              <a:latin typeface="Arial"/>
              <a:cs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690021" y="435836"/>
            <a:ext cx="180975" cy="193040"/>
          </a:xfrm>
          <a:prstGeom prst="rect">
            <a:avLst/>
          </a:prstGeom>
        </p:spPr>
        <p:txBody>
          <a:bodyPr wrap="square" lIns="0" tIns="12700" rIns="0" bIns="0" rtlCol="0" vert="horz">
            <a:spAutoFit/>
          </a:bodyPr>
          <a:lstStyle/>
          <a:p>
            <a:pPr marL="12700">
              <a:lnSpc>
                <a:spcPct val="100000"/>
              </a:lnSpc>
              <a:spcBef>
                <a:spcPts val="100"/>
              </a:spcBef>
            </a:pPr>
            <a:r>
              <a:rPr dirty="0" sz="1100" spc="-5">
                <a:latin typeface="Arial"/>
                <a:cs typeface="Arial"/>
              </a:rPr>
              <a:t>2</a:t>
            </a:r>
            <a:r>
              <a:rPr dirty="0" sz="1100">
                <a:latin typeface="Arial"/>
                <a:cs typeface="Arial"/>
              </a:rPr>
              <a:t>4</a:t>
            </a:r>
            <a:endParaRPr sz="1100">
              <a:latin typeface="Arial"/>
              <a:cs typeface="Arial"/>
            </a:endParaRPr>
          </a:p>
        </p:txBody>
      </p:sp>
      <p:sp>
        <p:nvSpPr>
          <p:cNvPr id="3" name="object 3"/>
          <p:cNvSpPr txBox="1"/>
          <p:nvPr/>
        </p:nvSpPr>
        <p:spPr>
          <a:xfrm>
            <a:off x="901700" y="1109792"/>
            <a:ext cx="5958205" cy="7428865"/>
          </a:xfrm>
          <a:prstGeom prst="rect">
            <a:avLst/>
          </a:prstGeom>
        </p:spPr>
        <p:txBody>
          <a:bodyPr wrap="square" lIns="0" tIns="12700" rIns="0" bIns="0" rtlCol="0" vert="horz">
            <a:spAutoFit/>
          </a:bodyPr>
          <a:lstStyle/>
          <a:p>
            <a:pPr marL="469900">
              <a:lnSpc>
                <a:spcPct val="100000"/>
              </a:lnSpc>
              <a:spcBef>
                <a:spcPts val="100"/>
              </a:spcBef>
            </a:pPr>
            <a:r>
              <a:rPr dirty="0" sz="1300" spc="-10" b="1">
                <a:latin typeface="Arial"/>
                <a:cs typeface="Arial"/>
              </a:rPr>
              <a:t>Work </a:t>
            </a:r>
            <a:r>
              <a:rPr dirty="0" sz="1300" spc="-5" b="1">
                <a:latin typeface="Arial"/>
                <a:cs typeface="Arial"/>
              </a:rPr>
              <a:t>with intensity</a:t>
            </a:r>
            <a:endParaRPr sz="1300">
              <a:latin typeface="Arial"/>
              <a:cs typeface="Arial"/>
            </a:endParaRPr>
          </a:p>
          <a:p>
            <a:pPr>
              <a:lnSpc>
                <a:spcPct val="100000"/>
              </a:lnSpc>
              <a:spcBef>
                <a:spcPts val="35"/>
              </a:spcBef>
            </a:pPr>
            <a:endParaRPr sz="1600">
              <a:latin typeface="Arial"/>
              <a:cs typeface="Arial"/>
            </a:endParaRPr>
          </a:p>
          <a:p>
            <a:pPr marL="469900">
              <a:lnSpc>
                <a:spcPct val="100000"/>
              </a:lnSpc>
            </a:pPr>
            <a:r>
              <a:rPr dirty="0" sz="1300" spc="-5" b="1">
                <a:latin typeface="Arial"/>
                <a:cs typeface="Arial"/>
              </a:rPr>
              <a:t>Push outwards, not</a:t>
            </a:r>
            <a:r>
              <a:rPr dirty="0" sz="1300" spc="-10" b="1">
                <a:latin typeface="Arial"/>
                <a:cs typeface="Arial"/>
              </a:rPr>
              <a:t> </a:t>
            </a:r>
            <a:r>
              <a:rPr dirty="0" sz="1300" spc="-5" b="1">
                <a:latin typeface="Arial"/>
                <a:cs typeface="Arial"/>
              </a:rPr>
              <a:t>inwards.</a:t>
            </a:r>
            <a:endParaRPr sz="1300">
              <a:latin typeface="Arial"/>
              <a:cs typeface="Arial"/>
            </a:endParaRPr>
          </a:p>
          <a:p>
            <a:pPr>
              <a:lnSpc>
                <a:spcPct val="100000"/>
              </a:lnSpc>
              <a:spcBef>
                <a:spcPts val="55"/>
              </a:spcBef>
            </a:pPr>
            <a:endParaRPr sz="1450">
              <a:latin typeface="Arial"/>
              <a:cs typeface="Arial"/>
            </a:endParaRPr>
          </a:p>
          <a:p>
            <a:pPr marL="12700" marR="298450" indent="457200">
              <a:lnSpc>
                <a:spcPct val="110200"/>
              </a:lnSpc>
            </a:pPr>
            <a:r>
              <a:rPr dirty="0" sz="1300" spc="-5" b="1">
                <a:latin typeface="Arial"/>
                <a:cs typeface="Arial"/>
              </a:rPr>
              <a:t>Pull all nighters weeks before the shoot so you don’t have to days  before the</a:t>
            </a:r>
            <a:r>
              <a:rPr dirty="0" sz="1300" spc="-10" b="1">
                <a:latin typeface="Arial"/>
                <a:cs typeface="Arial"/>
              </a:rPr>
              <a:t> </a:t>
            </a:r>
            <a:r>
              <a:rPr dirty="0" sz="1300" spc="-5" b="1">
                <a:latin typeface="Arial"/>
                <a:cs typeface="Arial"/>
              </a:rPr>
              <a:t>shoot.</a:t>
            </a:r>
            <a:endParaRPr sz="1300">
              <a:latin typeface="Arial"/>
              <a:cs typeface="Arial"/>
            </a:endParaRPr>
          </a:p>
          <a:p>
            <a:pPr>
              <a:lnSpc>
                <a:spcPct val="100000"/>
              </a:lnSpc>
              <a:spcBef>
                <a:spcPts val="50"/>
              </a:spcBef>
            </a:pPr>
            <a:endParaRPr sz="1450">
              <a:latin typeface="Arial"/>
              <a:cs typeface="Arial"/>
            </a:endParaRPr>
          </a:p>
          <a:p>
            <a:pPr marL="12700" marR="29845" indent="457200">
              <a:lnSpc>
                <a:spcPct val="110200"/>
              </a:lnSpc>
            </a:pPr>
            <a:r>
              <a:rPr dirty="0" sz="1300" spc="-5" b="1">
                <a:latin typeface="Arial"/>
                <a:cs typeface="Arial"/>
              </a:rPr>
              <a:t>If something goes wrong on shoot always check to see if it can be  made into content. </a:t>
            </a:r>
            <a:r>
              <a:rPr dirty="0" sz="1300" b="1">
                <a:latin typeface="Arial"/>
                <a:cs typeface="Arial"/>
              </a:rPr>
              <a:t>A </a:t>
            </a:r>
            <a:r>
              <a:rPr dirty="0" sz="1300" spc="-5" b="1">
                <a:latin typeface="Arial"/>
                <a:cs typeface="Arial"/>
              </a:rPr>
              <a:t>tree fall over on your car and breaks the 100 vases we  needed to give away? </a:t>
            </a:r>
            <a:r>
              <a:rPr dirty="0" sz="1300" spc="-20" b="1">
                <a:latin typeface="Arial"/>
                <a:cs typeface="Arial"/>
              </a:rPr>
              <a:t>THAT’S </a:t>
            </a:r>
            <a:r>
              <a:rPr dirty="0" sz="1300" spc="-5" b="1">
                <a:latin typeface="Arial"/>
                <a:cs typeface="Arial"/>
              </a:rPr>
              <a:t>FUCKEN HILARIOUS AND WE SHOULD  MENTION IT IN THE VIDEO</a:t>
            </a:r>
            <a:r>
              <a:rPr dirty="0" sz="1300" spc="-10" b="1">
                <a:latin typeface="Arial"/>
                <a:cs typeface="Arial"/>
              </a:rPr>
              <a:t> </a:t>
            </a:r>
            <a:r>
              <a:rPr dirty="0" sz="1300" spc="-5" b="1">
                <a:latin typeface="Arial"/>
                <a:cs typeface="Arial"/>
              </a:rPr>
              <a:t>LOL</a:t>
            </a:r>
            <a:endParaRPr sz="1300">
              <a:latin typeface="Arial"/>
              <a:cs typeface="Arial"/>
            </a:endParaRPr>
          </a:p>
          <a:p>
            <a:pPr>
              <a:lnSpc>
                <a:spcPct val="100000"/>
              </a:lnSpc>
              <a:spcBef>
                <a:spcPts val="50"/>
              </a:spcBef>
            </a:pPr>
            <a:endParaRPr sz="1450">
              <a:latin typeface="Arial"/>
              <a:cs typeface="Arial"/>
            </a:endParaRPr>
          </a:p>
          <a:p>
            <a:pPr marL="12700" marR="19685" indent="457200">
              <a:lnSpc>
                <a:spcPct val="110200"/>
              </a:lnSpc>
            </a:pPr>
            <a:r>
              <a:rPr dirty="0" sz="1300" spc="-5" b="1">
                <a:latin typeface="Arial"/>
                <a:cs typeface="Arial"/>
              </a:rPr>
              <a:t>Feasibility is working to see if the critical components of </a:t>
            </a:r>
            <a:r>
              <a:rPr dirty="0" sz="1300" b="1">
                <a:latin typeface="Arial"/>
                <a:cs typeface="Arial"/>
              </a:rPr>
              <a:t>a </a:t>
            </a:r>
            <a:r>
              <a:rPr dirty="0" sz="1300" spc="-5" b="1">
                <a:latin typeface="Arial"/>
                <a:cs typeface="Arial"/>
              </a:rPr>
              <a:t>video are  actually possible. Example would be if </a:t>
            </a:r>
            <a:r>
              <a:rPr dirty="0" sz="1300" b="1">
                <a:latin typeface="Arial"/>
                <a:cs typeface="Arial"/>
              </a:rPr>
              <a:t>I </a:t>
            </a:r>
            <a:r>
              <a:rPr dirty="0" sz="1300" spc="-5" b="1">
                <a:latin typeface="Arial"/>
                <a:cs typeface="Arial"/>
              </a:rPr>
              <a:t>wanted to play hide and seek in the  </a:t>
            </a:r>
            <a:r>
              <a:rPr dirty="0" sz="1300" spc="-15" b="1">
                <a:latin typeface="Arial"/>
                <a:cs typeface="Arial"/>
              </a:rPr>
              <a:t>world’s </a:t>
            </a:r>
            <a:r>
              <a:rPr dirty="0" sz="1300" spc="-5" b="1">
                <a:latin typeface="Arial"/>
                <a:cs typeface="Arial"/>
              </a:rPr>
              <a:t>largest building. If you did feasibility on this, that basically means  you’re trying to see if </a:t>
            </a:r>
            <a:r>
              <a:rPr dirty="0" sz="1300" spc="-15" b="1">
                <a:latin typeface="Arial"/>
                <a:cs typeface="Arial"/>
              </a:rPr>
              <a:t>it’s </a:t>
            </a:r>
            <a:r>
              <a:rPr dirty="0" sz="1300" spc="-5" b="1">
                <a:latin typeface="Arial"/>
                <a:cs typeface="Arial"/>
              </a:rPr>
              <a:t>possible to get that building. If you do then we  have </a:t>
            </a:r>
            <a:r>
              <a:rPr dirty="0" sz="1300" b="1">
                <a:latin typeface="Arial"/>
                <a:cs typeface="Arial"/>
              </a:rPr>
              <a:t>a </a:t>
            </a:r>
            <a:r>
              <a:rPr dirty="0" sz="1300" spc="-5" b="1">
                <a:latin typeface="Arial"/>
                <a:cs typeface="Arial"/>
              </a:rPr>
              <a:t>video and it should go into production. If you can’t then </a:t>
            </a:r>
            <a:r>
              <a:rPr dirty="0" sz="1300" spc="-15" b="1">
                <a:latin typeface="Arial"/>
                <a:cs typeface="Arial"/>
              </a:rPr>
              <a:t>that’s </a:t>
            </a:r>
            <a:r>
              <a:rPr dirty="0" sz="1300" spc="-5" b="1">
                <a:latin typeface="Arial"/>
                <a:cs typeface="Arial"/>
              </a:rPr>
              <a:t>why it  was in feasibility so no one else wasted</a:t>
            </a:r>
            <a:r>
              <a:rPr dirty="0" sz="1300" spc="-15" b="1">
                <a:latin typeface="Arial"/>
                <a:cs typeface="Arial"/>
              </a:rPr>
              <a:t> </a:t>
            </a:r>
            <a:r>
              <a:rPr dirty="0" sz="1300" spc="-5" b="1">
                <a:latin typeface="Arial"/>
                <a:cs typeface="Arial"/>
              </a:rPr>
              <a:t>time.</a:t>
            </a:r>
            <a:endParaRPr sz="1300">
              <a:latin typeface="Arial"/>
              <a:cs typeface="Arial"/>
            </a:endParaRPr>
          </a:p>
          <a:p>
            <a:pPr marL="469900" marR="5080">
              <a:lnSpc>
                <a:spcPct val="220400"/>
              </a:lnSpc>
            </a:pPr>
            <a:r>
              <a:rPr dirty="0" sz="1300" spc="-5" b="1">
                <a:latin typeface="Arial"/>
                <a:cs typeface="Arial"/>
              </a:rPr>
              <a:t>Never do anything that could make us look bad from </a:t>
            </a:r>
            <a:r>
              <a:rPr dirty="0" sz="1300" b="1">
                <a:latin typeface="Arial"/>
                <a:cs typeface="Arial"/>
              </a:rPr>
              <a:t>a </a:t>
            </a:r>
            <a:r>
              <a:rPr dirty="0" sz="1300" spc="-5" b="1">
                <a:latin typeface="Arial"/>
                <a:cs typeface="Arial"/>
              </a:rPr>
              <a:t>pr perspective.  </a:t>
            </a:r>
            <a:r>
              <a:rPr dirty="0" sz="1300" spc="-15" b="1">
                <a:latin typeface="Arial"/>
                <a:cs typeface="Arial"/>
              </a:rPr>
              <a:t>We </a:t>
            </a:r>
            <a:r>
              <a:rPr dirty="0" sz="1300" spc="-5" b="1">
                <a:latin typeface="Arial"/>
                <a:cs typeface="Arial"/>
              </a:rPr>
              <a:t>often do renderings of sets to see what they look like</a:t>
            </a:r>
            <a:r>
              <a:rPr dirty="0" sz="1300" spc="-30" b="1">
                <a:latin typeface="Arial"/>
                <a:cs typeface="Arial"/>
              </a:rPr>
              <a:t> </a:t>
            </a:r>
            <a:r>
              <a:rPr dirty="0" sz="1300" spc="-5" b="1">
                <a:latin typeface="Arial"/>
                <a:cs typeface="Arial"/>
              </a:rPr>
              <a:t>beforehand,</a:t>
            </a:r>
            <a:endParaRPr sz="1300">
              <a:latin typeface="Arial"/>
              <a:cs typeface="Arial"/>
            </a:endParaRPr>
          </a:p>
          <a:p>
            <a:pPr marL="12700" marR="79375">
              <a:lnSpc>
                <a:spcPct val="110200"/>
              </a:lnSpc>
            </a:pPr>
            <a:r>
              <a:rPr dirty="0" sz="1300" spc="-5" b="1">
                <a:latin typeface="Arial"/>
                <a:cs typeface="Arial"/>
              </a:rPr>
              <a:t>which is amazing and helps </a:t>
            </a:r>
            <a:r>
              <a:rPr dirty="0" sz="1300" b="1">
                <a:latin typeface="Arial"/>
                <a:cs typeface="Arial"/>
              </a:rPr>
              <a:t>a </a:t>
            </a:r>
            <a:r>
              <a:rPr dirty="0" sz="1300" spc="-5" b="1">
                <a:latin typeface="Arial"/>
                <a:cs typeface="Arial"/>
              </a:rPr>
              <a:t>lot cause i’m very visual and gets the whole  team on the same page. When doing these renders though, </a:t>
            </a:r>
            <a:r>
              <a:rPr dirty="0" sz="1300" b="1">
                <a:latin typeface="Arial"/>
                <a:cs typeface="Arial"/>
              </a:rPr>
              <a:t>I </a:t>
            </a:r>
            <a:r>
              <a:rPr dirty="0" sz="1300" spc="-5" b="1">
                <a:latin typeface="Arial"/>
                <a:cs typeface="Arial"/>
              </a:rPr>
              <a:t>want to make  sure you know the difference between </a:t>
            </a:r>
            <a:r>
              <a:rPr dirty="0" sz="1300" b="1">
                <a:latin typeface="Arial"/>
                <a:cs typeface="Arial"/>
              </a:rPr>
              <a:t>a </a:t>
            </a:r>
            <a:r>
              <a:rPr dirty="0" sz="1300" spc="-5" b="1">
                <a:latin typeface="Arial"/>
                <a:cs typeface="Arial"/>
              </a:rPr>
              <a:t>“Pre </a:t>
            </a:r>
            <a:r>
              <a:rPr dirty="0" sz="1300" spc="-10" b="1">
                <a:latin typeface="Arial"/>
                <a:cs typeface="Arial"/>
              </a:rPr>
              <a:t>Vis” </a:t>
            </a:r>
            <a:r>
              <a:rPr dirty="0" sz="1300" spc="-5" b="1">
                <a:latin typeface="Arial"/>
                <a:cs typeface="Arial"/>
              </a:rPr>
              <a:t>and </a:t>
            </a:r>
            <a:r>
              <a:rPr dirty="0" sz="1300" b="1">
                <a:latin typeface="Arial"/>
                <a:cs typeface="Arial"/>
              </a:rPr>
              <a:t>a </a:t>
            </a:r>
            <a:r>
              <a:rPr dirty="0" sz="1300" spc="-5" b="1">
                <a:latin typeface="Arial"/>
                <a:cs typeface="Arial"/>
              </a:rPr>
              <a:t>“Concept”. Please  do not refer to </a:t>
            </a:r>
            <a:r>
              <a:rPr dirty="0" sz="1300" b="1">
                <a:latin typeface="Arial"/>
                <a:cs typeface="Arial"/>
              </a:rPr>
              <a:t>a </a:t>
            </a:r>
            <a:r>
              <a:rPr dirty="0" sz="1300" spc="-5" b="1">
                <a:latin typeface="Arial"/>
                <a:cs typeface="Arial"/>
              </a:rPr>
              <a:t>render as </a:t>
            </a:r>
            <a:r>
              <a:rPr dirty="0" sz="1300" b="1">
                <a:latin typeface="Arial"/>
                <a:cs typeface="Arial"/>
              </a:rPr>
              <a:t>a </a:t>
            </a:r>
            <a:r>
              <a:rPr dirty="0" sz="1300" spc="-5" b="1">
                <a:latin typeface="Arial"/>
                <a:cs typeface="Arial"/>
              </a:rPr>
              <a:t>“Pre </a:t>
            </a:r>
            <a:r>
              <a:rPr dirty="0" sz="1300" spc="-10" b="1">
                <a:latin typeface="Arial"/>
                <a:cs typeface="Arial"/>
              </a:rPr>
              <a:t>Vis” </a:t>
            </a:r>
            <a:r>
              <a:rPr dirty="0" sz="1300" spc="-5" b="1">
                <a:latin typeface="Arial"/>
                <a:cs typeface="Arial"/>
              </a:rPr>
              <a:t>unless that is actually what we plan  on building. If </a:t>
            </a:r>
            <a:r>
              <a:rPr dirty="0" sz="1300" spc="-15" b="1">
                <a:latin typeface="Arial"/>
                <a:cs typeface="Arial"/>
              </a:rPr>
              <a:t>it’s </a:t>
            </a:r>
            <a:r>
              <a:rPr dirty="0" sz="1300" spc="-5" b="1">
                <a:latin typeface="Arial"/>
                <a:cs typeface="Arial"/>
              </a:rPr>
              <a:t>just </a:t>
            </a:r>
            <a:r>
              <a:rPr dirty="0" sz="1300" b="1">
                <a:latin typeface="Arial"/>
                <a:cs typeface="Arial"/>
              </a:rPr>
              <a:t>a </a:t>
            </a:r>
            <a:r>
              <a:rPr dirty="0" sz="1300" spc="-5" b="1">
                <a:latin typeface="Arial"/>
                <a:cs typeface="Arial"/>
              </a:rPr>
              <a:t>render for inspiration and is not building locked,  call it </a:t>
            </a:r>
            <a:r>
              <a:rPr dirty="0" sz="1300" b="1">
                <a:latin typeface="Arial"/>
                <a:cs typeface="Arial"/>
              </a:rPr>
              <a:t>a </a:t>
            </a:r>
            <a:r>
              <a:rPr dirty="0" sz="1300" spc="-5" b="1">
                <a:latin typeface="Arial"/>
                <a:cs typeface="Arial"/>
              </a:rPr>
              <a:t>concept. This will greatly help with confusion in my opinion. Many  people wave around </a:t>
            </a:r>
            <a:r>
              <a:rPr dirty="0" sz="1300" b="1">
                <a:latin typeface="Arial"/>
                <a:cs typeface="Arial"/>
              </a:rPr>
              <a:t>a </a:t>
            </a:r>
            <a:r>
              <a:rPr dirty="0" sz="1300" spc="-5" b="1">
                <a:latin typeface="Arial"/>
                <a:cs typeface="Arial"/>
              </a:rPr>
              <a:t>concept but call it </a:t>
            </a:r>
            <a:r>
              <a:rPr dirty="0" sz="1300" b="1">
                <a:latin typeface="Arial"/>
                <a:cs typeface="Arial"/>
              </a:rPr>
              <a:t>a </a:t>
            </a:r>
            <a:r>
              <a:rPr dirty="0" sz="1300" spc="-5" b="1">
                <a:latin typeface="Arial"/>
                <a:cs typeface="Arial"/>
              </a:rPr>
              <a:t>Pre </a:t>
            </a:r>
            <a:r>
              <a:rPr dirty="0" sz="1300" spc="-10" b="1">
                <a:latin typeface="Arial"/>
                <a:cs typeface="Arial"/>
              </a:rPr>
              <a:t>Vis </a:t>
            </a:r>
            <a:r>
              <a:rPr dirty="0" sz="1300" spc="-5" b="1">
                <a:latin typeface="Arial"/>
                <a:cs typeface="Arial"/>
              </a:rPr>
              <a:t>and people see it  expecting that to be </a:t>
            </a:r>
            <a:r>
              <a:rPr dirty="0" sz="1300" spc="-15" b="1">
                <a:latin typeface="Arial"/>
                <a:cs typeface="Arial"/>
              </a:rPr>
              <a:t>what’s </a:t>
            </a:r>
            <a:r>
              <a:rPr dirty="0" sz="1300" spc="-5" b="1">
                <a:latin typeface="Arial"/>
                <a:cs typeface="Arial"/>
              </a:rPr>
              <a:t>built only to find out later that was </a:t>
            </a:r>
            <a:r>
              <a:rPr dirty="0" sz="1300" b="1">
                <a:latin typeface="Arial"/>
                <a:cs typeface="Arial"/>
              </a:rPr>
              <a:t>a </a:t>
            </a:r>
            <a:r>
              <a:rPr dirty="0" sz="1300" spc="-5" b="1">
                <a:latin typeface="Arial"/>
                <a:cs typeface="Arial"/>
              </a:rPr>
              <a:t>concept  and the actual set is much</a:t>
            </a:r>
            <a:r>
              <a:rPr dirty="0" sz="1300" spc="-15" b="1">
                <a:latin typeface="Arial"/>
                <a:cs typeface="Arial"/>
              </a:rPr>
              <a:t> </a:t>
            </a:r>
            <a:r>
              <a:rPr dirty="0" sz="1300" spc="-5" b="1">
                <a:latin typeface="Arial"/>
                <a:cs typeface="Arial"/>
              </a:rPr>
              <a:t>different.</a:t>
            </a:r>
            <a:endParaRPr sz="1300">
              <a:latin typeface="Arial"/>
              <a:cs typeface="Arial"/>
            </a:endParaRPr>
          </a:p>
          <a:p>
            <a:pPr>
              <a:lnSpc>
                <a:spcPct val="100000"/>
              </a:lnSpc>
            </a:pPr>
            <a:endParaRPr sz="1400">
              <a:latin typeface="Arial"/>
              <a:cs typeface="Arial"/>
            </a:endParaRPr>
          </a:p>
          <a:p>
            <a:pPr>
              <a:lnSpc>
                <a:spcPct val="100000"/>
              </a:lnSpc>
              <a:spcBef>
                <a:spcPts val="35"/>
              </a:spcBef>
            </a:pPr>
            <a:endParaRPr sz="1700">
              <a:latin typeface="Arial"/>
              <a:cs typeface="Arial"/>
            </a:endParaRPr>
          </a:p>
          <a:p>
            <a:pPr algn="ctr" marL="10795">
              <a:lnSpc>
                <a:spcPct val="100000"/>
              </a:lnSpc>
            </a:pPr>
            <a:r>
              <a:rPr dirty="0" sz="1300" spc="-5" b="1">
                <a:latin typeface="Arial"/>
                <a:cs typeface="Arial"/>
              </a:rPr>
              <a:t>Chapter 3:</a:t>
            </a:r>
            <a:r>
              <a:rPr dirty="0" sz="1300" spc="-10" b="1">
                <a:latin typeface="Arial"/>
                <a:cs typeface="Arial"/>
              </a:rPr>
              <a:t> </a:t>
            </a:r>
            <a:r>
              <a:rPr dirty="0" sz="1300" spc="-5" b="1">
                <a:latin typeface="Arial"/>
                <a:cs typeface="Arial"/>
              </a:rPr>
              <a:t>Creative</a:t>
            </a:r>
            <a:endParaRPr sz="1300">
              <a:latin typeface="Arial"/>
              <a:cs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01700" y="435836"/>
            <a:ext cx="5969635" cy="8539480"/>
          </a:xfrm>
          <a:prstGeom prst="rect">
            <a:avLst/>
          </a:prstGeom>
        </p:spPr>
        <p:txBody>
          <a:bodyPr wrap="square" lIns="0" tIns="12700" rIns="0" bIns="0" rtlCol="0" vert="horz">
            <a:spAutoFit/>
          </a:bodyPr>
          <a:lstStyle/>
          <a:p>
            <a:pPr algn="r" marR="5080">
              <a:lnSpc>
                <a:spcPct val="100000"/>
              </a:lnSpc>
              <a:spcBef>
                <a:spcPts val="100"/>
              </a:spcBef>
            </a:pPr>
            <a:r>
              <a:rPr dirty="0" sz="1100" spc="-5">
                <a:latin typeface="Arial"/>
                <a:cs typeface="Arial"/>
              </a:rPr>
              <a:t>2</a:t>
            </a:r>
            <a:r>
              <a:rPr dirty="0" sz="1100">
                <a:latin typeface="Arial"/>
                <a:cs typeface="Arial"/>
              </a:rPr>
              <a:t>5</a:t>
            </a:r>
            <a:endParaRPr sz="1100">
              <a:latin typeface="Arial"/>
              <a:cs typeface="Arial"/>
            </a:endParaRPr>
          </a:p>
          <a:p>
            <a:pPr>
              <a:lnSpc>
                <a:spcPct val="100000"/>
              </a:lnSpc>
            </a:pPr>
            <a:endParaRPr sz="1200">
              <a:latin typeface="Arial"/>
              <a:cs typeface="Arial"/>
            </a:endParaRPr>
          </a:p>
          <a:p>
            <a:pPr marL="12700" marR="20955" indent="457200">
              <a:lnSpc>
                <a:spcPct val="110200"/>
              </a:lnSpc>
              <a:spcBef>
                <a:spcPts val="725"/>
              </a:spcBef>
            </a:pPr>
            <a:r>
              <a:rPr dirty="0" sz="1300" spc="-15">
                <a:latin typeface="Arial"/>
                <a:cs typeface="Arial"/>
              </a:rPr>
              <a:t>We </a:t>
            </a:r>
            <a:r>
              <a:rPr dirty="0" sz="1300" spc="-5">
                <a:latin typeface="Arial"/>
                <a:cs typeface="Arial"/>
              </a:rPr>
              <a:t>are </a:t>
            </a:r>
            <a:r>
              <a:rPr dirty="0" sz="1300">
                <a:latin typeface="Arial"/>
                <a:cs typeface="Arial"/>
              </a:rPr>
              <a:t>a </a:t>
            </a:r>
            <a:r>
              <a:rPr dirty="0" sz="1300" spc="-5">
                <a:latin typeface="Arial"/>
                <a:cs typeface="Arial"/>
              </a:rPr>
              <a:t>creative first production </a:t>
            </a:r>
            <a:r>
              <a:rPr dirty="0" sz="1300" spc="-20">
                <a:latin typeface="Arial"/>
                <a:cs typeface="Arial"/>
              </a:rPr>
              <a:t>company. </a:t>
            </a:r>
            <a:r>
              <a:rPr dirty="0" sz="1300" spc="-5">
                <a:latin typeface="Arial"/>
                <a:cs typeface="Arial"/>
              </a:rPr>
              <a:t>Because when creative leads  the vision of the shoot, the product is always </a:t>
            </a:r>
            <a:r>
              <a:rPr dirty="0" sz="1300" spc="-15">
                <a:latin typeface="Arial"/>
                <a:cs typeface="Arial"/>
              </a:rPr>
              <a:t>better. </a:t>
            </a:r>
            <a:r>
              <a:rPr dirty="0" sz="1300" spc="-5">
                <a:latin typeface="Arial"/>
                <a:cs typeface="Arial"/>
              </a:rPr>
              <a:t>So </a:t>
            </a:r>
            <a:r>
              <a:rPr dirty="0" sz="1300">
                <a:latin typeface="Arial"/>
                <a:cs typeface="Arial"/>
              </a:rPr>
              <a:t>I </a:t>
            </a:r>
            <a:r>
              <a:rPr dirty="0" sz="1300" spc="-5">
                <a:latin typeface="Arial"/>
                <a:cs typeface="Arial"/>
              </a:rPr>
              <a:t>think </a:t>
            </a:r>
            <a:r>
              <a:rPr dirty="0" sz="1300" spc="-10">
                <a:latin typeface="Arial"/>
                <a:cs typeface="Arial"/>
              </a:rPr>
              <a:t>it’s </a:t>
            </a:r>
            <a:r>
              <a:rPr dirty="0" sz="1300" spc="-5">
                <a:latin typeface="Arial"/>
                <a:cs typeface="Arial"/>
              </a:rPr>
              <a:t>important you  all understand creative. It is what drives everything we do and is the heart of our  content. Being creative and understanding what makes good content is like cheat  codes when in production, camera, and obviously editing. </a:t>
            </a:r>
            <a:r>
              <a:rPr dirty="0" sz="1300" spc="-10">
                <a:latin typeface="Arial"/>
                <a:cs typeface="Arial"/>
              </a:rPr>
              <a:t>Let’s </a:t>
            </a:r>
            <a:r>
              <a:rPr dirty="0" sz="1300" spc="-5">
                <a:latin typeface="Arial"/>
                <a:cs typeface="Arial"/>
              </a:rPr>
              <a:t>take production  for example. </a:t>
            </a:r>
            <a:r>
              <a:rPr dirty="0" sz="1300" spc="-10">
                <a:latin typeface="Arial"/>
                <a:cs typeface="Arial"/>
              </a:rPr>
              <a:t>Let’s </a:t>
            </a:r>
            <a:r>
              <a:rPr dirty="0" sz="1300" spc="-5">
                <a:latin typeface="Arial"/>
                <a:cs typeface="Arial"/>
              </a:rPr>
              <a:t>say you are tasked with finding us </a:t>
            </a:r>
            <a:r>
              <a:rPr dirty="0" sz="1300">
                <a:latin typeface="Arial"/>
                <a:cs typeface="Arial"/>
              </a:rPr>
              <a:t>a </a:t>
            </a:r>
            <a:r>
              <a:rPr dirty="0" sz="1300" spc="-5">
                <a:latin typeface="Arial"/>
                <a:cs typeface="Arial"/>
              </a:rPr>
              <a:t>castle to live in for 50  hours and while doing research you find </a:t>
            </a:r>
            <a:r>
              <a:rPr dirty="0" sz="1300">
                <a:latin typeface="Arial"/>
                <a:cs typeface="Arial"/>
              </a:rPr>
              <a:t>a </a:t>
            </a:r>
            <a:r>
              <a:rPr dirty="0" sz="1300" spc="-5">
                <a:latin typeface="Arial"/>
                <a:cs typeface="Arial"/>
              </a:rPr>
              <a:t>castle and </a:t>
            </a:r>
            <a:r>
              <a:rPr dirty="0" sz="1300">
                <a:latin typeface="Arial"/>
                <a:cs typeface="Arial"/>
              </a:rPr>
              <a:t>a </a:t>
            </a:r>
            <a:r>
              <a:rPr dirty="0" sz="1300" spc="-5">
                <a:latin typeface="Arial"/>
                <a:cs typeface="Arial"/>
              </a:rPr>
              <a:t>number to call for the  </a:t>
            </a:r>
            <a:r>
              <a:rPr dirty="0" sz="1300" spc="-20">
                <a:latin typeface="Arial"/>
                <a:cs typeface="Arial"/>
              </a:rPr>
              <a:t>owner. </a:t>
            </a:r>
            <a:r>
              <a:rPr dirty="0" sz="1300" spc="-5">
                <a:latin typeface="Arial"/>
                <a:cs typeface="Arial"/>
              </a:rPr>
              <a:t>So you do call, and he answers. Only problem is he says he quit the  castle renting business to pursue his dream of building </a:t>
            </a:r>
            <a:r>
              <a:rPr dirty="0" sz="1300">
                <a:latin typeface="Arial"/>
                <a:cs typeface="Arial"/>
              </a:rPr>
              <a:t>a </a:t>
            </a:r>
            <a:r>
              <a:rPr dirty="0" sz="1300" spc="-5">
                <a:latin typeface="Arial"/>
                <a:cs typeface="Arial"/>
              </a:rPr>
              <a:t>100 foot tall lego  catapult. </a:t>
            </a:r>
            <a:r>
              <a:rPr dirty="0" sz="1300" spc="-45">
                <a:latin typeface="Arial"/>
                <a:cs typeface="Arial"/>
              </a:rPr>
              <a:t>You </a:t>
            </a:r>
            <a:r>
              <a:rPr dirty="0" sz="1300" spc="-5">
                <a:latin typeface="Arial"/>
                <a:cs typeface="Arial"/>
              </a:rPr>
              <a:t>can obviously tell where i’m going with this. Ideally you’d recognize  </a:t>
            </a:r>
            <a:r>
              <a:rPr dirty="0" sz="1300" spc="-10">
                <a:latin typeface="Arial"/>
                <a:cs typeface="Arial"/>
              </a:rPr>
              <a:t>that’s </a:t>
            </a:r>
            <a:r>
              <a:rPr dirty="0" sz="1300" spc="-5">
                <a:latin typeface="Arial"/>
                <a:cs typeface="Arial"/>
              </a:rPr>
              <a:t>badass as fuck and try to convince him to let us use it when we do find </a:t>
            </a:r>
            <a:r>
              <a:rPr dirty="0" sz="1300">
                <a:latin typeface="Arial"/>
                <a:cs typeface="Arial"/>
              </a:rPr>
              <a:t>a  </a:t>
            </a:r>
            <a:r>
              <a:rPr dirty="0" sz="1300" spc="-5">
                <a:latin typeface="Arial"/>
                <a:cs typeface="Arial"/>
              </a:rPr>
              <a:t>castle. This is </a:t>
            </a:r>
            <a:r>
              <a:rPr dirty="0" sz="1300">
                <a:latin typeface="Arial"/>
                <a:cs typeface="Arial"/>
              </a:rPr>
              <a:t>a </a:t>
            </a:r>
            <a:r>
              <a:rPr dirty="0" sz="1300" spc="-5">
                <a:latin typeface="Arial"/>
                <a:cs typeface="Arial"/>
              </a:rPr>
              <a:t>bad example because </a:t>
            </a:r>
            <a:r>
              <a:rPr dirty="0" sz="1300" spc="-10">
                <a:latin typeface="Arial"/>
                <a:cs typeface="Arial"/>
              </a:rPr>
              <a:t>it’s </a:t>
            </a:r>
            <a:r>
              <a:rPr dirty="0" sz="1300" spc="-5">
                <a:latin typeface="Arial"/>
                <a:cs typeface="Arial"/>
              </a:rPr>
              <a:t>so obvious but if you’re doing your job  right you will be doing an absurd amounts of calls and data collecting. While  trying to complete your prios and prepare for the video you should always be on  the lookout for new things you can bring to your creative team to inspire</a:t>
            </a:r>
            <a:r>
              <a:rPr dirty="0" sz="1300" spc="-25">
                <a:latin typeface="Arial"/>
                <a:cs typeface="Arial"/>
              </a:rPr>
              <a:t> </a:t>
            </a:r>
            <a:r>
              <a:rPr dirty="0" sz="1300" spc="-5">
                <a:latin typeface="Arial"/>
                <a:cs typeface="Arial"/>
              </a:rPr>
              <a:t>them.</a:t>
            </a:r>
            <a:endParaRPr sz="1300">
              <a:latin typeface="Arial"/>
              <a:cs typeface="Arial"/>
            </a:endParaRPr>
          </a:p>
          <a:p>
            <a:pPr marL="12700" marR="43180">
              <a:lnSpc>
                <a:spcPct val="110200"/>
              </a:lnSpc>
            </a:pPr>
            <a:r>
              <a:rPr dirty="0" sz="1300" spc="-5">
                <a:latin typeface="Arial"/>
                <a:cs typeface="Arial"/>
              </a:rPr>
              <a:t>Because just like me, they don’t know what they don’t know and you can’t just  say “i’m in production and i’m not very creative” because </a:t>
            </a:r>
            <a:r>
              <a:rPr dirty="0" sz="1300" spc="-10">
                <a:latin typeface="Arial"/>
                <a:cs typeface="Arial"/>
              </a:rPr>
              <a:t>that’s </a:t>
            </a:r>
            <a:r>
              <a:rPr dirty="0" sz="1300" spc="-5">
                <a:latin typeface="Arial"/>
                <a:cs typeface="Arial"/>
              </a:rPr>
              <a:t>literally the  equivalent of saying </a:t>
            </a:r>
            <a:r>
              <a:rPr dirty="0" sz="1300">
                <a:latin typeface="Arial"/>
                <a:cs typeface="Arial"/>
              </a:rPr>
              <a:t>I </a:t>
            </a:r>
            <a:r>
              <a:rPr dirty="0" sz="1300" spc="-5">
                <a:latin typeface="Arial"/>
                <a:cs typeface="Arial"/>
              </a:rPr>
              <a:t>suck at what </a:t>
            </a:r>
            <a:r>
              <a:rPr dirty="0" sz="1300">
                <a:latin typeface="Arial"/>
                <a:cs typeface="Arial"/>
              </a:rPr>
              <a:t>I </a:t>
            </a:r>
            <a:r>
              <a:rPr dirty="0" sz="1300" spc="-5">
                <a:latin typeface="Arial"/>
                <a:cs typeface="Arial"/>
              </a:rPr>
              <a:t>do. </a:t>
            </a:r>
            <a:r>
              <a:rPr dirty="0" sz="1300" spc="-45">
                <a:latin typeface="Arial"/>
                <a:cs typeface="Arial"/>
              </a:rPr>
              <a:t>You </a:t>
            </a:r>
            <a:r>
              <a:rPr dirty="0" sz="1300" spc="-5">
                <a:latin typeface="Arial"/>
                <a:cs typeface="Arial"/>
              </a:rPr>
              <a:t>also need to apply this same  mindset when problem solving because many people lose sight of this </a:t>
            </a:r>
            <a:r>
              <a:rPr dirty="0" sz="1300" spc="-10">
                <a:latin typeface="Arial"/>
                <a:cs typeface="Arial"/>
              </a:rPr>
              <a:t>stuff </a:t>
            </a:r>
            <a:r>
              <a:rPr dirty="0" sz="1300" spc="-5">
                <a:latin typeface="Arial"/>
                <a:cs typeface="Arial"/>
              </a:rPr>
              <a:t>when  in the weeds. If </a:t>
            </a:r>
            <a:r>
              <a:rPr dirty="0" sz="1300">
                <a:latin typeface="Arial"/>
                <a:cs typeface="Arial"/>
              </a:rPr>
              <a:t>a </a:t>
            </a:r>
            <a:r>
              <a:rPr dirty="0" sz="1300" spc="-5">
                <a:latin typeface="Arial"/>
                <a:cs typeface="Arial"/>
              </a:rPr>
              <a:t>problem appears, always always always ask yourself if your  new plan is whats best for creative, not just the easiest</a:t>
            </a:r>
            <a:r>
              <a:rPr dirty="0" sz="1300" spc="-20">
                <a:latin typeface="Arial"/>
                <a:cs typeface="Arial"/>
              </a:rPr>
              <a:t> </a:t>
            </a:r>
            <a:r>
              <a:rPr dirty="0" sz="1300" spc="-5">
                <a:latin typeface="Arial"/>
                <a:cs typeface="Arial"/>
              </a:rPr>
              <a:t>bandaid.</a:t>
            </a:r>
            <a:endParaRPr sz="1300">
              <a:latin typeface="Arial"/>
              <a:cs typeface="Arial"/>
            </a:endParaRPr>
          </a:p>
          <a:p>
            <a:pPr>
              <a:lnSpc>
                <a:spcPct val="100000"/>
              </a:lnSpc>
              <a:spcBef>
                <a:spcPts val="40"/>
              </a:spcBef>
            </a:pPr>
            <a:endParaRPr sz="1600">
              <a:latin typeface="Arial"/>
              <a:cs typeface="Arial"/>
            </a:endParaRPr>
          </a:p>
          <a:p>
            <a:pPr algn="ctr">
              <a:lnSpc>
                <a:spcPct val="100000"/>
              </a:lnSpc>
            </a:pPr>
            <a:r>
              <a:rPr dirty="0" sz="1300" spc="-5" b="1">
                <a:latin typeface="Arial"/>
                <a:cs typeface="Arial"/>
              </a:rPr>
              <a:t>What is the goal of our</a:t>
            </a:r>
            <a:r>
              <a:rPr dirty="0" sz="1300" spc="-15" b="1">
                <a:latin typeface="Arial"/>
                <a:cs typeface="Arial"/>
              </a:rPr>
              <a:t> </a:t>
            </a:r>
            <a:r>
              <a:rPr dirty="0" sz="1300" spc="-5" b="1">
                <a:latin typeface="Arial"/>
                <a:cs typeface="Arial"/>
              </a:rPr>
              <a:t>content?</a:t>
            </a:r>
            <a:endParaRPr sz="1300">
              <a:latin typeface="Arial"/>
              <a:cs typeface="Arial"/>
            </a:endParaRPr>
          </a:p>
          <a:p>
            <a:pPr>
              <a:lnSpc>
                <a:spcPct val="100000"/>
              </a:lnSpc>
              <a:spcBef>
                <a:spcPts val="50"/>
              </a:spcBef>
            </a:pPr>
            <a:endParaRPr sz="1450">
              <a:latin typeface="Arial"/>
              <a:cs typeface="Arial"/>
            </a:endParaRPr>
          </a:p>
          <a:p>
            <a:pPr marL="12700" marR="107314" indent="457200">
              <a:lnSpc>
                <a:spcPct val="110200"/>
              </a:lnSpc>
            </a:pPr>
            <a:r>
              <a:rPr dirty="0" sz="1300" spc="-75">
                <a:latin typeface="Arial"/>
                <a:cs typeface="Arial"/>
              </a:rPr>
              <a:t>To </a:t>
            </a:r>
            <a:r>
              <a:rPr dirty="0" sz="1300" spc="-5">
                <a:latin typeface="Arial"/>
                <a:cs typeface="Arial"/>
              </a:rPr>
              <a:t>excite me. The goal of our content is to excite me. That may sound  weird to some of you, especially if you’re new but to me </a:t>
            </a:r>
            <a:r>
              <a:rPr dirty="0" sz="1300" spc="-10">
                <a:latin typeface="Arial"/>
                <a:cs typeface="Arial"/>
              </a:rPr>
              <a:t>it’s what’s </a:t>
            </a:r>
            <a:r>
              <a:rPr dirty="0" sz="1300" spc="-5">
                <a:latin typeface="Arial"/>
                <a:cs typeface="Arial"/>
              </a:rPr>
              <a:t>most  important. If I'm not excited to get in front of that camera and film the video, </a:t>
            </a:r>
            <a:r>
              <a:rPr dirty="0" sz="1300" spc="-10">
                <a:latin typeface="Arial"/>
                <a:cs typeface="Arial"/>
              </a:rPr>
              <a:t>it’s  </a:t>
            </a:r>
            <a:r>
              <a:rPr dirty="0" sz="1300" spc="-5">
                <a:latin typeface="Arial"/>
                <a:cs typeface="Arial"/>
              </a:rPr>
              <a:t>just simply not going to happen. I’m not fake and </a:t>
            </a:r>
            <a:r>
              <a:rPr dirty="0" sz="1300">
                <a:latin typeface="Arial"/>
                <a:cs typeface="Arial"/>
              </a:rPr>
              <a:t>I </a:t>
            </a:r>
            <a:r>
              <a:rPr dirty="0" sz="1300" spc="-5">
                <a:latin typeface="Arial"/>
                <a:cs typeface="Arial"/>
              </a:rPr>
              <a:t>will be authentic, </a:t>
            </a:r>
            <a:r>
              <a:rPr dirty="0" sz="1300" spc="-10">
                <a:latin typeface="Arial"/>
                <a:cs typeface="Arial"/>
              </a:rPr>
              <a:t>that’s </a:t>
            </a:r>
            <a:r>
              <a:rPr dirty="0" sz="1300" spc="-5">
                <a:latin typeface="Arial"/>
                <a:cs typeface="Arial"/>
              </a:rPr>
              <a:t>partly  why the channel does so well. And if i’m not excited by the video, we’re fucked.  </a:t>
            </a:r>
            <a:r>
              <a:rPr dirty="0" sz="1300" spc="-20">
                <a:latin typeface="Arial"/>
                <a:cs typeface="Arial"/>
              </a:rPr>
              <a:t>Luckily, </a:t>
            </a:r>
            <a:r>
              <a:rPr dirty="0" sz="1300" spc="-5">
                <a:latin typeface="Arial"/>
                <a:cs typeface="Arial"/>
              </a:rPr>
              <a:t>I'd say I'm </a:t>
            </a:r>
            <a:r>
              <a:rPr dirty="0" sz="1300">
                <a:latin typeface="Arial"/>
                <a:cs typeface="Arial"/>
              </a:rPr>
              <a:t>a </a:t>
            </a:r>
            <a:r>
              <a:rPr dirty="0" sz="1300" spc="-5">
                <a:latin typeface="Arial"/>
                <a:cs typeface="Arial"/>
              </a:rPr>
              <a:t>pretty predictable </a:t>
            </a:r>
            <a:r>
              <a:rPr dirty="0" sz="1300" spc="-30">
                <a:latin typeface="Arial"/>
                <a:cs typeface="Arial"/>
              </a:rPr>
              <a:t>guy. </a:t>
            </a:r>
            <a:r>
              <a:rPr dirty="0" sz="1300" spc="-5">
                <a:latin typeface="Arial"/>
                <a:cs typeface="Arial"/>
              </a:rPr>
              <a:t>(at least in this regard haha) What  excites me is what </a:t>
            </a:r>
            <a:r>
              <a:rPr dirty="0" sz="1300">
                <a:latin typeface="Arial"/>
                <a:cs typeface="Arial"/>
              </a:rPr>
              <a:t>I </a:t>
            </a:r>
            <a:r>
              <a:rPr dirty="0" sz="1300" spc="-5">
                <a:latin typeface="Arial"/>
                <a:cs typeface="Arial"/>
              </a:rPr>
              <a:t>believe will make the audience </a:t>
            </a:r>
            <a:r>
              <a:rPr dirty="0" sz="1300" spc="-20">
                <a:latin typeface="Arial"/>
                <a:cs typeface="Arial"/>
              </a:rPr>
              <a:t>happy. </a:t>
            </a:r>
            <a:r>
              <a:rPr dirty="0" sz="1300" spc="-10">
                <a:latin typeface="Arial"/>
                <a:cs typeface="Arial"/>
              </a:rPr>
              <a:t>That’s </a:t>
            </a:r>
            <a:r>
              <a:rPr dirty="0" sz="1300" spc="-5">
                <a:latin typeface="Arial"/>
                <a:cs typeface="Arial"/>
              </a:rPr>
              <a:t>what it always  has been and always will be. I’m willing to count to one hundred thousand, bury  myself alive, or walk </a:t>
            </a:r>
            <a:r>
              <a:rPr dirty="0" sz="1300">
                <a:latin typeface="Arial"/>
                <a:cs typeface="Arial"/>
              </a:rPr>
              <a:t>a </a:t>
            </a:r>
            <a:r>
              <a:rPr dirty="0" sz="1300" spc="-5">
                <a:latin typeface="Arial"/>
                <a:cs typeface="Arial"/>
              </a:rPr>
              <a:t>marathon in the </a:t>
            </a:r>
            <a:r>
              <a:rPr dirty="0" sz="1300" spc="-10">
                <a:latin typeface="Arial"/>
                <a:cs typeface="Arial"/>
              </a:rPr>
              <a:t>world’s </a:t>
            </a:r>
            <a:r>
              <a:rPr dirty="0" sz="1300" spc="-5">
                <a:latin typeface="Arial"/>
                <a:cs typeface="Arial"/>
              </a:rPr>
              <a:t>largest pairs of shoes if </a:t>
            </a:r>
            <a:r>
              <a:rPr dirty="0" sz="1300">
                <a:latin typeface="Arial"/>
                <a:cs typeface="Arial"/>
              </a:rPr>
              <a:t>I </a:t>
            </a:r>
            <a:r>
              <a:rPr dirty="0" sz="1300" spc="-5">
                <a:latin typeface="Arial"/>
                <a:cs typeface="Arial"/>
              </a:rPr>
              <a:t>must. </a:t>
            </a:r>
            <a:r>
              <a:rPr dirty="0" sz="1300">
                <a:latin typeface="Arial"/>
                <a:cs typeface="Arial"/>
              </a:rPr>
              <a:t>I  </a:t>
            </a:r>
            <a:r>
              <a:rPr dirty="0" sz="1300" spc="-5">
                <a:latin typeface="Arial"/>
                <a:cs typeface="Arial"/>
              </a:rPr>
              <a:t>just want to do what makes me happy and ultimately the viewers </a:t>
            </a:r>
            <a:r>
              <a:rPr dirty="0" sz="1300" spc="-20">
                <a:latin typeface="Arial"/>
                <a:cs typeface="Arial"/>
              </a:rPr>
              <a:t>happy. </a:t>
            </a:r>
            <a:r>
              <a:rPr dirty="0" sz="1300" spc="-5">
                <a:latin typeface="Arial"/>
                <a:cs typeface="Arial"/>
              </a:rPr>
              <a:t>This  channel is my baby and I've given up my life for it. I’m so emotionally connected  to it that </a:t>
            </a:r>
            <a:r>
              <a:rPr dirty="0" sz="1300" spc="-10">
                <a:latin typeface="Arial"/>
                <a:cs typeface="Arial"/>
              </a:rPr>
              <a:t>it’s </a:t>
            </a:r>
            <a:r>
              <a:rPr dirty="0" sz="1300" spc="-5">
                <a:latin typeface="Arial"/>
                <a:cs typeface="Arial"/>
              </a:rPr>
              <a:t>sad lol. But this is the one thing </a:t>
            </a:r>
            <a:r>
              <a:rPr dirty="0" sz="1300">
                <a:latin typeface="Arial"/>
                <a:cs typeface="Arial"/>
              </a:rPr>
              <a:t>I </a:t>
            </a:r>
            <a:r>
              <a:rPr dirty="0" sz="1300" spc="-5">
                <a:latin typeface="Arial"/>
                <a:cs typeface="Arial"/>
              </a:rPr>
              <a:t>will never compromise on, </a:t>
            </a:r>
            <a:r>
              <a:rPr dirty="0" sz="1300">
                <a:latin typeface="Arial"/>
                <a:cs typeface="Arial"/>
              </a:rPr>
              <a:t>I </a:t>
            </a:r>
            <a:r>
              <a:rPr dirty="0" sz="1300" spc="-5">
                <a:latin typeface="Arial"/>
                <a:cs typeface="Arial"/>
              </a:rPr>
              <a:t>have </a:t>
            </a:r>
            <a:r>
              <a:rPr dirty="0" sz="1300">
                <a:latin typeface="Arial"/>
                <a:cs typeface="Arial"/>
              </a:rPr>
              <a:t>0  </a:t>
            </a:r>
            <a:r>
              <a:rPr dirty="0" sz="1300" spc="-5">
                <a:latin typeface="Arial"/>
                <a:cs typeface="Arial"/>
              </a:rPr>
              <a:t>issues throwing away </a:t>
            </a:r>
            <a:r>
              <a:rPr dirty="0" sz="1300">
                <a:latin typeface="Arial"/>
                <a:cs typeface="Arial"/>
              </a:rPr>
              <a:t>a </a:t>
            </a:r>
            <a:r>
              <a:rPr dirty="0" sz="1300" spc="-5">
                <a:latin typeface="Arial"/>
                <a:cs typeface="Arial"/>
              </a:rPr>
              <a:t>multi million dollar video if </a:t>
            </a:r>
            <a:r>
              <a:rPr dirty="0" sz="1300">
                <a:latin typeface="Arial"/>
                <a:cs typeface="Arial"/>
              </a:rPr>
              <a:t>I </a:t>
            </a:r>
            <a:r>
              <a:rPr dirty="0" sz="1300" spc="-5">
                <a:latin typeface="Arial"/>
                <a:cs typeface="Arial"/>
              </a:rPr>
              <a:t>don’t think </a:t>
            </a:r>
            <a:r>
              <a:rPr dirty="0" sz="1300" spc="-10">
                <a:latin typeface="Arial"/>
                <a:cs typeface="Arial"/>
              </a:rPr>
              <a:t>it’s </a:t>
            </a:r>
            <a:r>
              <a:rPr dirty="0" sz="1300" spc="-5">
                <a:latin typeface="Arial"/>
                <a:cs typeface="Arial"/>
              </a:rPr>
              <a:t>up to</a:t>
            </a:r>
            <a:r>
              <a:rPr dirty="0" sz="1300" spc="-30">
                <a:latin typeface="Arial"/>
                <a:cs typeface="Arial"/>
              </a:rPr>
              <a:t> </a:t>
            </a:r>
            <a:r>
              <a:rPr dirty="0" sz="1300" spc="-5">
                <a:latin typeface="Arial"/>
                <a:cs typeface="Arial"/>
              </a:rPr>
              <a:t>my</a:t>
            </a:r>
            <a:endParaRPr sz="1300">
              <a:latin typeface="Arial"/>
              <a:cs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01700" y="435836"/>
            <a:ext cx="5969635" cy="8539480"/>
          </a:xfrm>
          <a:prstGeom prst="rect">
            <a:avLst/>
          </a:prstGeom>
        </p:spPr>
        <p:txBody>
          <a:bodyPr wrap="square" lIns="0" tIns="12700" rIns="0" bIns="0" rtlCol="0" vert="horz">
            <a:spAutoFit/>
          </a:bodyPr>
          <a:lstStyle/>
          <a:p>
            <a:pPr algn="r" marR="5080">
              <a:lnSpc>
                <a:spcPct val="100000"/>
              </a:lnSpc>
              <a:spcBef>
                <a:spcPts val="100"/>
              </a:spcBef>
            </a:pPr>
            <a:r>
              <a:rPr dirty="0" sz="1100" spc="-5">
                <a:latin typeface="Arial"/>
                <a:cs typeface="Arial"/>
              </a:rPr>
              <a:t>2</a:t>
            </a:r>
            <a:r>
              <a:rPr dirty="0" sz="1100">
                <a:latin typeface="Arial"/>
                <a:cs typeface="Arial"/>
              </a:rPr>
              <a:t>6</a:t>
            </a:r>
            <a:endParaRPr sz="1100">
              <a:latin typeface="Arial"/>
              <a:cs typeface="Arial"/>
            </a:endParaRPr>
          </a:p>
          <a:p>
            <a:pPr>
              <a:lnSpc>
                <a:spcPct val="100000"/>
              </a:lnSpc>
            </a:pPr>
            <a:endParaRPr sz="1200">
              <a:latin typeface="Arial"/>
              <a:cs typeface="Arial"/>
            </a:endParaRPr>
          </a:p>
          <a:p>
            <a:pPr marL="12700" marR="58419">
              <a:lnSpc>
                <a:spcPct val="110200"/>
              </a:lnSpc>
              <a:spcBef>
                <a:spcPts val="725"/>
              </a:spcBef>
            </a:pPr>
            <a:r>
              <a:rPr dirty="0" sz="1300" spc="-5">
                <a:latin typeface="Arial"/>
                <a:cs typeface="Arial"/>
              </a:rPr>
              <a:t>standards and is good for the audience. </a:t>
            </a:r>
            <a:r>
              <a:rPr dirty="0" sz="1300" spc="-15">
                <a:latin typeface="Arial"/>
                <a:cs typeface="Arial"/>
              </a:rPr>
              <a:t>We </a:t>
            </a:r>
            <a:r>
              <a:rPr dirty="0" sz="1300" spc="-5">
                <a:latin typeface="Arial"/>
                <a:cs typeface="Arial"/>
              </a:rPr>
              <a:t>must always be improving and  innovating. The camera angles need to always get </a:t>
            </a:r>
            <a:r>
              <a:rPr dirty="0" sz="1300" spc="-15">
                <a:latin typeface="Arial"/>
                <a:cs typeface="Arial"/>
              </a:rPr>
              <a:t>better, </a:t>
            </a:r>
            <a:r>
              <a:rPr dirty="0" sz="1300" spc="-5">
                <a:latin typeface="Arial"/>
                <a:cs typeface="Arial"/>
              </a:rPr>
              <a:t>the pacing, the </a:t>
            </a:r>
            <a:r>
              <a:rPr dirty="0" sz="1300" spc="-20">
                <a:latin typeface="Arial"/>
                <a:cs typeface="Arial"/>
              </a:rPr>
              <a:t>story,  </a:t>
            </a:r>
            <a:r>
              <a:rPr dirty="0" sz="1300" spc="-5">
                <a:latin typeface="Arial"/>
                <a:cs typeface="Arial"/>
              </a:rPr>
              <a:t>the jokes, the </a:t>
            </a:r>
            <a:r>
              <a:rPr dirty="0" sz="1300" spc="-20">
                <a:latin typeface="Arial"/>
                <a:cs typeface="Arial"/>
              </a:rPr>
              <a:t>color, </a:t>
            </a:r>
            <a:r>
              <a:rPr dirty="0" sz="1300" spc="-5">
                <a:latin typeface="Arial"/>
                <a:cs typeface="Arial"/>
              </a:rPr>
              <a:t>the lighting, the music, the props, the people, our framing,  our ideas, literally everything must always be improving and innovating. Because  that is what excites me. </a:t>
            </a:r>
            <a:r>
              <a:rPr dirty="0" sz="1300" spc="-10">
                <a:latin typeface="Arial"/>
                <a:cs typeface="Arial"/>
              </a:rPr>
              <a:t>That’s </a:t>
            </a:r>
            <a:r>
              <a:rPr dirty="0" sz="1300" spc="-5">
                <a:latin typeface="Arial"/>
                <a:cs typeface="Arial"/>
              </a:rPr>
              <a:t>literally what </a:t>
            </a:r>
            <a:r>
              <a:rPr dirty="0" sz="1300">
                <a:latin typeface="Arial"/>
                <a:cs typeface="Arial"/>
              </a:rPr>
              <a:t>I </a:t>
            </a:r>
            <a:r>
              <a:rPr dirty="0" sz="1300" spc="-5">
                <a:latin typeface="Arial"/>
                <a:cs typeface="Arial"/>
              </a:rPr>
              <a:t>live </a:t>
            </a:r>
            <a:r>
              <a:rPr dirty="0" sz="1300" spc="-25">
                <a:latin typeface="Arial"/>
                <a:cs typeface="Arial"/>
              </a:rPr>
              <a:t>for, </a:t>
            </a:r>
            <a:r>
              <a:rPr dirty="0" sz="1300" spc="-5">
                <a:latin typeface="Arial"/>
                <a:cs typeface="Arial"/>
              </a:rPr>
              <a:t>to see these videos get  better and better and ultimately make the viewers</a:t>
            </a:r>
            <a:r>
              <a:rPr dirty="0" sz="1300" spc="-20">
                <a:latin typeface="Arial"/>
                <a:cs typeface="Arial"/>
              </a:rPr>
              <a:t> happy.</a:t>
            </a:r>
            <a:endParaRPr sz="1300">
              <a:latin typeface="Arial"/>
              <a:cs typeface="Arial"/>
            </a:endParaRPr>
          </a:p>
          <a:p>
            <a:pPr>
              <a:lnSpc>
                <a:spcPct val="100000"/>
              </a:lnSpc>
              <a:spcBef>
                <a:spcPts val="40"/>
              </a:spcBef>
            </a:pPr>
            <a:endParaRPr sz="1600">
              <a:latin typeface="Arial"/>
              <a:cs typeface="Arial"/>
            </a:endParaRPr>
          </a:p>
          <a:p>
            <a:pPr marL="2162810">
              <a:lnSpc>
                <a:spcPct val="100000"/>
              </a:lnSpc>
            </a:pPr>
            <a:r>
              <a:rPr dirty="0" sz="1300" spc="-5" b="1">
                <a:latin typeface="Arial"/>
                <a:cs typeface="Arial"/>
              </a:rPr>
              <a:t>What Makes Good</a:t>
            </a:r>
            <a:r>
              <a:rPr dirty="0" sz="1300" spc="-15" b="1">
                <a:latin typeface="Arial"/>
                <a:cs typeface="Arial"/>
              </a:rPr>
              <a:t> </a:t>
            </a:r>
            <a:r>
              <a:rPr dirty="0" sz="1300" spc="-5" b="1">
                <a:latin typeface="Arial"/>
                <a:cs typeface="Arial"/>
              </a:rPr>
              <a:t>Content</a:t>
            </a:r>
            <a:endParaRPr sz="1300">
              <a:latin typeface="Arial"/>
              <a:cs typeface="Arial"/>
            </a:endParaRPr>
          </a:p>
          <a:p>
            <a:pPr>
              <a:lnSpc>
                <a:spcPct val="100000"/>
              </a:lnSpc>
              <a:spcBef>
                <a:spcPts val="50"/>
              </a:spcBef>
            </a:pPr>
            <a:endParaRPr sz="1450">
              <a:latin typeface="Arial"/>
              <a:cs typeface="Arial"/>
            </a:endParaRPr>
          </a:p>
          <a:p>
            <a:pPr marL="12700" marR="31115" indent="457200">
              <a:lnSpc>
                <a:spcPct val="110200"/>
              </a:lnSpc>
            </a:pPr>
            <a:r>
              <a:rPr dirty="0" sz="1300" spc="-5">
                <a:latin typeface="Arial"/>
                <a:cs typeface="Arial"/>
              </a:rPr>
              <a:t>This is where things get subjective and my brain is probably going to turn  into moosh. The problem with what I’m writing here is that good content is  limitless. Literally anything can make good content. </a:t>
            </a:r>
            <a:r>
              <a:rPr dirty="0" sz="1300" spc="-10">
                <a:latin typeface="Arial"/>
                <a:cs typeface="Arial"/>
              </a:rPr>
              <a:t>Let’s </a:t>
            </a:r>
            <a:r>
              <a:rPr dirty="0" sz="1300" spc="-5">
                <a:latin typeface="Arial"/>
                <a:cs typeface="Arial"/>
              </a:rPr>
              <a:t>take </a:t>
            </a:r>
            <a:r>
              <a:rPr dirty="0" sz="1300">
                <a:latin typeface="Arial"/>
                <a:cs typeface="Arial"/>
              </a:rPr>
              <a:t>a </a:t>
            </a:r>
            <a:r>
              <a:rPr dirty="0" sz="1300" spc="-5">
                <a:latin typeface="Arial"/>
                <a:cs typeface="Arial"/>
              </a:rPr>
              <a:t>baby doll for  example. </a:t>
            </a:r>
            <a:r>
              <a:rPr dirty="0" sz="1300" spc="-45">
                <a:latin typeface="Arial"/>
                <a:cs typeface="Arial"/>
              </a:rPr>
              <a:t>You </a:t>
            </a:r>
            <a:r>
              <a:rPr dirty="0" sz="1300" spc="-5">
                <a:latin typeface="Arial"/>
                <a:cs typeface="Arial"/>
              </a:rPr>
              <a:t>can see who can throw it the farthest with their left hand out of </a:t>
            </a:r>
            <a:r>
              <a:rPr dirty="0" sz="1300">
                <a:latin typeface="Arial"/>
                <a:cs typeface="Arial"/>
              </a:rPr>
              <a:t>a  </a:t>
            </a:r>
            <a:r>
              <a:rPr dirty="0" sz="1300" spc="-5">
                <a:latin typeface="Arial"/>
                <a:cs typeface="Arial"/>
              </a:rPr>
              <a:t>group of </a:t>
            </a:r>
            <a:r>
              <a:rPr dirty="0" sz="1300">
                <a:latin typeface="Arial"/>
                <a:cs typeface="Arial"/>
              </a:rPr>
              <a:t>5 </a:t>
            </a:r>
            <a:r>
              <a:rPr dirty="0" sz="1300" spc="-5">
                <a:latin typeface="Arial"/>
                <a:cs typeface="Arial"/>
              </a:rPr>
              <a:t>people. </a:t>
            </a:r>
            <a:r>
              <a:rPr dirty="0" sz="1300" spc="-10">
                <a:latin typeface="Arial"/>
                <a:cs typeface="Arial"/>
              </a:rPr>
              <a:t>Watching </a:t>
            </a:r>
            <a:r>
              <a:rPr dirty="0" sz="1300" spc="-5">
                <a:latin typeface="Arial"/>
                <a:cs typeface="Arial"/>
              </a:rPr>
              <a:t>them throw </a:t>
            </a:r>
            <a:r>
              <a:rPr dirty="0" sz="1300">
                <a:latin typeface="Arial"/>
                <a:cs typeface="Arial"/>
              </a:rPr>
              <a:t>a </a:t>
            </a:r>
            <a:r>
              <a:rPr dirty="0" sz="1300" spc="-5">
                <a:latin typeface="Arial"/>
                <a:cs typeface="Arial"/>
              </a:rPr>
              <a:t>baby doll with their bad hand and  funny sound </a:t>
            </a:r>
            <a:r>
              <a:rPr dirty="0" sz="1300" spc="-10">
                <a:latin typeface="Arial"/>
                <a:cs typeface="Arial"/>
              </a:rPr>
              <a:t>effects </a:t>
            </a:r>
            <a:r>
              <a:rPr dirty="0" sz="1300" spc="-5">
                <a:latin typeface="Arial"/>
                <a:cs typeface="Arial"/>
              </a:rPr>
              <a:t>is fucken hilarious. </a:t>
            </a:r>
            <a:r>
              <a:rPr dirty="0" sz="1300" spc="-45">
                <a:latin typeface="Arial"/>
                <a:cs typeface="Arial"/>
              </a:rPr>
              <a:t>You </a:t>
            </a:r>
            <a:r>
              <a:rPr dirty="0" sz="1300" spc="-5">
                <a:latin typeface="Arial"/>
                <a:cs typeface="Arial"/>
              </a:rPr>
              <a:t>can also go the opposite route and  have 1,000 baby dolls and see how many it takes for someone to throw it in </a:t>
            </a:r>
            <a:r>
              <a:rPr dirty="0" sz="1300">
                <a:latin typeface="Arial"/>
                <a:cs typeface="Arial"/>
              </a:rPr>
              <a:t>a  </a:t>
            </a:r>
            <a:r>
              <a:rPr dirty="0" sz="1300" spc="-5">
                <a:latin typeface="Arial"/>
                <a:cs typeface="Arial"/>
              </a:rPr>
              <a:t>crib 200 feet </a:t>
            </a:r>
            <a:r>
              <a:rPr dirty="0" sz="1300" spc="-25">
                <a:latin typeface="Arial"/>
                <a:cs typeface="Arial"/>
              </a:rPr>
              <a:t>away. </a:t>
            </a:r>
            <a:r>
              <a:rPr dirty="0" sz="1300" spc="-5">
                <a:latin typeface="Arial"/>
                <a:cs typeface="Arial"/>
              </a:rPr>
              <a:t>Or you can see how many baby dolls it would take to break </a:t>
            </a:r>
            <a:r>
              <a:rPr dirty="0" sz="1300">
                <a:latin typeface="Arial"/>
                <a:cs typeface="Arial"/>
              </a:rPr>
              <a:t>a  </a:t>
            </a:r>
            <a:r>
              <a:rPr dirty="0" sz="1300" spc="-5">
                <a:latin typeface="Arial"/>
                <a:cs typeface="Arial"/>
              </a:rPr>
              <a:t>two by four in half. The point I'm trying to convey here is that even something as  simple as </a:t>
            </a:r>
            <a:r>
              <a:rPr dirty="0" sz="1300">
                <a:latin typeface="Arial"/>
                <a:cs typeface="Arial"/>
              </a:rPr>
              <a:t>a </a:t>
            </a:r>
            <a:r>
              <a:rPr dirty="0" sz="1300" spc="-5">
                <a:latin typeface="Arial"/>
                <a:cs typeface="Arial"/>
              </a:rPr>
              <a:t>baby doll has an infinite amount of ways you can turn it into amazing,  original, and funny content. </a:t>
            </a:r>
            <a:r>
              <a:rPr dirty="0" sz="1300" spc="-10">
                <a:latin typeface="Arial"/>
                <a:cs typeface="Arial"/>
              </a:rPr>
              <a:t>That’s </a:t>
            </a:r>
            <a:r>
              <a:rPr dirty="0" sz="1300" spc="-5">
                <a:latin typeface="Arial"/>
                <a:cs typeface="Arial"/>
              </a:rPr>
              <a:t>one of the secret weapons of MrBeast  Productions, we aren't stuck in any old ways of thinking and you can literally turn  anything into content. Good content can be anything, always have an open mind  and never stop innovating. Having said that, this is youtube and there are  constraints. </a:t>
            </a:r>
            <a:r>
              <a:rPr dirty="0" sz="1300" spc="-45">
                <a:latin typeface="Arial"/>
                <a:cs typeface="Arial"/>
              </a:rPr>
              <a:t>You </a:t>
            </a:r>
            <a:r>
              <a:rPr dirty="0" sz="1300" spc="-5">
                <a:latin typeface="Arial"/>
                <a:cs typeface="Arial"/>
              </a:rPr>
              <a:t>know the video can’t be </a:t>
            </a:r>
            <a:r>
              <a:rPr dirty="0" sz="1300">
                <a:latin typeface="Arial"/>
                <a:cs typeface="Arial"/>
              </a:rPr>
              <a:t>a </a:t>
            </a:r>
            <a:r>
              <a:rPr dirty="0" sz="1300" spc="-5">
                <a:latin typeface="Arial"/>
                <a:cs typeface="Arial"/>
              </a:rPr>
              <a:t>minute so you’re obviously going to  need </a:t>
            </a:r>
            <a:r>
              <a:rPr dirty="0" sz="1300">
                <a:latin typeface="Arial"/>
                <a:cs typeface="Arial"/>
              </a:rPr>
              <a:t>a </a:t>
            </a:r>
            <a:r>
              <a:rPr dirty="0" sz="1300" spc="-5">
                <a:latin typeface="Arial"/>
                <a:cs typeface="Arial"/>
              </a:rPr>
              <a:t>story to hold the viewers and there are rules to storytelling. Our audience  is massive and because of that you have to be simple, for 50 million people to  understand something it must be simple. Content can be anything but there is  structure and rules that we must mold it into that </a:t>
            </a:r>
            <a:r>
              <a:rPr dirty="0" sz="1300">
                <a:latin typeface="Arial"/>
                <a:cs typeface="Arial"/>
              </a:rPr>
              <a:t>I </a:t>
            </a:r>
            <a:r>
              <a:rPr dirty="0" sz="1300" spc="-5">
                <a:latin typeface="Arial"/>
                <a:cs typeface="Arial"/>
              </a:rPr>
              <a:t>want to teach you about,  because virality doesn’t just happen. Every frame of our videos will be seen by  10s of millions of</a:t>
            </a:r>
            <a:r>
              <a:rPr dirty="0" sz="1300" spc="-10">
                <a:latin typeface="Arial"/>
                <a:cs typeface="Arial"/>
              </a:rPr>
              <a:t> </a:t>
            </a:r>
            <a:r>
              <a:rPr dirty="0" sz="1300" spc="-5">
                <a:latin typeface="Arial"/>
                <a:cs typeface="Arial"/>
              </a:rPr>
              <a:t>people.</a:t>
            </a:r>
            <a:endParaRPr sz="1300">
              <a:latin typeface="Arial"/>
              <a:cs typeface="Arial"/>
            </a:endParaRPr>
          </a:p>
          <a:p>
            <a:pPr>
              <a:lnSpc>
                <a:spcPct val="100000"/>
              </a:lnSpc>
            </a:pPr>
            <a:endParaRPr sz="1400">
              <a:latin typeface="Arial"/>
              <a:cs typeface="Arial"/>
            </a:endParaRPr>
          </a:p>
          <a:p>
            <a:pPr>
              <a:lnSpc>
                <a:spcPct val="100000"/>
              </a:lnSpc>
              <a:spcBef>
                <a:spcPts val="35"/>
              </a:spcBef>
            </a:pPr>
            <a:endParaRPr sz="1700">
              <a:latin typeface="Arial"/>
              <a:cs typeface="Arial"/>
            </a:endParaRPr>
          </a:p>
          <a:p>
            <a:pPr algn="ctr">
              <a:lnSpc>
                <a:spcPct val="100000"/>
              </a:lnSpc>
            </a:pPr>
            <a:r>
              <a:rPr dirty="0" sz="1300" spc="-5" b="1">
                <a:latin typeface="Arial"/>
                <a:cs typeface="Arial"/>
              </a:rPr>
              <a:t>How to measure the success of</a:t>
            </a:r>
            <a:r>
              <a:rPr dirty="0" sz="1300" spc="-20" b="1">
                <a:latin typeface="Arial"/>
                <a:cs typeface="Arial"/>
              </a:rPr>
              <a:t> </a:t>
            </a:r>
            <a:r>
              <a:rPr dirty="0" sz="1300" spc="-5" b="1">
                <a:latin typeface="Arial"/>
                <a:cs typeface="Arial"/>
              </a:rPr>
              <a:t>content</a:t>
            </a:r>
            <a:endParaRPr sz="1300">
              <a:latin typeface="Arial"/>
              <a:cs typeface="Arial"/>
            </a:endParaRPr>
          </a:p>
          <a:p>
            <a:pPr>
              <a:lnSpc>
                <a:spcPct val="100000"/>
              </a:lnSpc>
              <a:spcBef>
                <a:spcPts val="50"/>
              </a:spcBef>
            </a:pPr>
            <a:endParaRPr sz="1450">
              <a:latin typeface="Arial"/>
              <a:cs typeface="Arial"/>
            </a:endParaRPr>
          </a:p>
          <a:p>
            <a:pPr marL="12700" marR="58419" indent="457200">
              <a:lnSpc>
                <a:spcPct val="110200"/>
              </a:lnSpc>
            </a:pPr>
            <a:r>
              <a:rPr dirty="0" sz="1300" spc="-5">
                <a:latin typeface="Arial"/>
                <a:cs typeface="Arial"/>
              </a:rPr>
              <a:t>Like </a:t>
            </a:r>
            <a:r>
              <a:rPr dirty="0" sz="1300">
                <a:latin typeface="Arial"/>
                <a:cs typeface="Arial"/>
              </a:rPr>
              <a:t>I </a:t>
            </a:r>
            <a:r>
              <a:rPr dirty="0" sz="1300" spc="-5">
                <a:latin typeface="Arial"/>
                <a:cs typeface="Arial"/>
              </a:rPr>
              <a:t>said at the start of this the metrics you care about in regards to  virality are CTR, </a:t>
            </a:r>
            <a:r>
              <a:rPr dirty="0" sz="1300" spc="-30">
                <a:latin typeface="Arial"/>
                <a:cs typeface="Arial"/>
              </a:rPr>
              <a:t>AVD, </a:t>
            </a:r>
            <a:r>
              <a:rPr dirty="0" sz="1300" spc="-5">
                <a:latin typeface="Arial"/>
                <a:cs typeface="Arial"/>
              </a:rPr>
              <a:t>and </a:t>
            </a:r>
            <a:r>
              <a:rPr dirty="0" sz="1300" spc="-70">
                <a:latin typeface="Arial"/>
                <a:cs typeface="Arial"/>
              </a:rPr>
              <a:t>AVP. </a:t>
            </a:r>
            <a:r>
              <a:rPr dirty="0" sz="1300" spc="-5">
                <a:latin typeface="Arial"/>
                <a:cs typeface="Arial"/>
              </a:rPr>
              <a:t>If you want to know if the contents of </a:t>
            </a:r>
            <a:r>
              <a:rPr dirty="0" sz="1300">
                <a:latin typeface="Arial"/>
                <a:cs typeface="Arial"/>
              </a:rPr>
              <a:t>a </a:t>
            </a:r>
            <a:r>
              <a:rPr dirty="0" sz="1300" spc="-5">
                <a:latin typeface="Arial"/>
                <a:cs typeface="Arial"/>
              </a:rPr>
              <a:t>video are  good, just look at the </a:t>
            </a:r>
            <a:r>
              <a:rPr dirty="0" sz="1300" spc="-35">
                <a:latin typeface="Arial"/>
                <a:cs typeface="Arial"/>
              </a:rPr>
              <a:t>AVD </a:t>
            </a:r>
            <a:r>
              <a:rPr dirty="0" sz="1300" spc="-5">
                <a:latin typeface="Arial"/>
                <a:cs typeface="Arial"/>
              </a:rPr>
              <a:t>and </a:t>
            </a:r>
            <a:r>
              <a:rPr dirty="0" sz="1300" spc="-35">
                <a:latin typeface="Arial"/>
                <a:cs typeface="Arial"/>
              </a:rPr>
              <a:t>AVP </a:t>
            </a:r>
            <a:r>
              <a:rPr dirty="0" sz="1300" spc="-5">
                <a:latin typeface="Arial"/>
                <a:cs typeface="Arial"/>
              </a:rPr>
              <a:t>of </a:t>
            </a:r>
            <a:r>
              <a:rPr dirty="0" sz="1300">
                <a:latin typeface="Arial"/>
                <a:cs typeface="Arial"/>
              </a:rPr>
              <a:t>a </a:t>
            </a:r>
            <a:r>
              <a:rPr dirty="0" sz="1300" spc="-5">
                <a:latin typeface="Arial"/>
                <a:cs typeface="Arial"/>
              </a:rPr>
              <a:t>video after we upload it. Because</a:t>
            </a:r>
            <a:r>
              <a:rPr dirty="0" sz="1300" spc="20">
                <a:latin typeface="Arial"/>
                <a:cs typeface="Arial"/>
              </a:rPr>
              <a:t> </a:t>
            </a:r>
            <a:r>
              <a:rPr dirty="0" sz="1300" spc="-5">
                <a:latin typeface="Arial"/>
                <a:cs typeface="Arial"/>
              </a:rPr>
              <a:t>based</a:t>
            </a:r>
            <a:endParaRPr sz="1300">
              <a:latin typeface="Arial"/>
              <a:cs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01700" y="435836"/>
            <a:ext cx="5969635" cy="2207895"/>
          </a:xfrm>
          <a:prstGeom prst="rect">
            <a:avLst/>
          </a:prstGeom>
        </p:spPr>
        <p:txBody>
          <a:bodyPr wrap="square" lIns="0" tIns="12700" rIns="0" bIns="0" rtlCol="0" vert="horz">
            <a:spAutoFit/>
          </a:bodyPr>
          <a:lstStyle/>
          <a:p>
            <a:pPr algn="r" marR="5080">
              <a:lnSpc>
                <a:spcPct val="100000"/>
              </a:lnSpc>
              <a:spcBef>
                <a:spcPts val="100"/>
              </a:spcBef>
            </a:pPr>
            <a:r>
              <a:rPr dirty="0" sz="1100" spc="-5">
                <a:latin typeface="Arial"/>
                <a:cs typeface="Arial"/>
              </a:rPr>
              <a:t>2</a:t>
            </a:r>
            <a:r>
              <a:rPr dirty="0" sz="1100">
                <a:latin typeface="Arial"/>
                <a:cs typeface="Arial"/>
              </a:rPr>
              <a:t>7</a:t>
            </a:r>
            <a:endParaRPr sz="1100">
              <a:latin typeface="Arial"/>
              <a:cs typeface="Arial"/>
            </a:endParaRPr>
          </a:p>
          <a:p>
            <a:pPr>
              <a:lnSpc>
                <a:spcPct val="100000"/>
              </a:lnSpc>
            </a:pPr>
            <a:endParaRPr sz="1200">
              <a:latin typeface="Arial"/>
              <a:cs typeface="Arial"/>
            </a:endParaRPr>
          </a:p>
          <a:p>
            <a:pPr marL="12700" marR="176530">
              <a:lnSpc>
                <a:spcPct val="110200"/>
              </a:lnSpc>
              <a:spcBef>
                <a:spcPts val="725"/>
              </a:spcBef>
            </a:pPr>
            <a:r>
              <a:rPr dirty="0" sz="1300" spc="-5">
                <a:latin typeface="Arial"/>
                <a:cs typeface="Arial"/>
              </a:rPr>
              <a:t>on how long people watch and what percentage of the video they watched, you  can clearly see if they enjoyed it. </a:t>
            </a:r>
            <a:r>
              <a:rPr dirty="0" sz="1300" spc="-75">
                <a:latin typeface="Arial"/>
                <a:cs typeface="Arial"/>
              </a:rPr>
              <a:t>To </a:t>
            </a:r>
            <a:r>
              <a:rPr dirty="0" sz="1300" spc="-5">
                <a:latin typeface="Arial"/>
                <a:cs typeface="Arial"/>
              </a:rPr>
              <a:t>show this in</a:t>
            </a:r>
            <a:r>
              <a:rPr dirty="0" sz="1300" spc="55">
                <a:latin typeface="Arial"/>
                <a:cs typeface="Arial"/>
              </a:rPr>
              <a:t> </a:t>
            </a:r>
            <a:r>
              <a:rPr dirty="0" sz="1300" spc="-5">
                <a:latin typeface="Arial"/>
                <a:cs typeface="Arial"/>
              </a:rPr>
              <a:t>action</a:t>
            </a:r>
            <a:endParaRPr sz="1300">
              <a:latin typeface="Arial"/>
              <a:cs typeface="Arial"/>
            </a:endParaRPr>
          </a:p>
          <a:p>
            <a:pPr marL="12700" marR="31115">
              <a:lnSpc>
                <a:spcPct val="110200"/>
              </a:lnSpc>
            </a:pPr>
            <a:r>
              <a:rPr dirty="0" sz="1300" spc="-5">
                <a:latin typeface="Arial"/>
                <a:cs typeface="Arial"/>
              </a:rPr>
              <a:t>below is the retention data for two separate videos of almost identical length from  the channel. (All avd and avp data </a:t>
            </a:r>
            <a:r>
              <a:rPr dirty="0" sz="1300">
                <a:latin typeface="Arial"/>
                <a:cs typeface="Arial"/>
              </a:rPr>
              <a:t>I </a:t>
            </a:r>
            <a:r>
              <a:rPr dirty="0" sz="1300" spc="-5">
                <a:latin typeface="Arial"/>
                <a:cs typeface="Arial"/>
              </a:rPr>
              <a:t>share will be first day data to make it apples  to apples, if you don’t know what this means </a:t>
            </a:r>
            <a:r>
              <a:rPr dirty="0" sz="1300" spc="-10">
                <a:latin typeface="Arial"/>
                <a:cs typeface="Arial"/>
              </a:rPr>
              <a:t>that’s </a:t>
            </a:r>
            <a:r>
              <a:rPr dirty="0" sz="1300" spc="-5">
                <a:latin typeface="Arial"/>
                <a:cs typeface="Arial"/>
              </a:rPr>
              <a:t>okay </a:t>
            </a:r>
            <a:r>
              <a:rPr dirty="0" sz="1300" spc="-10">
                <a:latin typeface="Arial"/>
                <a:cs typeface="Arial"/>
              </a:rPr>
              <a:t>it’s </a:t>
            </a:r>
            <a:r>
              <a:rPr dirty="0" sz="1300" spc="-5">
                <a:latin typeface="Arial"/>
                <a:cs typeface="Arial"/>
              </a:rPr>
              <a:t>mostly incase mario  gets his hands on this haha). One video has 120 million views and the other only  45 million. Look at these retention numbers and see if you can pick which one  got triple the</a:t>
            </a:r>
            <a:r>
              <a:rPr dirty="0" sz="1300" spc="-10">
                <a:latin typeface="Arial"/>
                <a:cs typeface="Arial"/>
              </a:rPr>
              <a:t> </a:t>
            </a:r>
            <a:r>
              <a:rPr dirty="0" sz="1300" spc="-5">
                <a:latin typeface="Arial"/>
                <a:cs typeface="Arial"/>
              </a:rPr>
              <a:t>views.</a:t>
            </a:r>
            <a:endParaRPr sz="1300">
              <a:latin typeface="Arial"/>
              <a:cs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690021" y="435836"/>
            <a:ext cx="180975" cy="193040"/>
          </a:xfrm>
          <a:prstGeom prst="rect">
            <a:avLst/>
          </a:prstGeom>
        </p:spPr>
        <p:txBody>
          <a:bodyPr wrap="square" lIns="0" tIns="12700" rIns="0" bIns="0" rtlCol="0" vert="horz">
            <a:spAutoFit/>
          </a:bodyPr>
          <a:lstStyle/>
          <a:p>
            <a:pPr marL="12700">
              <a:lnSpc>
                <a:spcPct val="100000"/>
              </a:lnSpc>
              <a:spcBef>
                <a:spcPts val="100"/>
              </a:spcBef>
            </a:pPr>
            <a:r>
              <a:rPr dirty="0" sz="1100" spc="-5">
                <a:latin typeface="Arial"/>
                <a:cs typeface="Arial"/>
              </a:rPr>
              <a:t>2</a:t>
            </a:r>
            <a:r>
              <a:rPr dirty="0" sz="1100">
                <a:latin typeface="Arial"/>
                <a:cs typeface="Arial"/>
              </a:rPr>
              <a:t>8</a:t>
            </a:r>
            <a:endParaRPr sz="1100">
              <a:latin typeface="Arial"/>
              <a:cs typeface="Arial"/>
            </a:endParaRPr>
          </a:p>
        </p:txBody>
      </p:sp>
      <p:sp>
        <p:nvSpPr>
          <p:cNvPr id="3" name="object 3"/>
          <p:cNvSpPr txBox="1"/>
          <p:nvPr/>
        </p:nvSpPr>
        <p:spPr>
          <a:xfrm>
            <a:off x="901700" y="7626063"/>
            <a:ext cx="5960110" cy="1335405"/>
          </a:xfrm>
          <a:prstGeom prst="rect">
            <a:avLst/>
          </a:prstGeom>
        </p:spPr>
        <p:txBody>
          <a:bodyPr wrap="square" lIns="0" tIns="12700" rIns="0" bIns="0" rtlCol="0" vert="horz">
            <a:spAutoFit/>
          </a:bodyPr>
          <a:lstStyle/>
          <a:p>
            <a:pPr marL="12700" marR="48895">
              <a:lnSpc>
                <a:spcPct val="110200"/>
              </a:lnSpc>
              <a:spcBef>
                <a:spcPts val="100"/>
              </a:spcBef>
            </a:pPr>
            <a:r>
              <a:rPr dirty="0" sz="1300" spc="-5">
                <a:latin typeface="Arial"/>
                <a:cs typeface="Arial"/>
              </a:rPr>
              <a:t>The answer is the lower image. People on average watched this video </a:t>
            </a:r>
            <a:r>
              <a:rPr dirty="0" sz="1300">
                <a:latin typeface="Arial"/>
                <a:cs typeface="Arial"/>
              </a:rPr>
              <a:t>a </a:t>
            </a:r>
            <a:r>
              <a:rPr dirty="0" sz="1300" spc="-5">
                <a:latin typeface="Arial"/>
                <a:cs typeface="Arial"/>
              </a:rPr>
              <a:t>minute  and 38 seconds longer than the other video of the same length!! OF COURSE IT  GOT TRIPLE THE VIEWS, IT’S CLEAR AS </a:t>
            </a:r>
            <a:r>
              <a:rPr dirty="0" sz="1300" spc="-35">
                <a:latin typeface="Arial"/>
                <a:cs typeface="Arial"/>
              </a:rPr>
              <a:t>DAY </a:t>
            </a:r>
            <a:r>
              <a:rPr dirty="0" sz="1300" spc="-5">
                <a:latin typeface="Arial"/>
                <a:cs typeface="Arial"/>
              </a:rPr>
              <a:t>FOR YOUTUBE</a:t>
            </a:r>
            <a:r>
              <a:rPr dirty="0" sz="1300" spc="5">
                <a:latin typeface="Arial"/>
                <a:cs typeface="Arial"/>
              </a:rPr>
              <a:t> </a:t>
            </a:r>
            <a:r>
              <a:rPr dirty="0" sz="1300" spc="-30">
                <a:latin typeface="Arial"/>
                <a:cs typeface="Arial"/>
              </a:rPr>
              <a:t>THAT</a:t>
            </a:r>
            <a:endParaRPr sz="1300">
              <a:latin typeface="Arial"/>
              <a:cs typeface="Arial"/>
            </a:endParaRPr>
          </a:p>
          <a:p>
            <a:pPr algn="just" marL="12700" marR="5080">
              <a:lnSpc>
                <a:spcPct val="110200"/>
              </a:lnSpc>
            </a:pPr>
            <a:r>
              <a:rPr dirty="0" sz="1300" spc="-5">
                <a:latin typeface="Arial"/>
                <a:cs typeface="Arial"/>
              </a:rPr>
              <a:t>PEOPLE LIKED THIS VIDEO MUCH MORE! For your videos to do well you must  get their </a:t>
            </a:r>
            <a:r>
              <a:rPr dirty="0" sz="1300" spc="-35">
                <a:latin typeface="Arial"/>
                <a:cs typeface="Arial"/>
              </a:rPr>
              <a:t>AVD </a:t>
            </a:r>
            <a:r>
              <a:rPr dirty="0" sz="1300" spc="-5">
                <a:latin typeface="Arial"/>
                <a:cs typeface="Arial"/>
              </a:rPr>
              <a:t>and </a:t>
            </a:r>
            <a:r>
              <a:rPr dirty="0" sz="1300" spc="-35">
                <a:latin typeface="Arial"/>
                <a:cs typeface="Arial"/>
              </a:rPr>
              <a:t>AVP </a:t>
            </a:r>
            <a:r>
              <a:rPr dirty="0" sz="1300" spc="-5">
                <a:latin typeface="Arial"/>
                <a:cs typeface="Arial"/>
              </a:rPr>
              <a:t>as high as possible. The longer people watch, the better </a:t>
            </a:r>
            <a:r>
              <a:rPr dirty="0" sz="1300">
                <a:latin typeface="Arial"/>
                <a:cs typeface="Arial"/>
              </a:rPr>
              <a:t>a  </a:t>
            </a:r>
            <a:r>
              <a:rPr dirty="0" sz="1300" spc="-5">
                <a:latin typeface="Arial"/>
                <a:cs typeface="Arial"/>
              </a:rPr>
              <a:t>video will do. This is why I’m such </a:t>
            </a:r>
            <a:r>
              <a:rPr dirty="0" sz="1300">
                <a:latin typeface="Arial"/>
                <a:cs typeface="Arial"/>
              </a:rPr>
              <a:t>a </a:t>
            </a:r>
            <a:r>
              <a:rPr dirty="0" sz="1300" spc="-5">
                <a:latin typeface="Arial"/>
                <a:cs typeface="Arial"/>
              </a:rPr>
              <a:t>stickler about every single second</a:t>
            </a:r>
            <a:r>
              <a:rPr dirty="0" sz="1300" spc="-25">
                <a:latin typeface="Arial"/>
                <a:cs typeface="Arial"/>
              </a:rPr>
              <a:t> </a:t>
            </a:r>
            <a:r>
              <a:rPr dirty="0" sz="1300" spc="-5">
                <a:latin typeface="Arial"/>
                <a:cs typeface="Arial"/>
              </a:rPr>
              <a:t>of</a:t>
            </a:r>
            <a:endParaRPr sz="1300">
              <a:latin typeface="Arial"/>
              <a:cs typeface="Arial"/>
            </a:endParaRPr>
          </a:p>
        </p:txBody>
      </p:sp>
      <p:sp>
        <p:nvSpPr>
          <p:cNvPr id="4" name="object 4"/>
          <p:cNvSpPr/>
          <p:nvPr/>
        </p:nvSpPr>
        <p:spPr>
          <a:xfrm>
            <a:off x="933450" y="1151780"/>
            <a:ext cx="5943600" cy="3000374"/>
          </a:xfrm>
          <a:prstGeom prst="rect">
            <a:avLst/>
          </a:prstGeom>
          <a:blipFill>
            <a:blip r:embed="rId2" cstate="print"/>
            <a:stretch>
              <a:fillRect/>
            </a:stretch>
          </a:blipFill>
        </p:spPr>
        <p:txBody>
          <a:bodyPr wrap="square" lIns="0" tIns="0" rIns="0" bIns="0" rtlCol="0"/>
          <a:lstStyle/>
          <a:p/>
        </p:txBody>
      </p:sp>
      <p:sp>
        <p:nvSpPr>
          <p:cNvPr id="5" name="object 5"/>
          <p:cNvSpPr/>
          <p:nvPr/>
        </p:nvSpPr>
        <p:spPr>
          <a:xfrm>
            <a:off x="933450" y="4234656"/>
            <a:ext cx="5943599" cy="3152775"/>
          </a:xfrm>
          <a:prstGeom prst="rect">
            <a:avLst/>
          </a:prstGeom>
          <a:blipFill>
            <a:blip r:embed="rId3" cstate="print"/>
            <a:stretch>
              <a:fillRect/>
            </a:stretch>
          </a:blipFill>
        </p:spPr>
        <p:txBody>
          <a:bodyPr wrap="square" lIns="0" tIns="0" rIns="0" bIns="0" rtlCol="0"/>
          <a:lstStyle/>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01700" y="435836"/>
            <a:ext cx="5969635" cy="8321040"/>
          </a:xfrm>
          <a:prstGeom prst="rect">
            <a:avLst/>
          </a:prstGeom>
        </p:spPr>
        <p:txBody>
          <a:bodyPr wrap="square" lIns="0" tIns="12700" rIns="0" bIns="0" rtlCol="0" vert="horz">
            <a:spAutoFit/>
          </a:bodyPr>
          <a:lstStyle/>
          <a:p>
            <a:pPr algn="r" marR="5080">
              <a:lnSpc>
                <a:spcPct val="100000"/>
              </a:lnSpc>
              <a:spcBef>
                <a:spcPts val="100"/>
              </a:spcBef>
            </a:pPr>
            <a:r>
              <a:rPr dirty="0" sz="1100" spc="-5">
                <a:latin typeface="Arial"/>
                <a:cs typeface="Arial"/>
              </a:rPr>
              <a:t>2</a:t>
            </a:r>
            <a:r>
              <a:rPr dirty="0" sz="1100">
                <a:latin typeface="Arial"/>
                <a:cs typeface="Arial"/>
              </a:rPr>
              <a:t>9</a:t>
            </a:r>
            <a:endParaRPr sz="1100">
              <a:latin typeface="Arial"/>
              <a:cs typeface="Arial"/>
            </a:endParaRPr>
          </a:p>
          <a:p>
            <a:pPr>
              <a:lnSpc>
                <a:spcPct val="100000"/>
              </a:lnSpc>
            </a:pPr>
            <a:endParaRPr sz="1200">
              <a:latin typeface="Arial"/>
              <a:cs typeface="Arial"/>
            </a:endParaRPr>
          </a:p>
          <a:p>
            <a:pPr marL="12700" marR="76835">
              <a:lnSpc>
                <a:spcPct val="110200"/>
              </a:lnSpc>
              <a:spcBef>
                <a:spcPts val="725"/>
              </a:spcBef>
            </a:pPr>
            <a:r>
              <a:rPr dirty="0" sz="1300" spc="-5">
                <a:latin typeface="Arial"/>
                <a:cs typeface="Arial"/>
              </a:rPr>
              <a:t>content. Hook people at the start of the video, transition them to an amazing  story that they are invested in, have no dull moments, and then have </a:t>
            </a:r>
            <a:r>
              <a:rPr dirty="0" sz="1300">
                <a:latin typeface="Arial"/>
                <a:cs typeface="Arial"/>
              </a:rPr>
              <a:t>a </a:t>
            </a:r>
            <a:r>
              <a:rPr dirty="0" sz="1300" spc="-5">
                <a:latin typeface="Arial"/>
                <a:cs typeface="Arial"/>
              </a:rPr>
              <a:t>satisfying  </a:t>
            </a:r>
            <a:r>
              <a:rPr dirty="0" sz="1300" spc="-10">
                <a:latin typeface="Arial"/>
                <a:cs typeface="Arial"/>
              </a:rPr>
              <a:t>payoff </a:t>
            </a:r>
            <a:r>
              <a:rPr dirty="0" sz="1300" spc="-5">
                <a:latin typeface="Arial"/>
                <a:cs typeface="Arial"/>
              </a:rPr>
              <a:t>at the end of the video with an abrupt</a:t>
            </a:r>
            <a:r>
              <a:rPr dirty="0" sz="1300" spc="-10">
                <a:latin typeface="Arial"/>
                <a:cs typeface="Arial"/>
              </a:rPr>
              <a:t> </a:t>
            </a:r>
            <a:r>
              <a:rPr dirty="0" sz="1300" spc="-5">
                <a:latin typeface="Arial"/>
                <a:cs typeface="Arial"/>
              </a:rPr>
              <a:t>ending.</a:t>
            </a:r>
            <a:endParaRPr sz="1300">
              <a:latin typeface="Arial"/>
              <a:cs typeface="Arial"/>
            </a:endParaRPr>
          </a:p>
          <a:p>
            <a:pPr>
              <a:lnSpc>
                <a:spcPct val="100000"/>
              </a:lnSpc>
              <a:spcBef>
                <a:spcPts val="40"/>
              </a:spcBef>
            </a:pPr>
            <a:endParaRPr sz="1600">
              <a:latin typeface="Arial"/>
              <a:cs typeface="Arial"/>
            </a:endParaRPr>
          </a:p>
          <a:p>
            <a:pPr algn="ctr">
              <a:lnSpc>
                <a:spcPct val="100000"/>
              </a:lnSpc>
            </a:pPr>
            <a:r>
              <a:rPr dirty="0" sz="1300" spc="-5" b="1">
                <a:latin typeface="Arial"/>
                <a:cs typeface="Arial"/>
              </a:rPr>
              <a:t>Formats</a:t>
            </a:r>
            <a:endParaRPr sz="1300">
              <a:latin typeface="Arial"/>
              <a:cs typeface="Arial"/>
            </a:endParaRPr>
          </a:p>
          <a:p>
            <a:pPr>
              <a:lnSpc>
                <a:spcPct val="100000"/>
              </a:lnSpc>
              <a:spcBef>
                <a:spcPts val="50"/>
              </a:spcBef>
            </a:pPr>
            <a:endParaRPr sz="1450">
              <a:latin typeface="Arial"/>
              <a:cs typeface="Arial"/>
            </a:endParaRPr>
          </a:p>
          <a:p>
            <a:pPr marL="12700" marR="22225" indent="457200">
              <a:lnSpc>
                <a:spcPct val="110200"/>
              </a:lnSpc>
            </a:pPr>
            <a:r>
              <a:rPr dirty="0" sz="1300" spc="-5">
                <a:latin typeface="Arial"/>
                <a:cs typeface="Arial"/>
              </a:rPr>
              <a:t>One way to boost retention on </a:t>
            </a:r>
            <a:r>
              <a:rPr dirty="0" sz="1300">
                <a:latin typeface="Arial"/>
                <a:cs typeface="Arial"/>
              </a:rPr>
              <a:t>a </a:t>
            </a:r>
            <a:r>
              <a:rPr dirty="0" sz="1300" spc="-5">
                <a:latin typeface="Arial"/>
                <a:cs typeface="Arial"/>
              </a:rPr>
              <a:t>video is to have </a:t>
            </a:r>
            <a:r>
              <a:rPr dirty="0" sz="1300">
                <a:latin typeface="Arial"/>
                <a:cs typeface="Arial"/>
              </a:rPr>
              <a:t>a </a:t>
            </a:r>
            <a:r>
              <a:rPr dirty="0" sz="1300" spc="-5">
                <a:latin typeface="Arial"/>
                <a:cs typeface="Arial"/>
              </a:rPr>
              <a:t>good format for the  video to </a:t>
            </a:r>
            <a:r>
              <a:rPr dirty="0" sz="1300" spc="-15">
                <a:latin typeface="Arial"/>
                <a:cs typeface="Arial"/>
              </a:rPr>
              <a:t>follow. </a:t>
            </a:r>
            <a:r>
              <a:rPr dirty="0" sz="1300" spc="-10">
                <a:latin typeface="Arial"/>
                <a:cs typeface="Arial"/>
              </a:rPr>
              <a:t>Let’s </a:t>
            </a:r>
            <a:r>
              <a:rPr dirty="0" sz="1300" spc="-5">
                <a:latin typeface="Arial"/>
                <a:cs typeface="Arial"/>
              </a:rPr>
              <a:t>use our popular “last to leave” series as an example. These  videos have many reasons why they do well but one in particular is the </a:t>
            </a:r>
            <a:r>
              <a:rPr dirty="0" sz="1300" spc="-10">
                <a:latin typeface="Arial"/>
                <a:cs typeface="Arial"/>
              </a:rPr>
              <a:t>payoff </a:t>
            </a:r>
            <a:r>
              <a:rPr dirty="0" sz="1300" spc="-5">
                <a:latin typeface="Arial"/>
                <a:cs typeface="Arial"/>
              </a:rPr>
              <a:t>at  the end. </a:t>
            </a:r>
            <a:r>
              <a:rPr dirty="0" sz="1300" spc="-45">
                <a:latin typeface="Arial"/>
                <a:cs typeface="Arial"/>
              </a:rPr>
              <a:t>You </a:t>
            </a:r>
            <a:r>
              <a:rPr dirty="0" sz="1300" spc="-5">
                <a:latin typeface="Arial"/>
                <a:cs typeface="Arial"/>
              </a:rPr>
              <a:t>see once you start watching </a:t>
            </a:r>
            <a:r>
              <a:rPr dirty="0" sz="1300">
                <a:latin typeface="Arial"/>
                <a:cs typeface="Arial"/>
              </a:rPr>
              <a:t>a </a:t>
            </a:r>
            <a:r>
              <a:rPr dirty="0" sz="1300" spc="-5">
                <a:latin typeface="Arial"/>
                <a:cs typeface="Arial"/>
              </a:rPr>
              <a:t>last to leave, you get invested in the  progress and the challenge. </a:t>
            </a:r>
            <a:r>
              <a:rPr dirty="0" sz="1300" spc="-45">
                <a:latin typeface="Arial"/>
                <a:cs typeface="Arial"/>
              </a:rPr>
              <a:t>You </a:t>
            </a:r>
            <a:r>
              <a:rPr dirty="0" sz="1300" spc="-5">
                <a:latin typeface="Arial"/>
                <a:cs typeface="Arial"/>
              </a:rPr>
              <a:t>really want to see who leaves the circle last and  wins the $100,000. Luckily the winner isn’t revealed until the end of the video so  as long as we don’t make the video boring as hell people are very likely to stick  around until the end. Strong </a:t>
            </a:r>
            <a:r>
              <a:rPr dirty="0" sz="1300" spc="-10">
                <a:latin typeface="Arial"/>
                <a:cs typeface="Arial"/>
              </a:rPr>
              <a:t>payoffs </a:t>
            </a:r>
            <a:r>
              <a:rPr dirty="0" sz="1300" spc="-5">
                <a:latin typeface="Arial"/>
                <a:cs typeface="Arial"/>
              </a:rPr>
              <a:t>at the end of videos boost retention. But  obviously last to leave isn’t our only format. Another example of </a:t>
            </a:r>
            <a:r>
              <a:rPr dirty="0" sz="1300">
                <a:latin typeface="Arial"/>
                <a:cs typeface="Arial"/>
              </a:rPr>
              <a:t>a </a:t>
            </a:r>
            <a:r>
              <a:rPr dirty="0" sz="1300" spc="-5">
                <a:latin typeface="Arial"/>
                <a:cs typeface="Arial"/>
              </a:rPr>
              <a:t>format is what </a:t>
            </a:r>
            <a:r>
              <a:rPr dirty="0" sz="1300">
                <a:latin typeface="Arial"/>
                <a:cs typeface="Arial"/>
              </a:rPr>
              <a:t>I  </a:t>
            </a:r>
            <a:r>
              <a:rPr dirty="0" sz="1300" spc="-5">
                <a:latin typeface="Arial"/>
                <a:cs typeface="Arial"/>
              </a:rPr>
              <a:t>like to call stair stepping. </a:t>
            </a:r>
            <a:r>
              <a:rPr dirty="0" sz="1300">
                <a:latin typeface="Arial"/>
                <a:cs typeface="Arial"/>
              </a:rPr>
              <a:t>A </a:t>
            </a:r>
            <a:r>
              <a:rPr dirty="0" sz="1300" spc="-5">
                <a:latin typeface="Arial"/>
                <a:cs typeface="Arial"/>
              </a:rPr>
              <a:t>good example of this is “I Bought The </a:t>
            </a:r>
            <a:r>
              <a:rPr dirty="0" sz="1300" spc="-10">
                <a:latin typeface="Arial"/>
                <a:cs typeface="Arial"/>
              </a:rPr>
              <a:t>World’s </a:t>
            </a:r>
            <a:r>
              <a:rPr dirty="0" sz="1300" spc="-5">
                <a:latin typeface="Arial"/>
                <a:cs typeface="Arial"/>
              </a:rPr>
              <a:t>Largest  Firework” this video opens with us showing all the fireworks and then lighting</a:t>
            </a:r>
            <a:r>
              <a:rPr dirty="0" sz="1300" spc="-30">
                <a:latin typeface="Arial"/>
                <a:cs typeface="Arial"/>
              </a:rPr>
              <a:t> </a:t>
            </a:r>
            <a:r>
              <a:rPr dirty="0" sz="1300">
                <a:latin typeface="Arial"/>
                <a:cs typeface="Arial"/>
              </a:rPr>
              <a:t>a</a:t>
            </a:r>
            <a:endParaRPr sz="1300">
              <a:latin typeface="Arial"/>
              <a:cs typeface="Arial"/>
            </a:endParaRPr>
          </a:p>
          <a:p>
            <a:pPr marL="12700" marR="20320">
              <a:lnSpc>
                <a:spcPct val="110200"/>
              </a:lnSpc>
            </a:pPr>
            <a:r>
              <a:rPr dirty="0" sz="1300" spc="-5">
                <a:latin typeface="Arial"/>
                <a:cs typeface="Arial"/>
              </a:rPr>
              <a:t>$1 firework, then </a:t>
            </a:r>
            <a:r>
              <a:rPr dirty="0" sz="1300">
                <a:latin typeface="Arial"/>
                <a:cs typeface="Arial"/>
              </a:rPr>
              <a:t>a </a:t>
            </a:r>
            <a:r>
              <a:rPr dirty="0" sz="1300" spc="-5">
                <a:latin typeface="Arial"/>
                <a:cs typeface="Arial"/>
              </a:rPr>
              <a:t>$10, then $50, then $375, then $1,000, then $10,000, then we  did some content, then $40,000, $100,000, and then the world record. As you get  deeper in the video the stakes get </a:t>
            </a:r>
            <a:r>
              <a:rPr dirty="0" sz="1300" spc="-15">
                <a:latin typeface="Arial"/>
                <a:cs typeface="Arial"/>
              </a:rPr>
              <a:t>higher. </a:t>
            </a:r>
            <a:r>
              <a:rPr dirty="0" sz="1300" spc="-5">
                <a:latin typeface="Arial"/>
                <a:cs typeface="Arial"/>
              </a:rPr>
              <a:t>The </a:t>
            </a:r>
            <a:r>
              <a:rPr dirty="0" sz="1300" spc="-10">
                <a:latin typeface="Arial"/>
                <a:cs typeface="Arial"/>
              </a:rPr>
              <a:t>payoff </a:t>
            </a:r>
            <a:r>
              <a:rPr dirty="0" sz="1300" spc="-5">
                <a:latin typeface="Arial"/>
                <a:cs typeface="Arial"/>
              </a:rPr>
              <a:t>of the world record is at the  end and </a:t>
            </a:r>
            <a:r>
              <a:rPr dirty="0" sz="1300" spc="-10">
                <a:latin typeface="Arial"/>
                <a:cs typeface="Arial"/>
              </a:rPr>
              <a:t>It’s </a:t>
            </a:r>
            <a:r>
              <a:rPr dirty="0" sz="1300" spc="-5">
                <a:latin typeface="Arial"/>
                <a:cs typeface="Arial"/>
              </a:rPr>
              <a:t>such </a:t>
            </a:r>
            <a:r>
              <a:rPr dirty="0" sz="1300">
                <a:latin typeface="Arial"/>
                <a:cs typeface="Arial"/>
              </a:rPr>
              <a:t>a </a:t>
            </a:r>
            <a:r>
              <a:rPr dirty="0" sz="1300" spc="-5">
                <a:latin typeface="Arial"/>
                <a:cs typeface="Arial"/>
              </a:rPr>
              <a:t>beautiful format that allows you to deviate if you want as long  as things progressively get </a:t>
            </a:r>
            <a:r>
              <a:rPr dirty="0" sz="1300" spc="-15">
                <a:latin typeface="Arial"/>
                <a:cs typeface="Arial"/>
              </a:rPr>
              <a:t>cooler. </a:t>
            </a:r>
            <a:r>
              <a:rPr dirty="0" sz="1300">
                <a:latin typeface="Arial"/>
                <a:cs typeface="Arial"/>
              </a:rPr>
              <a:t>I </a:t>
            </a:r>
            <a:r>
              <a:rPr dirty="0" sz="1300" spc="-5">
                <a:latin typeface="Arial"/>
                <a:cs typeface="Arial"/>
              </a:rPr>
              <a:t>fucken love stair stepping. Another format  would be the ones where </a:t>
            </a:r>
            <a:r>
              <a:rPr dirty="0" sz="1300">
                <a:latin typeface="Arial"/>
                <a:cs typeface="Arial"/>
              </a:rPr>
              <a:t>I </a:t>
            </a:r>
            <a:r>
              <a:rPr dirty="0" sz="1300" spc="-5">
                <a:latin typeface="Arial"/>
                <a:cs typeface="Arial"/>
              </a:rPr>
              <a:t>get chased like bounty </a:t>
            </a:r>
            <a:r>
              <a:rPr dirty="0" sz="1300" spc="-15">
                <a:latin typeface="Arial"/>
                <a:cs typeface="Arial"/>
              </a:rPr>
              <a:t>hunter, military, </a:t>
            </a:r>
            <a:r>
              <a:rPr dirty="0" sz="1300" spc="-5">
                <a:latin typeface="Arial"/>
                <a:cs typeface="Arial"/>
              </a:rPr>
              <a:t>FBI. Just like  the last to leave challenges you don’t know until the end of the video what the  result is. Will they catch me? Will </a:t>
            </a:r>
            <a:r>
              <a:rPr dirty="0" sz="1300">
                <a:latin typeface="Arial"/>
                <a:cs typeface="Arial"/>
              </a:rPr>
              <a:t>I </a:t>
            </a:r>
            <a:r>
              <a:rPr dirty="0" sz="1300" spc="-5">
                <a:latin typeface="Arial"/>
                <a:cs typeface="Arial"/>
              </a:rPr>
              <a:t>get away? Gotta watch until the</a:t>
            </a:r>
            <a:r>
              <a:rPr dirty="0" sz="1300" spc="-25">
                <a:latin typeface="Arial"/>
                <a:cs typeface="Arial"/>
              </a:rPr>
              <a:t> </a:t>
            </a:r>
            <a:r>
              <a:rPr dirty="0" sz="1300" spc="-5">
                <a:latin typeface="Arial"/>
                <a:cs typeface="Arial"/>
              </a:rPr>
              <a:t>end.</a:t>
            </a:r>
            <a:endParaRPr sz="1300">
              <a:latin typeface="Arial"/>
              <a:cs typeface="Arial"/>
            </a:endParaRPr>
          </a:p>
          <a:p>
            <a:pPr>
              <a:lnSpc>
                <a:spcPct val="100000"/>
              </a:lnSpc>
              <a:spcBef>
                <a:spcPts val="55"/>
              </a:spcBef>
            </a:pPr>
            <a:endParaRPr sz="1450">
              <a:latin typeface="Arial"/>
              <a:cs typeface="Arial"/>
            </a:endParaRPr>
          </a:p>
          <a:p>
            <a:pPr marL="12700" marR="113664" indent="457200">
              <a:lnSpc>
                <a:spcPct val="110200"/>
              </a:lnSpc>
            </a:pPr>
            <a:r>
              <a:rPr dirty="0" sz="1300" spc="-5">
                <a:latin typeface="Arial"/>
                <a:cs typeface="Arial"/>
              </a:rPr>
              <a:t>Throughout the history of this channel we’ve been through many formats.  </a:t>
            </a:r>
            <a:r>
              <a:rPr dirty="0" sz="1300">
                <a:latin typeface="Arial"/>
                <a:cs typeface="Arial"/>
              </a:rPr>
              <a:t>A </a:t>
            </a:r>
            <a:r>
              <a:rPr dirty="0" sz="1300" spc="-5">
                <a:latin typeface="Arial"/>
                <a:cs typeface="Arial"/>
              </a:rPr>
              <a:t>big one back in the day was “donating to twitch streamers” and people loved  them. I’d go into random streams and donate $10k to </a:t>
            </a:r>
            <a:r>
              <a:rPr dirty="0" sz="1300">
                <a:latin typeface="Arial"/>
                <a:cs typeface="Arial"/>
              </a:rPr>
              <a:t>a </a:t>
            </a:r>
            <a:r>
              <a:rPr dirty="0" sz="1300" spc="-5">
                <a:latin typeface="Arial"/>
                <a:cs typeface="Arial"/>
              </a:rPr>
              <a:t>streamer to see how  they’d react. All in all we did like 12 of them and when </a:t>
            </a:r>
            <a:r>
              <a:rPr dirty="0" sz="1300">
                <a:latin typeface="Arial"/>
                <a:cs typeface="Arial"/>
              </a:rPr>
              <a:t>I </a:t>
            </a:r>
            <a:r>
              <a:rPr dirty="0" sz="1300" spc="-5">
                <a:latin typeface="Arial"/>
                <a:cs typeface="Arial"/>
              </a:rPr>
              <a:t>stopped people still  begged for more and </a:t>
            </a:r>
            <a:r>
              <a:rPr dirty="0" sz="1300" spc="-10">
                <a:latin typeface="Arial"/>
                <a:cs typeface="Arial"/>
              </a:rPr>
              <a:t>that’s </a:t>
            </a:r>
            <a:r>
              <a:rPr dirty="0" sz="1300" spc="-5">
                <a:latin typeface="Arial"/>
                <a:cs typeface="Arial"/>
              </a:rPr>
              <a:t>because like Steve </a:t>
            </a:r>
            <a:r>
              <a:rPr dirty="0" sz="1300" spc="-10">
                <a:latin typeface="Arial"/>
                <a:cs typeface="Arial"/>
              </a:rPr>
              <a:t>Job’s </a:t>
            </a:r>
            <a:r>
              <a:rPr dirty="0" sz="1300" spc="-5">
                <a:latin typeface="Arial"/>
                <a:cs typeface="Arial"/>
              </a:rPr>
              <a:t>says, people don’t know  what they want. The viewer may think they want </a:t>
            </a:r>
            <a:r>
              <a:rPr dirty="0" sz="1300">
                <a:latin typeface="Arial"/>
                <a:cs typeface="Arial"/>
              </a:rPr>
              <a:t>a </a:t>
            </a:r>
            <a:r>
              <a:rPr dirty="0" sz="1300" spc="-5">
                <a:latin typeface="Arial"/>
                <a:cs typeface="Arial"/>
              </a:rPr>
              <a:t>format </a:t>
            </a:r>
            <a:r>
              <a:rPr dirty="0" sz="1300" spc="-15">
                <a:latin typeface="Arial"/>
                <a:cs typeface="Arial"/>
              </a:rPr>
              <a:t>forever, </a:t>
            </a:r>
            <a:r>
              <a:rPr dirty="0" sz="1300" spc="-5">
                <a:latin typeface="Arial"/>
                <a:cs typeface="Arial"/>
              </a:rPr>
              <a:t>but they don’t.  They want new and fresh things (this is evident because every channel that  rehashes formats for years always dies). This is why I’m constantly ditching  formats in exchange for new ones. Ideally two videos from the same format are  not back to back, i’d like multiple </a:t>
            </a:r>
            <a:r>
              <a:rPr dirty="0" sz="1300" spc="-10">
                <a:latin typeface="Arial"/>
                <a:cs typeface="Arial"/>
              </a:rPr>
              <a:t>different </a:t>
            </a:r>
            <a:r>
              <a:rPr dirty="0" sz="1300" spc="-5">
                <a:latin typeface="Arial"/>
                <a:cs typeface="Arial"/>
              </a:rPr>
              <a:t>videos in between them if possible.</a:t>
            </a:r>
            <a:endParaRPr sz="130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767660" y="435836"/>
            <a:ext cx="103505" cy="193040"/>
          </a:xfrm>
          <a:prstGeom prst="rect">
            <a:avLst/>
          </a:prstGeom>
        </p:spPr>
        <p:txBody>
          <a:bodyPr wrap="square" lIns="0" tIns="12700" rIns="0" bIns="0" rtlCol="0" vert="horz">
            <a:spAutoFit/>
          </a:bodyPr>
          <a:lstStyle/>
          <a:p>
            <a:pPr marL="12700">
              <a:lnSpc>
                <a:spcPct val="100000"/>
              </a:lnSpc>
              <a:spcBef>
                <a:spcPts val="100"/>
              </a:spcBef>
            </a:pPr>
            <a:r>
              <a:rPr dirty="0" sz="1100">
                <a:latin typeface="Arial"/>
                <a:cs typeface="Arial"/>
              </a:rPr>
              <a:t>3</a:t>
            </a:r>
            <a:endParaRPr sz="1100">
              <a:latin typeface="Arial"/>
              <a:cs typeface="Arial"/>
            </a:endParaRPr>
          </a:p>
        </p:txBody>
      </p:sp>
      <p:sp>
        <p:nvSpPr>
          <p:cNvPr id="3" name="object 3"/>
          <p:cNvSpPr txBox="1"/>
          <p:nvPr/>
        </p:nvSpPr>
        <p:spPr>
          <a:xfrm>
            <a:off x="901700" y="1764766"/>
            <a:ext cx="5961380" cy="5463540"/>
          </a:xfrm>
          <a:prstGeom prst="rect">
            <a:avLst/>
          </a:prstGeom>
        </p:spPr>
        <p:txBody>
          <a:bodyPr wrap="square" lIns="0" tIns="12700" rIns="0" bIns="0" rtlCol="0" vert="horz">
            <a:spAutoFit/>
          </a:bodyPr>
          <a:lstStyle/>
          <a:p>
            <a:pPr algn="ctr" marL="7620">
              <a:lnSpc>
                <a:spcPct val="100000"/>
              </a:lnSpc>
              <a:spcBef>
                <a:spcPts val="100"/>
              </a:spcBef>
            </a:pPr>
            <a:r>
              <a:rPr dirty="0" sz="1300" spc="-5" b="1">
                <a:latin typeface="Arial"/>
                <a:cs typeface="Arial"/>
              </a:rPr>
              <a:t>Prelude (idk what this</a:t>
            </a:r>
            <a:r>
              <a:rPr dirty="0" sz="1300" spc="-15" b="1">
                <a:latin typeface="Arial"/>
                <a:cs typeface="Arial"/>
              </a:rPr>
              <a:t> </a:t>
            </a:r>
            <a:r>
              <a:rPr dirty="0" sz="1300" spc="-5" b="1">
                <a:latin typeface="Arial"/>
                <a:cs typeface="Arial"/>
              </a:rPr>
              <a:t>means)</a:t>
            </a:r>
            <a:endParaRPr sz="1300">
              <a:latin typeface="Arial"/>
              <a:cs typeface="Arial"/>
            </a:endParaRPr>
          </a:p>
          <a:p>
            <a:pPr>
              <a:lnSpc>
                <a:spcPct val="100000"/>
              </a:lnSpc>
              <a:spcBef>
                <a:spcPts val="50"/>
              </a:spcBef>
            </a:pPr>
            <a:endParaRPr sz="1450">
              <a:latin typeface="Arial"/>
              <a:cs typeface="Arial"/>
            </a:endParaRPr>
          </a:p>
          <a:p>
            <a:pPr marL="12700" marR="22225" indent="457200">
              <a:lnSpc>
                <a:spcPct val="110200"/>
              </a:lnSpc>
            </a:pPr>
            <a:r>
              <a:rPr dirty="0" sz="1300">
                <a:latin typeface="Arial"/>
                <a:cs typeface="Arial"/>
              </a:rPr>
              <a:t>I </a:t>
            </a:r>
            <a:r>
              <a:rPr dirty="0" sz="1300" spc="-5">
                <a:latin typeface="Arial"/>
                <a:cs typeface="Arial"/>
              </a:rPr>
              <a:t>could make </a:t>
            </a:r>
            <a:r>
              <a:rPr dirty="0" sz="1300">
                <a:latin typeface="Arial"/>
                <a:cs typeface="Arial"/>
              </a:rPr>
              <a:t>a </a:t>
            </a:r>
            <a:r>
              <a:rPr dirty="0" sz="1300" spc="-5">
                <a:latin typeface="Arial"/>
                <a:cs typeface="Arial"/>
              </a:rPr>
              <a:t>separate book for creative, </a:t>
            </a:r>
            <a:r>
              <a:rPr dirty="0" sz="1300">
                <a:latin typeface="Arial"/>
                <a:cs typeface="Arial"/>
              </a:rPr>
              <a:t>a </a:t>
            </a:r>
            <a:r>
              <a:rPr dirty="0" sz="1300" spc="-5">
                <a:latin typeface="Arial"/>
                <a:cs typeface="Arial"/>
              </a:rPr>
              <a:t>separate book for production,  </a:t>
            </a:r>
            <a:r>
              <a:rPr dirty="0" sz="1300">
                <a:latin typeface="Arial"/>
                <a:cs typeface="Arial"/>
              </a:rPr>
              <a:t>a </a:t>
            </a:r>
            <a:r>
              <a:rPr dirty="0" sz="1300" spc="-5">
                <a:latin typeface="Arial"/>
                <a:cs typeface="Arial"/>
              </a:rPr>
              <a:t>separate book for editors, etc. but </a:t>
            </a:r>
            <a:r>
              <a:rPr dirty="0" sz="1300">
                <a:latin typeface="Arial"/>
                <a:cs typeface="Arial"/>
              </a:rPr>
              <a:t>I </a:t>
            </a:r>
            <a:r>
              <a:rPr dirty="0" sz="1300" spc="-5">
                <a:latin typeface="Arial"/>
                <a:cs typeface="Arial"/>
              </a:rPr>
              <a:t>think that’d be dumb. Everything we do  here is interconnected and the more you understand about what others are doing  and trying to accomplish, the better set up for success you will be. So this will be  information about all parts of MrBeast productions and </a:t>
            </a:r>
            <a:r>
              <a:rPr dirty="0" sz="1300">
                <a:latin typeface="Arial"/>
                <a:cs typeface="Arial"/>
              </a:rPr>
              <a:t>I </a:t>
            </a:r>
            <a:r>
              <a:rPr dirty="0" sz="1300" spc="-5">
                <a:latin typeface="Arial"/>
                <a:cs typeface="Arial"/>
              </a:rPr>
              <a:t>advise everyone to read  it in its </a:t>
            </a:r>
            <a:r>
              <a:rPr dirty="0" sz="1300" spc="-15">
                <a:latin typeface="Arial"/>
                <a:cs typeface="Arial"/>
              </a:rPr>
              <a:t>entirety. </a:t>
            </a:r>
            <a:r>
              <a:rPr dirty="0" sz="1300">
                <a:latin typeface="Arial"/>
                <a:cs typeface="Arial"/>
              </a:rPr>
              <a:t>A </a:t>
            </a:r>
            <a:r>
              <a:rPr dirty="0" sz="1300" spc="-5">
                <a:latin typeface="Arial"/>
                <a:cs typeface="Arial"/>
              </a:rPr>
              <a:t>good example of this is James </a:t>
            </a:r>
            <a:r>
              <a:rPr dirty="0" sz="1300" spc="-15">
                <a:latin typeface="Arial"/>
                <a:cs typeface="Arial"/>
              </a:rPr>
              <a:t>Warren. </a:t>
            </a:r>
            <a:r>
              <a:rPr dirty="0" sz="1300" spc="-5">
                <a:latin typeface="Arial"/>
                <a:cs typeface="Arial"/>
              </a:rPr>
              <a:t>He understands every  single part of this company at </a:t>
            </a:r>
            <a:r>
              <a:rPr dirty="0" sz="1300">
                <a:latin typeface="Arial"/>
                <a:cs typeface="Arial"/>
              </a:rPr>
              <a:t>a </a:t>
            </a:r>
            <a:r>
              <a:rPr dirty="0" sz="1300" spc="-5">
                <a:latin typeface="Arial"/>
                <a:cs typeface="Arial"/>
              </a:rPr>
              <a:t>deep level and as </a:t>
            </a:r>
            <a:r>
              <a:rPr dirty="0" sz="1300">
                <a:latin typeface="Arial"/>
                <a:cs typeface="Arial"/>
              </a:rPr>
              <a:t>a </a:t>
            </a:r>
            <a:r>
              <a:rPr dirty="0" sz="1300" spc="-5">
                <a:latin typeface="Arial"/>
                <a:cs typeface="Arial"/>
              </a:rPr>
              <a:t>result can make decisions  faster than anyone else. The </a:t>
            </a:r>
            <a:r>
              <a:rPr dirty="0" sz="1300" spc="-10">
                <a:latin typeface="Arial"/>
                <a:cs typeface="Arial"/>
              </a:rPr>
              <a:t>stuff </a:t>
            </a:r>
            <a:r>
              <a:rPr dirty="0" sz="1300" spc="-5">
                <a:latin typeface="Arial"/>
                <a:cs typeface="Arial"/>
              </a:rPr>
              <a:t>you will be reading about he knows like the  back of his hand. I’ve seen </a:t>
            </a:r>
            <a:r>
              <a:rPr dirty="0" sz="1300">
                <a:latin typeface="Arial"/>
                <a:cs typeface="Arial"/>
              </a:rPr>
              <a:t>a </a:t>
            </a:r>
            <a:r>
              <a:rPr dirty="0" sz="1300" spc="-5">
                <a:latin typeface="Arial"/>
                <a:cs typeface="Arial"/>
              </a:rPr>
              <a:t>team of </a:t>
            </a:r>
            <a:r>
              <a:rPr dirty="0" sz="1300">
                <a:latin typeface="Arial"/>
                <a:cs typeface="Arial"/>
              </a:rPr>
              <a:t>5 </a:t>
            </a:r>
            <a:r>
              <a:rPr dirty="0" sz="1300" spc="-5">
                <a:latin typeface="Arial"/>
                <a:cs typeface="Arial"/>
              </a:rPr>
              <a:t>people work on </a:t>
            </a:r>
            <a:r>
              <a:rPr dirty="0" sz="1300">
                <a:latin typeface="Arial"/>
                <a:cs typeface="Arial"/>
              </a:rPr>
              <a:t>a </a:t>
            </a:r>
            <a:r>
              <a:rPr dirty="0" sz="1300" spc="-5">
                <a:latin typeface="Arial"/>
                <a:cs typeface="Arial"/>
              </a:rPr>
              <a:t>project for </a:t>
            </a:r>
            <a:r>
              <a:rPr dirty="0" sz="1300">
                <a:latin typeface="Arial"/>
                <a:cs typeface="Arial"/>
              </a:rPr>
              <a:t>a </a:t>
            </a:r>
            <a:r>
              <a:rPr dirty="0" sz="1300" spc="-5">
                <a:latin typeface="Arial"/>
                <a:cs typeface="Arial"/>
              </a:rPr>
              <a:t>week just  to give up and James solve it in 30 minutes. </a:t>
            </a:r>
            <a:r>
              <a:rPr dirty="0" sz="1300">
                <a:latin typeface="Arial"/>
                <a:cs typeface="Arial"/>
              </a:rPr>
              <a:t>I </a:t>
            </a:r>
            <a:r>
              <a:rPr dirty="0" sz="1300" spc="-5">
                <a:latin typeface="Arial"/>
                <a:cs typeface="Arial"/>
              </a:rPr>
              <a:t>say this not to flex for him but to  show the power that comes when you understand everything in this book </a:t>
            </a:r>
            <a:r>
              <a:rPr dirty="0" sz="1300" spc="-20">
                <a:latin typeface="Arial"/>
                <a:cs typeface="Arial"/>
              </a:rPr>
              <a:t>deeply.  </a:t>
            </a:r>
            <a:r>
              <a:rPr dirty="0" sz="1300" spc="-5">
                <a:latin typeface="Arial"/>
                <a:cs typeface="Arial"/>
              </a:rPr>
              <a:t>The more you know about why we do things and what we are trying to  accomplish, the better </a:t>
            </a:r>
            <a:r>
              <a:rPr dirty="0" sz="1300" spc="-10">
                <a:latin typeface="Arial"/>
                <a:cs typeface="Arial"/>
              </a:rPr>
              <a:t>off </a:t>
            </a:r>
            <a:r>
              <a:rPr dirty="0" sz="1300" spc="-5">
                <a:latin typeface="Arial"/>
                <a:cs typeface="Arial"/>
              </a:rPr>
              <a:t>you will be. So let's start </a:t>
            </a:r>
            <a:r>
              <a:rPr dirty="0" sz="1300" spc="-10">
                <a:latin typeface="Arial"/>
                <a:cs typeface="Arial"/>
              </a:rPr>
              <a:t>off </a:t>
            </a:r>
            <a:r>
              <a:rPr dirty="0" sz="1300" spc="-5">
                <a:latin typeface="Arial"/>
                <a:cs typeface="Arial"/>
              </a:rPr>
              <a:t>with some basic</a:t>
            </a:r>
            <a:r>
              <a:rPr dirty="0" sz="1300" spc="-10">
                <a:latin typeface="Arial"/>
                <a:cs typeface="Arial"/>
              </a:rPr>
              <a:t> stuff.</a:t>
            </a:r>
            <a:endParaRPr sz="1300">
              <a:latin typeface="Arial"/>
              <a:cs typeface="Arial"/>
            </a:endParaRPr>
          </a:p>
          <a:p>
            <a:pPr>
              <a:lnSpc>
                <a:spcPct val="100000"/>
              </a:lnSpc>
              <a:spcBef>
                <a:spcPts val="40"/>
              </a:spcBef>
            </a:pPr>
            <a:endParaRPr sz="1600">
              <a:latin typeface="Arial"/>
              <a:cs typeface="Arial"/>
            </a:endParaRPr>
          </a:p>
          <a:p>
            <a:pPr algn="ctr" marL="7620">
              <a:lnSpc>
                <a:spcPct val="100000"/>
              </a:lnSpc>
            </a:pPr>
            <a:r>
              <a:rPr dirty="0" sz="1300" spc="-5" b="1">
                <a:latin typeface="Arial"/>
                <a:cs typeface="Arial"/>
              </a:rPr>
              <a:t>What is your goal</a:t>
            </a:r>
            <a:r>
              <a:rPr dirty="0" sz="1300" spc="-15" b="1">
                <a:latin typeface="Arial"/>
                <a:cs typeface="Arial"/>
              </a:rPr>
              <a:t> </a:t>
            </a:r>
            <a:r>
              <a:rPr dirty="0" sz="1300" spc="-5" b="1">
                <a:latin typeface="Arial"/>
                <a:cs typeface="Arial"/>
              </a:rPr>
              <a:t>here?</a:t>
            </a:r>
            <a:endParaRPr sz="1300">
              <a:latin typeface="Arial"/>
              <a:cs typeface="Arial"/>
            </a:endParaRPr>
          </a:p>
          <a:p>
            <a:pPr>
              <a:lnSpc>
                <a:spcPct val="100000"/>
              </a:lnSpc>
              <a:spcBef>
                <a:spcPts val="50"/>
              </a:spcBef>
            </a:pPr>
            <a:endParaRPr sz="1450">
              <a:latin typeface="Arial"/>
              <a:cs typeface="Arial"/>
            </a:endParaRPr>
          </a:p>
          <a:p>
            <a:pPr marL="12700" marR="5080" indent="457200">
              <a:lnSpc>
                <a:spcPct val="110200"/>
              </a:lnSpc>
            </a:pPr>
            <a:r>
              <a:rPr dirty="0" sz="1300" spc="-35">
                <a:latin typeface="Arial"/>
                <a:cs typeface="Arial"/>
              </a:rPr>
              <a:t>Your </a:t>
            </a:r>
            <a:r>
              <a:rPr dirty="0" sz="1300" spc="-5">
                <a:latin typeface="Arial"/>
                <a:cs typeface="Arial"/>
              </a:rPr>
              <a:t>goal here is to make the best YOUTUBE videos possible. </a:t>
            </a:r>
            <a:r>
              <a:rPr dirty="0" sz="1300" spc="-10">
                <a:latin typeface="Arial"/>
                <a:cs typeface="Arial"/>
              </a:rPr>
              <a:t>That’s </a:t>
            </a:r>
            <a:r>
              <a:rPr dirty="0" sz="1300" spc="-5">
                <a:latin typeface="Arial"/>
                <a:cs typeface="Arial"/>
              </a:rPr>
              <a:t>the  number one goal of this production </a:t>
            </a:r>
            <a:r>
              <a:rPr dirty="0" sz="1300" spc="-20">
                <a:latin typeface="Arial"/>
                <a:cs typeface="Arial"/>
              </a:rPr>
              <a:t>company. </a:t>
            </a:r>
            <a:r>
              <a:rPr dirty="0" sz="1300" spc="-10">
                <a:latin typeface="Arial"/>
                <a:cs typeface="Arial"/>
              </a:rPr>
              <a:t>It’s </a:t>
            </a:r>
            <a:r>
              <a:rPr dirty="0" sz="1300" spc="-5">
                <a:latin typeface="Arial"/>
                <a:cs typeface="Arial"/>
              </a:rPr>
              <a:t>not to make the best produced  videos. Not to make the funniest videos. Not to make the best looking videos. Not  the highest quality videos.. </a:t>
            </a:r>
            <a:r>
              <a:rPr dirty="0" sz="1300" spc="-10">
                <a:latin typeface="Arial"/>
                <a:cs typeface="Arial"/>
              </a:rPr>
              <a:t>It’s </a:t>
            </a:r>
            <a:r>
              <a:rPr dirty="0" sz="1300" spc="-5">
                <a:latin typeface="Arial"/>
                <a:cs typeface="Arial"/>
              </a:rPr>
              <a:t>to make the best YOUTUBE videos</a:t>
            </a:r>
            <a:r>
              <a:rPr dirty="0" sz="1300" spc="-25">
                <a:latin typeface="Arial"/>
                <a:cs typeface="Arial"/>
              </a:rPr>
              <a:t> </a:t>
            </a:r>
            <a:r>
              <a:rPr dirty="0" sz="1300" spc="-5">
                <a:latin typeface="Arial"/>
                <a:cs typeface="Arial"/>
              </a:rPr>
              <a:t>possible.</a:t>
            </a:r>
            <a:endParaRPr sz="1300">
              <a:latin typeface="Arial"/>
              <a:cs typeface="Arial"/>
            </a:endParaRPr>
          </a:p>
          <a:p>
            <a:pPr marL="12700" marR="151130">
              <a:lnSpc>
                <a:spcPct val="110200"/>
              </a:lnSpc>
            </a:pPr>
            <a:r>
              <a:rPr dirty="0" sz="1300" spc="-5">
                <a:latin typeface="Arial"/>
                <a:cs typeface="Arial"/>
              </a:rPr>
              <a:t>Everything we want will come if we strive for that. Sounds obvious but after </a:t>
            </a:r>
            <a:r>
              <a:rPr dirty="0" sz="1300">
                <a:latin typeface="Arial"/>
                <a:cs typeface="Arial"/>
              </a:rPr>
              <a:t>6  </a:t>
            </a:r>
            <a:r>
              <a:rPr dirty="0" sz="1300" spc="-5">
                <a:latin typeface="Arial"/>
                <a:cs typeface="Arial"/>
              </a:rPr>
              <a:t>months in the weeds </a:t>
            </a:r>
            <a:r>
              <a:rPr dirty="0" sz="1300">
                <a:latin typeface="Arial"/>
                <a:cs typeface="Arial"/>
              </a:rPr>
              <a:t>a </a:t>
            </a:r>
            <a:r>
              <a:rPr dirty="0" sz="1300" spc="-5">
                <a:latin typeface="Arial"/>
                <a:cs typeface="Arial"/>
              </a:rPr>
              <a:t>lot of people tend to forget what we are actually trying to  achieve</a:t>
            </a:r>
            <a:r>
              <a:rPr dirty="0" sz="1300" spc="-10">
                <a:latin typeface="Arial"/>
                <a:cs typeface="Arial"/>
              </a:rPr>
              <a:t> </a:t>
            </a:r>
            <a:r>
              <a:rPr dirty="0" sz="1300" spc="-5">
                <a:latin typeface="Arial"/>
                <a:cs typeface="Arial"/>
              </a:rPr>
              <a:t>here.</a:t>
            </a:r>
            <a:endParaRPr sz="1300">
              <a:latin typeface="Arial"/>
              <a:cs typeface="Arial"/>
            </a:endParaRPr>
          </a:p>
        </p:txBody>
      </p:sp>
      <p:sp>
        <p:nvSpPr>
          <p:cNvPr id="4" name="object 4"/>
          <p:cNvSpPr txBox="1"/>
          <p:nvPr/>
        </p:nvSpPr>
        <p:spPr>
          <a:xfrm>
            <a:off x="901700" y="8096225"/>
            <a:ext cx="5692775" cy="878840"/>
          </a:xfrm>
          <a:prstGeom prst="rect">
            <a:avLst/>
          </a:prstGeom>
        </p:spPr>
        <p:txBody>
          <a:bodyPr wrap="square" lIns="0" tIns="12700" rIns="0" bIns="0" rtlCol="0" vert="horz">
            <a:spAutoFit/>
          </a:bodyPr>
          <a:lstStyle/>
          <a:p>
            <a:pPr algn="ctr" marL="276225">
              <a:lnSpc>
                <a:spcPct val="100000"/>
              </a:lnSpc>
              <a:spcBef>
                <a:spcPts val="100"/>
              </a:spcBef>
            </a:pPr>
            <a:r>
              <a:rPr dirty="0" sz="1300" spc="-5" b="1">
                <a:latin typeface="Arial"/>
                <a:cs typeface="Arial"/>
              </a:rPr>
              <a:t>Idc how traditional media does</a:t>
            </a:r>
            <a:r>
              <a:rPr dirty="0" sz="1300" spc="-20" b="1">
                <a:latin typeface="Arial"/>
                <a:cs typeface="Arial"/>
              </a:rPr>
              <a:t> </a:t>
            </a:r>
            <a:r>
              <a:rPr dirty="0" sz="1300" spc="-5" b="1">
                <a:latin typeface="Arial"/>
                <a:cs typeface="Arial"/>
              </a:rPr>
              <a:t>things</a:t>
            </a:r>
            <a:endParaRPr sz="1300">
              <a:latin typeface="Arial"/>
              <a:cs typeface="Arial"/>
            </a:endParaRPr>
          </a:p>
          <a:p>
            <a:pPr>
              <a:lnSpc>
                <a:spcPct val="100000"/>
              </a:lnSpc>
              <a:spcBef>
                <a:spcPts val="50"/>
              </a:spcBef>
            </a:pPr>
            <a:endParaRPr sz="1450">
              <a:latin typeface="Arial"/>
              <a:cs typeface="Arial"/>
            </a:endParaRPr>
          </a:p>
          <a:p>
            <a:pPr marL="12700" marR="5080" indent="457200">
              <a:lnSpc>
                <a:spcPct val="110200"/>
              </a:lnSpc>
            </a:pPr>
            <a:r>
              <a:rPr dirty="0" sz="1300" spc="-5">
                <a:latin typeface="Arial"/>
                <a:cs typeface="Arial"/>
              </a:rPr>
              <a:t>Pardon the bluntness but this is not Hollywood and </a:t>
            </a:r>
            <a:r>
              <a:rPr dirty="0" sz="1300">
                <a:latin typeface="Arial"/>
                <a:cs typeface="Arial"/>
              </a:rPr>
              <a:t>I </a:t>
            </a:r>
            <a:r>
              <a:rPr dirty="0" sz="1300" spc="-5">
                <a:latin typeface="Arial"/>
                <a:cs typeface="Arial"/>
              </a:rPr>
              <a:t>do not want to be  Hollywood. And if that sentence is </a:t>
            </a:r>
            <a:r>
              <a:rPr dirty="0" sz="1300">
                <a:latin typeface="Arial"/>
                <a:cs typeface="Arial"/>
              </a:rPr>
              <a:t>a </a:t>
            </a:r>
            <a:r>
              <a:rPr dirty="0" sz="1300" spc="-5">
                <a:latin typeface="Arial"/>
                <a:cs typeface="Arial"/>
              </a:rPr>
              <a:t>turn </a:t>
            </a:r>
            <a:r>
              <a:rPr dirty="0" sz="1300" spc="-10">
                <a:latin typeface="Arial"/>
                <a:cs typeface="Arial"/>
              </a:rPr>
              <a:t>off </a:t>
            </a:r>
            <a:r>
              <a:rPr dirty="0" sz="1300" spc="-5">
                <a:latin typeface="Arial"/>
                <a:cs typeface="Arial"/>
              </a:rPr>
              <a:t>to you then you’re probably at</a:t>
            </a:r>
            <a:r>
              <a:rPr dirty="0" sz="1300" spc="-35">
                <a:latin typeface="Arial"/>
                <a:cs typeface="Arial"/>
              </a:rPr>
              <a:t> </a:t>
            </a:r>
            <a:r>
              <a:rPr dirty="0" sz="1300" spc="-5">
                <a:latin typeface="Arial"/>
                <a:cs typeface="Arial"/>
              </a:rPr>
              <a:t>the</a:t>
            </a:r>
            <a:endParaRPr sz="1300">
              <a:latin typeface="Arial"/>
              <a:cs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690021" y="435836"/>
            <a:ext cx="180975" cy="193040"/>
          </a:xfrm>
          <a:prstGeom prst="rect">
            <a:avLst/>
          </a:prstGeom>
        </p:spPr>
        <p:txBody>
          <a:bodyPr wrap="square" lIns="0" tIns="12700" rIns="0" bIns="0" rtlCol="0" vert="horz">
            <a:spAutoFit/>
          </a:bodyPr>
          <a:lstStyle/>
          <a:p>
            <a:pPr marL="12700">
              <a:lnSpc>
                <a:spcPct val="100000"/>
              </a:lnSpc>
              <a:spcBef>
                <a:spcPts val="100"/>
              </a:spcBef>
            </a:pPr>
            <a:r>
              <a:rPr dirty="0" sz="1100" spc="-5">
                <a:latin typeface="Arial"/>
                <a:cs typeface="Arial"/>
              </a:rPr>
              <a:t>3</a:t>
            </a:r>
            <a:r>
              <a:rPr dirty="0" sz="1100">
                <a:latin typeface="Arial"/>
                <a:cs typeface="Arial"/>
              </a:rPr>
              <a:t>0</a:t>
            </a:r>
            <a:endParaRPr sz="1100">
              <a:latin typeface="Arial"/>
              <a:cs typeface="Arial"/>
            </a:endParaRPr>
          </a:p>
        </p:txBody>
      </p:sp>
      <p:sp>
        <p:nvSpPr>
          <p:cNvPr id="3" name="object 3"/>
          <p:cNvSpPr txBox="1"/>
          <p:nvPr/>
        </p:nvSpPr>
        <p:spPr>
          <a:xfrm>
            <a:off x="901700" y="891461"/>
            <a:ext cx="5892800" cy="878840"/>
          </a:xfrm>
          <a:prstGeom prst="rect">
            <a:avLst/>
          </a:prstGeom>
        </p:spPr>
        <p:txBody>
          <a:bodyPr wrap="square" lIns="0" tIns="12700" rIns="0" bIns="0" rtlCol="0" vert="horz">
            <a:spAutoFit/>
          </a:bodyPr>
          <a:lstStyle/>
          <a:p>
            <a:pPr algn="ctr" marL="76200">
              <a:lnSpc>
                <a:spcPct val="100000"/>
              </a:lnSpc>
              <a:spcBef>
                <a:spcPts val="100"/>
              </a:spcBef>
            </a:pPr>
            <a:r>
              <a:rPr dirty="0" sz="1300" spc="-5" b="1">
                <a:latin typeface="Arial"/>
                <a:cs typeface="Arial"/>
              </a:rPr>
              <a:t>Who is our</a:t>
            </a:r>
            <a:r>
              <a:rPr dirty="0" sz="1300" spc="-10" b="1">
                <a:latin typeface="Arial"/>
                <a:cs typeface="Arial"/>
              </a:rPr>
              <a:t> </a:t>
            </a:r>
            <a:r>
              <a:rPr dirty="0" sz="1300" spc="-5" b="1">
                <a:latin typeface="Arial"/>
                <a:cs typeface="Arial"/>
              </a:rPr>
              <a:t>audience?</a:t>
            </a:r>
            <a:endParaRPr sz="1300">
              <a:latin typeface="Arial"/>
              <a:cs typeface="Arial"/>
            </a:endParaRPr>
          </a:p>
          <a:p>
            <a:pPr>
              <a:lnSpc>
                <a:spcPct val="100000"/>
              </a:lnSpc>
              <a:spcBef>
                <a:spcPts val="50"/>
              </a:spcBef>
            </a:pPr>
            <a:endParaRPr sz="1450">
              <a:latin typeface="Arial"/>
              <a:cs typeface="Arial"/>
            </a:endParaRPr>
          </a:p>
          <a:p>
            <a:pPr marL="12700" marR="5080" indent="457200">
              <a:lnSpc>
                <a:spcPct val="110200"/>
              </a:lnSpc>
            </a:pPr>
            <a:r>
              <a:rPr dirty="0" sz="1300" spc="-5">
                <a:latin typeface="Arial"/>
                <a:cs typeface="Arial"/>
              </a:rPr>
              <a:t>Here are screenshots from the backend. (Europe is </a:t>
            </a:r>
            <a:r>
              <a:rPr dirty="0" sz="1300">
                <a:latin typeface="Arial"/>
                <a:cs typeface="Arial"/>
              </a:rPr>
              <a:t>a </a:t>
            </a:r>
            <a:r>
              <a:rPr dirty="0" sz="1300" spc="-5">
                <a:latin typeface="Arial"/>
                <a:cs typeface="Arial"/>
              </a:rPr>
              <a:t>big </a:t>
            </a:r>
            <a:r>
              <a:rPr dirty="0" sz="1300">
                <a:latin typeface="Arial"/>
                <a:cs typeface="Arial"/>
              </a:rPr>
              <a:t>% </a:t>
            </a:r>
            <a:r>
              <a:rPr dirty="0" sz="1300" spc="-5">
                <a:latin typeface="Arial"/>
                <a:cs typeface="Arial"/>
              </a:rPr>
              <a:t>but </a:t>
            </a:r>
            <a:r>
              <a:rPr dirty="0" sz="1300" spc="-10">
                <a:latin typeface="Arial"/>
                <a:cs typeface="Arial"/>
              </a:rPr>
              <a:t>it’s </a:t>
            </a:r>
            <a:r>
              <a:rPr dirty="0" sz="1300" spc="-5">
                <a:latin typeface="Arial"/>
                <a:cs typeface="Arial"/>
              </a:rPr>
              <a:t>broken  up into countries so it doesn’t seem like</a:t>
            </a:r>
            <a:r>
              <a:rPr dirty="0" sz="1300" spc="-15">
                <a:latin typeface="Arial"/>
                <a:cs typeface="Arial"/>
              </a:rPr>
              <a:t> </a:t>
            </a:r>
            <a:r>
              <a:rPr dirty="0" sz="1300" spc="-5">
                <a:latin typeface="Arial"/>
                <a:cs typeface="Arial"/>
              </a:rPr>
              <a:t>it)</a:t>
            </a:r>
            <a:endParaRPr sz="1300">
              <a:latin typeface="Arial"/>
              <a:cs typeface="Arial"/>
            </a:endParaRPr>
          </a:p>
        </p:txBody>
      </p:sp>
      <p:sp>
        <p:nvSpPr>
          <p:cNvPr id="4" name="object 4"/>
          <p:cNvSpPr/>
          <p:nvPr/>
        </p:nvSpPr>
        <p:spPr>
          <a:xfrm>
            <a:off x="933450" y="2025079"/>
            <a:ext cx="5943600" cy="3476624"/>
          </a:xfrm>
          <a:prstGeom prst="rect">
            <a:avLst/>
          </a:prstGeom>
          <a:blipFill>
            <a:blip r:embed="rId2" cstate="print"/>
            <a:stretch>
              <a:fillRect/>
            </a:stretch>
          </a:blipFill>
        </p:spPr>
        <p:txBody>
          <a:bodyPr wrap="square" lIns="0" tIns="0" rIns="0" bIns="0" rtlCol="0"/>
          <a:lstStyle/>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690021" y="435836"/>
            <a:ext cx="180975" cy="193040"/>
          </a:xfrm>
          <a:prstGeom prst="rect">
            <a:avLst/>
          </a:prstGeom>
        </p:spPr>
        <p:txBody>
          <a:bodyPr wrap="square" lIns="0" tIns="12700" rIns="0" bIns="0" rtlCol="0" vert="horz">
            <a:spAutoFit/>
          </a:bodyPr>
          <a:lstStyle/>
          <a:p>
            <a:pPr marL="12700">
              <a:lnSpc>
                <a:spcPct val="100000"/>
              </a:lnSpc>
              <a:spcBef>
                <a:spcPts val="100"/>
              </a:spcBef>
            </a:pPr>
            <a:r>
              <a:rPr dirty="0" sz="1100" spc="-5">
                <a:latin typeface="Arial"/>
                <a:cs typeface="Arial"/>
              </a:rPr>
              <a:t>3</a:t>
            </a:r>
            <a:r>
              <a:rPr dirty="0" sz="1100">
                <a:latin typeface="Arial"/>
                <a:cs typeface="Arial"/>
              </a:rPr>
              <a:t>1</a:t>
            </a:r>
            <a:endParaRPr sz="1100">
              <a:latin typeface="Arial"/>
              <a:cs typeface="Arial"/>
            </a:endParaRPr>
          </a:p>
        </p:txBody>
      </p:sp>
      <p:sp>
        <p:nvSpPr>
          <p:cNvPr id="3" name="object 3"/>
          <p:cNvSpPr txBox="1"/>
          <p:nvPr/>
        </p:nvSpPr>
        <p:spPr>
          <a:xfrm>
            <a:off x="901700" y="6648956"/>
            <a:ext cx="5962650" cy="2427605"/>
          </a:xfrm>
          <a:prstGeom prst="rect">
            <a:avLst/>
          </a:prstGeom>
        </p:spPr>
        <p:txBody>
          <a:bodyPr wrap="square" lIns="0" tIns="12700" rIns="0" bIns="0" rtlCol="0" vert="horz">
            <a:spAutoFit/>
          </a:bodyPr>
          <a:lstStyle/>
          <a:p>
            <a:pPr marL="12700" marR="5080">
              <a:lnSpc>
                <a:spcPct val="110200"/>
              </a:lnSpc>
              <a:spcBef>
                <a:spcPts val="100"/>
              </a:spcBef>
            </a:pPr>
            <a:r>
              <a:rPr dirty="0" sz="1300" spc="-5">
                <a:latin typeface="Arial"/>
                <a:cs typeface="Arial"/>
              </a:rPr>
              <a:t>Our content is consumed by everyone at this point. Kids watch the videos with  their mom, even though our female viewership is only 30%. That's still </a:t>
            </a:r>
            <a:r>
              <a:rPr dirty="0" sz="1300">
                <a:latin typeface="Arial"/>
                <a:cs typeface="Arial"/>
              </a:rPr>
              <a:t>9 </a:t>
            </a:r>
            <a:r>
              <a:rPr dirty="0" sz="1300" spc="-5">
                <a:latin typeface="Arial"/>
                <a:cs typeface="Arial"/>
              </a:rPr>
              <a:t>figure  views </a:t>
            </a:r>
            <a:r>
              <a:rPr dirty="0" sz="1300">
                <a:latin typeface="Arial"/>
                <a:cs typeface="Arial"/>
              </a:rPr>
              <a:t>a </a:t>
            </a:r>
            <a:r>
              <a:rPr dirty="0" sz="1300" spc="-5">
                <a:latin typeface="Arial"/>
                <a:cs typeface="Arial"/>
              </a:rPr>
              <a:t>month from women, and </a:t>
            </a:r>
            <a:r>
              <a:rPr dirty="0" sz="1300" spc="-10">
                <a:latin typeface="Arial"/>
                <a:cs typeface="Arial"/>
              </a:rPr>
              <a:t>it’s </a:t>
            </a:r>
            <a:r>
              <a:rPr dirty="0" sz="1300" spc="-5">
                <a:latin typeface="Arial"/>
                <a:cs typeface="Arial"/>
              </a:rPr>
              <a:t>worldwide (but not to worldwide, 50%+ is still  America and europe.) But despite saying all that, at its core if </a:t>
            </a:r>
            <a:r>
              <a:rPr dirty="0" sz="1300">
                <a:latin typeface="Arial"/>
                <a:cs typeface="Arial"/>
              </a:rPr>
              <a:t>I </a:t>
            </a:r>
            <a:r>
              <a:rPr dirty="0" sz="1300" spc="-5">
                <a:latin typeface="Arial"/>
                <a:cs typeface="Arial"/>
              </a:rPr>
              <a:t>had to describe it,  I'd say the average MrBeast viewer is </a:t>
            </a:r>
            <a:r>
              <a:rPr dirty="0" sz="1300">
                <a:latin typeface="Arial"/>
                <a:cs typeface="Arial"/>
              </a:rPr>
              <a:t>a </a:t>
            </a:r>
            <a:r>
              <a:rPr dirty="0" sz="1300" spc="-5">
                <a:latin typeface="Arial"/>
                <a:cs typeface="Arial"/>
              </a:rPr>
              <a:t>teenage memer that likes video</a:t>
            </a:r>
            <a:r>
              <a:rPr dirty="0" sz="1300" spc="-40">
                <a:latin typeface="Arial"/>
                <a:cs typeface="Arial"/>
              </a:rPr>
              <a:t> </a:t>
            </a:r>
            <a:r>
              <a:rPr dirty="0" sz="1300" spc="-5">
                <a:latin typeface="Arial"/>
                <a:cs typeface="Arial"/>
              </a:rPr>
              <a:t>games.</a:t>
            </a:r>
            <a:endParaRPr sz="1300">
              <a:latin typeface="Arial"/>
              <a:cs typeface="Arial"/>
            </a:endParaRPr>
          </a:p>
          <a:p>
            <a:pPr>
              <a:lnSpc>
                <a:spcPct val="100000"/>
              </a:lnSpc>
              <a:spcBef>
                <a:spcPts val="35"/>
              </a:spcBef>
            </a:pPr>
            <a:endParaRPr sz="1600">
              <a:latin typeface="Arial"/>
              <a:cs typeface="Arial"/>
            </a:endParaRPr>
          </a:p>
          <a:p>
            <a:pPr algn="ctr" marL="6350">
              <a:lnSpc>
                <a:spcPct val="100000"/>
              </a:lnSpc>
            </a:pPr>
            <a:r>
              <a:rPr dirty="0" sz="1300" spc="-35" b="1">
                <a:latin typeface="Arial"/>
                <a:cs typeface="Arial"/>
              </a:rPr>
              <a:t>You </a:t>
            </a:r>
            <a:r>
              <a:rPr dirty="0" sz="1300" spc="-5" b="1">
                <a:latin typeface="Arial"/>
                <a:cs typeface="Arial"/>
              </a:rPr>
              <a:t>Should </a:t>
            </a:r>
            <a:r>
              <a:rPr dirty="0" sz="1300" spc="-15" b="1">
                <a:latin typeface="Arial"/>
                <a:cs typeface="Arial"/>
              </a:rPr>
              <a:t>Watch </a:t>
            </a:r>
            <a:r>
              <a:rPr dirty="0" sz="1300" spc="-5" b="1">
                <a:latin typeface="Arial"/>
                <a:cs typeface="Arial"/>
              </a:rPr>
              <a:t>Our</a:t>
            </a:r>
            <a:r>
              <a:rPr dirty="0" sz="1300" spc="25" b="1">
                <a:latin typeface="Arial"/>
                <a:cs typeface="Arial"/>
              </a:rPr>
              <a:t> </a:t>
            </a:r>
            <a:r>
              <a:rPr dirty="0" sz="1300" spc="-10" b="1">
                <a:latin typeface="Arial"/>
                <a:cs typeface="Arial"/>
              </a:rPr>
              <a:t>Videos</a:t>
            </a:r>
            <a:endParaRPr sz="1300">
              <a:latin typeface="Arial"/>
              <a:cs typeface="Arial"/>
            </a:endParaRPr>
          </a:p>
          <a:p>
            <a:pPr>
              <a:lnSpc>
                <a:spcPct val="100000"/>
              </a:lnSpc>
              <a:spcBef>
                <a:spcPts val="55"/>
              </a:spcBef>
            </a:pPr>
            <a:endParaRPr sz="1450">
              <a:latin typeface="Arial"/>
              <a:cs typeface="Arial"/>
            </a:endParaRPr>
          </a:p>
          <a:p>
            <a:pPr marL="12700" marR="24765" indent="457200">
              <a:lnSpc>
                <a:spcPct val="110200"/>
              </a:lnSpc>
            </a:pPr>
            <a:r>
              <a:rPr dirty="0" sz="1300" spc="-5">
                <a:latin typeface="Arial"/>
                <a:cs typeface="Arial"/>
              </a:rPr>
              <a:t>If you’re going to be working for the Beast brand you should be </a:t>
            </a:r>
            <a:r>
              <a:rPr dirty="0" sz="1300">
                <a:latin typeface="Arial"/>
                <a:cs typeface="Arial"/>
              </a:rPr>
              <a:t>a </a:t>
            </a:r>
            <a:r>
              <a:rPr dirty="0" sz="1300" spc="-5">
                <a:latin typeface="Arial"/>
                <a:cs typeface="Arial"/>
              </a:rPr>
              <a:t>fan of the  Beast brand. </a:t>
            </a:r>
            <a:r>
              <a:rPr dirty="0" sz="1300">
                <a:latin typeface="Arial"/>
                <a:cs typeface="Arial"/>
              </a:rPr>
              <a:t>A </a:t>
            </a:r>
            <a:r>
              <a:rPr dirty="0" sz="1300" spc="-5">
                <a:latin typeface="Arial"/>
                <a:cs typeface="Arial"/>
              </a:rPr>
              <a:t>lot of very valuable knowledge comes with watching vast  amounts of our videos. </a:t>
            </a:r>
            <a:r>
              <a:rPr dirty="0" sz="1300">
                <a:latin typeface="Arial"/>
                <a:cs typeface="Arial"/>
              </a:rPr>
              <a:t>I </a:t>
            </a:r>
            <a:r>
              <a:rPr dirty="0" sz="1300" spc="-5">
                <a:latin typeface="Arial"/>
                <a:cs typeface="Arial"/>
              </a:rPr>
              <a:t>feel silly for having to write this but all the time </a:t>
            </a:r>
            <a:r>
              <a:rPr dirty="0" sz="1300">
                <a:latin typeface="Arial"/>
                <a:cs typeface="Arial"/>
              </a:rPr>
              <a:t>I </a:t>
            </a:r>
            <a:r>
              <a:rPr dirty="0" sz="1300" spc="-5">
                <a:latin typeface="Arial"/>
                <a:cs typeface="Arial"/>
              </a:rPr>
              <a:t>talk</a:t>
            </a:r>
            <a:r>
              <a:rPr dirty="0" sz="1300" spc="-30">
                <a:latin typeface="Arial"/>
                <a:cs typeface="Arial"/>
              </a:rPr>
              <a:t> </a:t>
            </a:r>
            <a:r>
              <a:rPr dirty="0" sz="1300" spc="-5">
                <a:latin typeface="Arial"/>
                <a:cs typeface="Arial"/>
              </a:rPr>
              <a:t>to</a:t>
            </a:r>
            <a:endParaRPr sz="1300">
              <a:latin typeface="Arial"/>
              <a:cs typeface="Arial"/>
            </a:endParaRPr>
          </a:p>
        </p:txBody>
      </p:sp>
      <p:sp>
        <p:nvSpPr>
          <p:cNvPr id="4" name="object 4"/>
          <p:cNvSpPr/>
          <p:nvPr/>
        </p:nvSpPr>
        <p:spPr>
          <a:xfrm>
            <a:off x="933450" y="933450"/>
            <a:ext cx="5943600" cy="5476874"/>
          </a:xfrm>
          <a:prstGeom prst="rect">
            <a:avLst/>
          </a:prstGeom>
          <a:blipFill>
            <a:blip r:embed="rId2" cstate="print"/>
            <a:stretch>
              <a:fillRect/>
            </a:stretch>
          </a:blipFill>
        </p:spPr>
        <p:txBody>
          <a:bodyPr wrap="square" lIns="0" tIns="0" rIns="0" bIns="0" rtlCol="0"/>
          <a:lstStyle/>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01700" y="435836"/>
            <a:ext cx="5969635" cy="4609465"/>
          </a:xfrm>
          <a:prstGeom prst="rect">
            <a:avLst/>
          </a:prstGeom>
        </p:spPr>
        <p:txBody>
          <a:bodyPr wrap="square" lIns="0" tIns="12700" rIns="0" bIns="0" rtlCol="0" vert="horz">
            <a:spAutoFit/>
          </a:bodyPr>
          <a:lstStyle/>
          <a:p>
            <a:pPr algn="r" marR="5080">
              <a:lnSpc>
                <a:spcPct val="100000"/>
              </a:lnSpc>
              <a:spcBef>
                <a:spcPts val="100"/>
              </a:spcBef>
            </a:pPr>
            <a:r>
              <a:rPr dirty="0" sz="1100" spc="-5">
                <a:latin typeface="Arial"/>
                <a:cs typeface="Arial"/>
              </a:rPr>
              <a:t>3</a:t>
            </a:r>
            <a:r>
              <a:rPr dirty="0" sz="1100">
                <a:latin typeface="Arial"/>
                <a:cs typeface="Arial"/>
              </a:rPr>
              <a:t>2</a:t>
            </a:r>
            <a:endParaRPr sz="1100">
              <a:latin typeface="Arial"/>
              <a:cs typeface="Arial"/>
            </a:endParaRPr>
          </a:p>
          <a:p>
            <a:pPr>
              <a:lnSpc>
                <a:spcPct val="100000"/>
              </a:lnSpc>
            </a:pPr>
            <a:endParaRPr sz="1200">
              <a:latin typeface="Arial"/>
              <a:cs typeface="Arial"/>
            </a:endParaRPr>
          </a:p>
          <a:p>
            <a:pPr marL="12700" marR="26670">
              <a:lnSpc>
                <a:spcPct val="110200"/>
              </a:lnSpc>
              <a:spcBef>
                <a:spcPts val="725"/>
              </a:spcBef>
            </a:pPr>
            <a:r>
              <a:rPr dirty="0" sz="1300" spc="-5">
                <a:latin typeface="Arial"/>
                <a:cs typeface="Arial"/>
              </a:rPr>
              <a:t>new people that have at most seen like </a:t>
            </a:r>
            <a:r>
              <a:rPr dirty="0" sz="1300">
                <a:latin typeface="Arial"/>
                <a:cs typeface="Arial"/>
              </a:rPr>
              <a:t>5 </a:t>
            </a:r>
            <a:r>
              <a:rPr dirty="0" sz="1300" spc="-5">
                <a:latin typeface="Arial"/>
                <a:cs typeface="Arial"/>
              </a:rPr>
              <a:t>or </a:t>
            </a:r>
            <a:r>
              <a:rPr dirty="0" sz="1300">
                <a:latin typeface="Arial"/>
                <a:cs typeface="Arial"/>
              </a:rPr>
              <a:t>6 </a:t>
            </a:r>
            <a:r>
              <a:rPr dirty="0" sz="1300" spc="-5">
                <a:latin typeface="Arial"/>
                <a:cs typeface="Arial"/>
              </a:rPr>
              <a:t>of our videos and </a:t>
            </a:r>
            <a:r>
              <a:rPr dirty="0" sz="1300" spc="-10">
                <a:latin typeface="Arial"/>
                <a:cs typeface="Arial"/>
              </a:rPr>
              <a:t>it’s </a:t>
            </a:r>
            <a:r>
              <a:rPr dirty="0" sz="1300" spc="-5">
                <a:latin typeface="Arial"/>
                <a:cs typeface="Arial"/>
              </a:rPr>
              <a:t>mind blowing  that they don’t see </a:t>
            </a:r>
            <a:r>
              <a:rPr dirty="0" sz="1300">
                <a:latin typeface="Arial"/>
                <a:cs typeface="Arial"/>
              </a:rPr>
              <a:t>a </a:t>
            </a:r>
            <a:r>
              <a:rPr dirty="0" sz="1300" spc="-5">
                <a:latin typeface="Arial"/>
                <a:cs typeface="Arial"/>
              </a:rPr>
              <a:t>problem with that lol. As </a:t>
            </a:r>
            <a:r>
              <a:rPr dirty="0" sz="1300">
                <a:latin typeface="Arial"/>
                <a:cs typeface="Arial"/>
              </a:rPr>
              <a:t>I </a:t>
            </a:r>
            <a:r>
              <a:rPr dirty="0" sz="1300" spc="-5">
                <a:latin typeface="Arial"/>
                <a:cs typeface="Arial"/>
              </a:rPr>
              <a:t>said earlier I’d love for you to  watch all the channels but especially the main channel seeing how</a:t>
            </a:r>
            <a:r>
              <a:rPr dirty="0" sz="1300" spc="-40">
                <a:latin typeface="Arial"/>
                <a:cs typeface="Arial"/>
              </a:rPr>
              <a:t> </a:t>
            </a:r>
            <a:r>
              <a:rPr dirty="0" sz="1300" spc="-5">
                <a:latin typeface="Arial"/>
                <a:cs typeface="Arial"/>
              </a:rPr>
              <a:t>you’re</a:t>
            </a:r>
            <a:r>
              <a:rPr dirty="0" sz="1300">
                <a:latin typeface="Arial"/>
                <a:cs typeface="Arial"/>
              </a:rPr>
              <a:t> </a:t>
            </a:r>
            <a:r>
              <a:rPr dirty="0" sz="1300" spc="-5">
                <a:latin typeface="Arial"/>
                <a:cs typeface="Arial"/>
              </a:rPr>
              <a:t>working  on it. </a:t>
            </a:r>
            <a:r>
              <a:rPr dirty="0" sz="1300" spc="-75">
                <a:latin typeface="Arial"/>
                <a:cs typeface="Arial"/>
              </a:rPr>
              <a:t>To </a:t>
            </a:r>
            <a:r>
              <a:rPr dirty="0" sz="1300" spc="-5">
                <a:latin typeface="Arial"/>
                <a:cs typeface="Arial"/>
              </a:rPr>
              <a:t>get 60% up to speed I'd watch our last 50ish videos, if you’re </a:t>
            </a:r>
            <a:r>
              <a:rPr dirty="0" sz="1300">
                <a:latin typeface="Arial"/>
                <a:cs typeface="Arial"/>
              </a:rPr>
              <a:t>a </a:t>
            </a:r>
            <a:r>
              <a:rPr dirty="0" sz="1300" spc="-5">
                <a:latin typeface="Arial"/>
                <a:cs typeface="Arial"/>
              </a:rPr>
              <a:t>monster  and really want to understand the history of the company and the innovations  we’ve been through, I'd recommend you watch every video back until you hit the  10 million subscriber special. (anything before that is </a:t>
            </a:r>
            <a:r>
              <a:rPr dirty="0" sz="1300">
                <a:latin typeface="Arial"/>
                <a:cs typeface="Arial"/>
              </a:rPr>
              <a:t>a </a:t>
            </a:r>
            <a:r>
              <a:rPr dirty="0" sz="1300" spc="-5">
                <a:latin typeface="Arial"/>
                <a:cs typeface="Arial"/>
              </a:rPr>
              <a:t>waste of time in my  opinion) If you’ve seen every video we’ve made since 10 mil then you will have </a:t>
            </a:r>
            <a:r>
              <a:rPr dirty="0" sz="1300">
                <a:latin typeface="Arial"/>
                <a:cs typeface="Arial"/>
              </a:rPr>
              <a:t>a  </a:t>
            </a:r>
            <a:r>
              <a:rPr dirty="0" sz="1300" spc="-5">
                <a:latin typeface="Arial"/>
                <a:cs typeface="Arial"/>
              </a:rPr>
              <a:t>lot of context and information others don’t and it will make you that much much  much more</a:t>
            </a:r>
            <a:r>
              <a:rPr dirty="0" sz="1300" spc="-10">
                <a:latin typeface="Arial"/>
                <a:cs typeface="Arial"/>
              </a:rPr>
              <a:t> </a:t>
            </a:r>
            <a:r>
              <a:rPr dirty="0" sz="1300" spc="-5">
                <a:latin typeface="Arial"/>
                <a:cs typeface="Arial"/>
              </a:rPr>
              <a:t>valuable.</a:t>
            </a:r>
            <a:endParaRPr sz="1300">
              <a:latin typeface="Arial"/>
              <a:cs typeface="Arial"/>
            </a:endParaRPr>
          </a:p>
          <a:p>
            <a:pPr>
              <a:lnSpc>
                <a:spcPct val="100000"/>
              </a:lnSpc>
              <a:spcBef>
                <a:spcPts val="40"/>
              </a:spcBef>
            </a:pPr>
            <a:endParaRPr sz="1600">
              <a:latin typeface="Arial"/>
              <a:cs typeface="Arial"/>
            </a:endParaRPr>
          </a:p>
          <a:p>
            <a:pPr algn="ctr">
              <a:lnSpc>
                <a:spcPct val="100000"/>
              </a:lnSpc>
            </a:pPr>
            <a:r>
              <a:rPr dirty="0" sz="1300" spc="-5" b="1">
                <a:latin typeface="Arial"/>
                <a:cs typeface="Arial"/>
              </a:rPr>
              <a:t>Brand Deals Are</a:t>
            </a:r>
            <a:r>
              <a:rPr dirty="0" sz="1300" spc="-15" b="1">
                <a:latin typeface="Arial"/>
                <a:cs typeface="Arial"/>
              </a:rPr>
              <a:t> </a:t>
            </a:r>
            <a:r>
              <a:rPr dirty="0" sz="1300" spc="-5" b="1">
                <a:latin typeface="Arial"/>
                <a:cs typeface="Arial"/>
              </a:rPr>
              <a:t>Content</a:t>
            </a:r>
            <a:endParaRPr sz="1300">
              <a:latin typeface="Arial"/>
              <a:cs typeface="Arial"/>
            </a:endParaRPr>
          </a:p>
          <a:p>
            <a:pPr>
              <a:lnSpc>
                <a:spcPct val="100000"/>
              </a:lnSpc>
              <a:spcBef>
                <a:spcPts val="50"/>
              </a:spcBef>
            </a:pPr>
            <a:endParaRPr sz="1450">
              <a:latin typeface="Arial"/>
              <a:cs typeface="Arial"/>
            </a:endParaRPr>
          </a:p>
          <a:p>
            <a:pPr marL="12700" marR="125095" indent="457200">
              <a:lnSpc>
                <a:spcPct val="110200"/>
              </a:lnSpc>
            </a:pPr>
            <a:r>
              <a:rPr dirty="0" sz="1300" spc="-5">
                <a:latin typeface="Arial"/>
                <a:cs typeface="Arial"/>
              </a:rPr>
              <a:t>If you watch </a:t>
            </a:r>
            <a:r>
              <a:rPr dirty="0" sz="1300">
                <a:latin typeface="Arial"/>
                <a:cs typeface="Arial"/>
              </a:rPr>
              <a:t>a </a:t>
            </a:r>
            <a:r>
              <a:rPr dirty="0" sz="1300" spc="-5">
                <a:latin typeface="Arial"/>
                <a:cs typeface="Arial"/>
              </a:rPr>
              <a:t>lot of youtube you’ll probably notice that when someone  does </a:t>
            </a:r>
            <a:r>
              <a:rPr dirty="0" sz="1300">
                <a:latin typeface="Arial"/>
                <a:cs typeface="Arial"/>
              </a:rPr>
              <a:t>a </a:t>
            </a:r>
            <a:r>
              <a:rPr dirty="0" sz="1300" spc="-5">
                <a:latin typeface="Arial"/>
                <a:cs typeface="Arial"/>
              </a:rPr>
              <a:t>brand deal </a:t>
            </a:r>
            <a:r>
              <a:rPr dirty="0" sz="1300" spc="-10">
                <a:latin typeface="Arial"/>
                <a:cs typeface="Arial"/>
              </a:rPr>
              <a:t>it’s </a:t>
            </a:r>
            <a:r>
              <a:rPr dirty="0" sz="1300" spc="-5">
                <a:latin typeface="Arial"/>
                <a:cs typeface="Arial"/>
              </a:rPr>
              <a:t>boring and sounds like they’re reading </a:t>
            </a:r>
            <a:r>
              <a:rPr dirty="0" sz="1300">
                <a:latin typeface="Arial"/>
                <a:cs typeface="Arial"/>
              </a:rPr>
              <a:t>a </a:t>
            </a:r>
            <a:r>
              <a:rPr dirty="0" sz="1300" spc="-5">
                <a:latin typeface="Arial"/>
                <a:cs typeface="Arial"/>
              </a:rPr>
              <a:t>script. </a:t>
            </a:r>
            <a:r>
              <a:rPr dirty="0" sz="1300" spc="-15">
                <a:latin typeface="Arial"/>
                <a:cs typeface="Arial"/>
              </a:rPr>
              <a:t>We </a:t>
            </a:r>
            <a:r>
              <a:rPr dirty="0" sz="1300" spc="-5">
                <a:latin typeface="Arial"/>
                <a:cs typeface="Arial"/>
              </a:rPr>
              <a:t>take </a:t>
            </a:r>
            <a:r>
              <a:rPr dirty="0" sz="1300">
                <a:latin typeface="Arial"/>
                <a:cs typeface="Arial"/>
              </a:rPr>
              <a:t>a  </a:t>
            </a:r>
            <a:r>
              <a:rPr dirty="0" sz="1300" spc="-10">
                <a:latin typeface="Arial"/>
                <a:cs typeface="Arial"/>
              </a:rPr>
              <a:t>different </a:t>
            </a:r>
            <a:r>
              <a:rPr dirty="0" sz="1300" spc="-5">
                <a:latin typeface="Arial"/>
                <a:cs typeface="Arial"/>
              </a:rPr>
              <a:t>approach to brand deals, we like to integrate them into the content so it  doesn’t nuke our retention and boosts conversion. Remember that </a:t>
            </a:r>
            <a:r>
              <a:rPr dirty="0" sz="1300">
                <a:latin typeface="Arial"/>
                <a:cs typeface="Arial"/>
              </a:rPr>
              <a:t>I </a:t>
            </a:r>
            <a:r>
              <a:rPr dirty="0" sz="1300" spc="-5">
                <a:latin typeface="Arial"/>
                <a:cs typeface="Arial"/>
              </a:rPr>
              <a:t>told you we  could see the exact moment when viewers click </a:t>
            </a:r>
            <a:r>
              <a:rPr dirty="0" sz="1300" spc="-10">
                <a:latin typeface="Arial"/>
                <a:cs typeface="Arial"/>
              </a:rPr>
              <a:t>off </a:t>
            </a:r>
            <a:r>
              <a:rPr dirty="0" sz="1300" spc="-5">
                <a:latin typeface="Arial"/>
                <a:cs typeface="Arial"/>
              </a:rPr>
              <a:t>our videos? Here is </a:t>
            </a:r>
            <a:r>
              <a:rPr dirty="0" sz="1300">
                <a:latin typeface="Arial"/>
                <a:cs typeface="Arial"/>
              </a:rPr>
              <a:t>a  </a:t>
            </a:r>
            <a:r>
              <a:rPr dirty="0" sz="1300" spc="-5">
                <a:latin typeface="Arial"/>
                <a:cs typeface="Arial"/>
              </a:rPr>
              <a:t>retention chart for when we used to do brand deals the old</a:t>
            </a:r>
            <a:r>
              <a:rPr dirty="0" sz="1300" spc="-15">
                <a:latin typeface="Arial"/>
                <a:cs typeface="Arial"/>
              </a:rPr>
              <a:t> </a:t>
            </a:r>
            <a:r>
              <a:rPr dirty="0" sz="1300" spc="-30">
                <a:latin typeface="Arial"/>
                <a:cs typeface="Arial"/>
              </a:rPr>
              <a:t>way.</a:t>
            </a:r>
            <a:endParaRPr sz="1300">
              <a:latin typeface="Arial"/>
              <a:cs typeface="Arial"/>
            </a:endParaRPr>
          </a:p>
        </p:txBody>
      </p:sp>
      <p:sp>
        <p:nvSpPr>
          <p:cNvPr id="3" name="object 3"/>
          <p:cNvSpPr txBox="1"/>
          <p:nvPr/>
        </p:nvSpPr>
        <p:spPr>
          <a:xfrm>
            <a:off x="901700" y="7948424"/>
            <a:ext cx="5885180" cy="680720"/>
          </a:xfrm>
          <a:prstGeom prst="rect">
            <a:avLst/>
          </a:prstGeom>
        </p:spPr>
        <p:txBody>
          <a:bodyPr wrap="square" lIns="0" tIns="12700" rIns="0" bIns="0" rtlCol="0" vert="horz">
            <a:spAutoFit/>
          </a:bodyPr>
          <a:lstStyle/>
          <a:p>
            <a:pPr algn="just" marL="12700" marR="5080">
              <a:lnSpc>
                <a:spcPct val="110200"/>
              </a:lnSpc>
              <a:spcBef>
                <a:spcPts val="100"/>
              </a:spcBef>
            </a:pPr>
            <a:r>
              <a:rPr dirty="0" sz="1300" spc="-5">
                <a:latin typeface="Arial"/>
                <a:cs typeface="Arial"/>
              </a:rPr>
              <a:t>Notice the crater where the brand deal is, that means people skipped it and also  clicked </a:t>
            </a:r>
            <a:r>
              <a:rPr dirty="0" sz="1300" spc="-10">
                <a:latin typeface="Arial"/>
                <a:cs typeface="Arial"/>
              </a:rPr>
              <a:t>off </a:t>
            </a:r>
            <a:r>
              <a:rPr dirty="0" sz="1300" spc="-5">
                <a:latin typeface="Arial"/>
                <a:cs typeface="Arial"/>
              </a:rPr>
              <a:t>the video. Now here is </a:t>
            </a:r>
            <a:r>
              <a:rPr dirty="0" sz="1300">
                <a:latin typeface="Arial"/>
                <a:cs typeface="Arial"/>
              </a:rPr>
              <a:t>a </a:t>
            </a:r>
            <a:r>
              <a:rPr dirty="0" sz="1300" spc="-5">
                <a:latin typeface="Arial"/>
                <a:cs typeface="Arial"/>
              </a:rPr>
              <a:t>retention chart with </a:t>
            </a:r>
            <a:r>
              <a:rPr dirty="0" sz="1300">
                <a:latin typeface="Arial"/>
                <a:cs typeface="Arial"/>
              </a:rPr>
              <a:t>a </a:t>
            </a:r>
            <a:r>
              <a:rPr dirty="0" sz="1300" spc="-5">
                <a:latin typeface="Arial"/>
                <a:cs typeface="Arial"/>
              </a:rPr>
              <a:t>new style brand deal in  it.</a:t>
            </a:r>
            <a:endParaRPr sz="1300">
              <a:latin typeface="Arial"/>
              <a:cs typeface="Arial"/>
            </a:endParaRPr>
          </a:p>
        </p:txBody>
      </p:sp>
      <p:sp>
        <p:nvSpPr>
          <p:cNvPr id="4" name="object 4"/>
          <p:cNvSpPr/>
          <p:nvPr/>
        </p:nvSpPr>
        <p:spPr>
          <a:xfrm>
            <a:off x="933450" y="5299992"/>
            <a:ext cx="5943599" cy="2409825"/>
          </a:xfrm>
          <a:prstGeom prst="rect">
            <a:avLst/>
          </a:prstGeom>
          <a:blipFill>
            <a:blip r:embed="rId2" cstate="print"/>
            <a:stretch>
              <a:fillRect/>
            </a:stretch>
          </a:blipFill>
        </p:spPr>
        <p:txBody>
          <a:bodyPr wrap="square" lIns="0" tIns="0" rIns="0" bIns="0" rtlCol="0"/>
          <a:lstStyle/>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690021" y="435836"/>
            <a:ext cx="180975" cy="193040"/>
          </a:xfrm>
          <a:prstGeom prst="rect">
            <a:avLst/>
          </a:prstGeom>
        </p:spPr>
        <p:txBody>
          <a:bodyPr wrap="square" lIns="0" tIns="12700" rIns="0" bIns="0" rtlCol="0" vert="horz">
            <a:spAutoFit/>
          </a:bodyPr>
          <a:lstStyle/>
          <a:p>
            <a:pPr marL="12700">
              <a:lnSpc>
                <a:spcPct val="100000"/>
              </a:lnSpc>
              <a:spcBef>
                <a:spcPts val="100"/>
              </a:spcBef>
            </a:pPr>
            <a:r>
              <a:rPr dirty="0" sz="1100" spc="-5">
                <a:latin typeface="Arial"/>
                <a:cs typeface="Arial"/>
              </a:rPr>
              <a:t>3</a:t>
            </a:r>
            <a:r>
              <a:rPr dirty="0" sz="1100">
                <a:latin typeface="Arial"/>
                <a:cs typeface="Arial"/>
              </a:rPr>
              <a:t>3</a:t>
            </a:r>
            <a:endParaRPr sz="1100">
              <a:latin typeface="Arial"/>
              <a:cs typeface="Arial"/>
            </a:endParaRPr>
          </a:p>
        </p:txBody>
      </p:sp>
      <p:sp>
        <p:nvSpPr>
          <p:cNvPr id="3" name="object 3"/>
          <p:cNvSpPr txBox="1"/>
          <p:nvPr/>
        </p:nvSpPr>
        <p:spPr>
          <a:xfrm>
            <a:off x="901700" y="4029631"/>
            <a:ext cx="5968365" cy="5046980"/>
          </a:xfrm>
          <a:prstGeom prst="rect">
            <a:avLst/>
          </a:prstGeom>
        </p:spPr>
        <p:txBody>
          <a:bodyPr wrap="square" lIns="0" tIns="12700" rIns="0" bIns="0" rtlCol="0" vert="horz">
            <a:spAutoFit/>
          </a:bodyPr>
          <a:lstStyle/>
          <a:p>
            <a:pPr marL="12700" marR="66040">
              <a:lnSpc>
                <a:spcPct val="110200"/>
              </a:lnSpc>
              <a:spcBef>
                <a:spcPts val="100"/>
              </a:spcBef>
            </a:pPr>
            <a:r>
              <a:rPr dirty="0" sz="1300" spc="-5">
                <a:latin typeface="Arial"/>
                <a:cs typeface="Arial"/>
              </a:rPr>
              <a:t>The dip is way less dramatic and for the most part something </a:t>
            </a:r>
            <a:r>
              <a:rPr dirty="0" sz="1300">
                <a:latin typeface="Arial"/>
                <a:cs typeface="Arial"/>
              </a:rPr>
              <a:t>I </a:t>
            </a:r>
            <a:r>
              <a:rPr dirty="0" sz="1300" spc="-5">
                <a:latin typeface="Arial"/>
                <a:cs typeface="Arial"/>
              </a:rPr>
              <a:t>can live with to  help fund the videos. BRAND DEALS ARE CONTENT! And when treated as  such boosts retention. </a:t>
            </a:r>
            <a:r>
              <a:rPr dirty="0" sz="1300" spc="-15">
                <a:latin typeface="Arial"/>
                <a:cs typeface="Arial"/>
              </a:rPr>
              <a:t>We </a:t>
            </a:r>
            <a:r>
              <a:rPr dirty="0" sz="1300" spc="-5">
                <a:latin typeface="Arial"/>
                <a:cs typeface="Arial"/>
              </a:rPr>
              <a:t>need to make them in entertaining. Also, fun fact, the  last CEO that sponsored </a:t>
            </a:r>
            <a:r>
              <a:rPr dirty="0" sz="1300">
                <a:latin typeface="Arial"/>
                <a:cs typeface="Arial"/>
              </a:rPr>
              <a:t>a </a:t>
            </a:r>
            <a:r>
              <a:rPr dirty="0" sz="1300" spc="-5">
                <a:latin typeface="Arial"/>
                <a:cs typeface="Arial"/>
              </a:rPr>
              <a:t>video said that the return was 1.7x the return they get  on </a:t>
            </a:r>
            <a:r>
              <a:rPr dirty="0" sz="1300">
                <a:latin typeface="Arial"/>
                <a:cs typeface="Arial"/>
              </a:rPr>
              <a:t>a </a:t>
            </a:r>
            <a:r>
              <a:rPr dirty="0" sz="1300" spc="-5">
                <a:latin typeface="Arial"/>
                <a:cs typeface="Arial"/>
              </a:rPr>
              <a:t>NFL championship game ad. He said with an NFL commercial you get </a:t>
            </a:r>
            <a:r>
              <a:rPr dirty="0" sz="1300">
                <a:latin typeface="Arial"/>
                <a:cs typeface="Arial"/>
              </a:rPr>
              <a:t>a  </a:t>
            </a:r>
            <a:r>
              <a:rPr dirty="0" sz="1300" spc="-5">
                <a:latin typeface="Arial"/>
                <a:cs typeface="Arial"/>
              </a:rPr>
              <a:t>giant spike of customers day one and then it disappears forever after that where  as </a:t>
            </a:r>
            <a:r>
              <a:rPr dirty="0" sz="1300">
                <a:latin typeface="Arial"/>
                <a:cs typeface="Arial"/>
              </a:rPr>
              <a:t>a </a:t>
            </a:r>
            <a:r>
              <a:rPr dirty="0" sz="1300" spc="-5">
                <a:latin typeface="Arial"/>
                <a:cs typeface="Arial"/>
              </a:rPr>
              <a:t>brand deal with us you get </a:t>
            </a:r>
            <a:r>
              <a:rPr dirty="0" sz="1300">
                <a:latin typeface="Arial"/>
                <a:cs typeface="Arial"/>
              </a:rPr>
              <a:t>a </a:t>
            </a:r>
            <a:r>
              <a:rPr dirty="0" sz="1300" spc="-5">
                <a:latin typeface="Arial"/>
                <a:cs typeface="Arial"/>
              </a:rPr>
              <a:t>huge spike for </a:t>
            </a:r>
            <a:r>
              <a:rPr dirty="0" sz="1300">
                <a:latin typeface="Arial"/>
                <a:cs typeface="Arial"/>
              </a:rPr>
              <a:t>a </a:t>
            </a:r>
            <a:r>
              <a:rPr dirty="0" sz="1300" spc="-5">
                <a:latin typeface="Arial"/>
                <a:cs typeface="Arial"/>
              </a:rPr>
              <a:t>few days and then it settles  down and then </a:t>
            </a:r>
            <a:r>
              <a:rPr dirty="0" sz="1300">
                <a:latin typeface="Arial"/>
                <a:cs typeface="Arial"/>
              </a:rPr>
              <a:t>a </a:t>
            </a:r>
            <a:r>
              <a:rPr dirty="0" sz="1300" spc="-5">
                <a:latin typeface="Arial"/>
                <a:cs typeface="Arial"/>
              </a:rPr>
              <a:t>respike when we upload again (because after they watch the  new video they go back and watch the video before it) and even after that our  videos typically get </a:t>
            </a:r>
            <a:r>
              <a:rPr dirty="0" sz="1300">
                <a:latin typeface="Arial"/>
                <a:cs typeface="Arial"/>
              </a:rPr>
              <a:t>a </a:t>
            </a:r>
            <a:r>
              <a:rPr dirty="0" sz="1300" spc="-5">
                <a:latin typeface="Arial"/>
                <a:cs typeface="Arial"/>
              </a:rPr>
              <a:t>million views+ </a:t>
            </a:r>
            <a:r>
              <a:rPr dirty="0" sz="1300">
                <a:latin typeface="Arial"/>
                <a:cs typeface="Arial"/>
              </a:rPr>
              <a:t>a </a:t>
            </a:r>
            <a:r>
              <a:rPr dirty="0" sz="1300" spc="-5">
                <a:latin typeface="Arial"/>
                <a:cs typeface="Arial"/>
              </a:rPr>
              <a:t>month for years. Aka tons of residual  customers.</a:t>
            </a:r>
            <a:endParaRPr sz="1300">
              <a:latin typeface="Arial"/>
              <a:cs typeface="Arial"/>
            </a:endParaRPr>
          </a:p>
          <a:p>
            <a:pPr>
              <a:lnSpc>
                <a:spcPct val="100000"/>
              </a:lnSpc>
              <a:spcBef>
                <a:spcPts val="35"/>
              </a:spcBef>
            </a:pPr>
            <a:endParaRPr sz="1600">
              <a:latin typeface="Arial"/>
              <a:cs typeface="Arial"/>
            </a:endParaRPr>
          </a:p>
          <a:p>
            <a:pPr algn="ctr" marL="635">
              <a:lnSpc>
                <a:spcPct val="100000"/>
              </a:lnSpc>
            </a:pPr>
            <a:r>
              <a:rPr dirty="0" sz="1300" spc="-15" b="1">
                <a:latin typeface="Arial"/>
                <a:cs typeface="Arial"/>
              </a:rPr>
              <a:t>UNDERSTAND</a:t>
            </a:r>
            <a:r>
              <a:rPr dirty="0" sz="1300" spc="-10" b="1">
                <a:latin typeface="Arial"/>
                <a:cs typeface="Arial"/>
              </a:rPr>
              <a:t> </a:t>
            </a:r>
            <a:r>
              <a:rPr dirty="0" sz="1300" spc="-20" b="1">
                <a:latin typeface="Arial"/>
                <a:cs typeface="Arial"/>
              </a:rPr>
              <a:t>CULTURE</a:t>
            </a:r>
            <a:endParaRPr sz="1300">
              <a:latin typeface="Arial"/>
              <a:cs typeface="Arial"/>
            </a:endParaRPr>
          </a:p>
          <a:p>
            <a:pPr>
              <a:lnSpc>
                <a:spcPct val="100000"/>
              </a:lnSpc>
              <a:spcBef>
                <a:spcPts val="55"/>
              </a:spcBef>
            </a:pPr>
            <a:endParaRPr sz="1450">
              <a:latin typeface="Arial"/>
              <a:cs typeface="Arial"/>
            </a:endParaRPr>
          </a:p>
          <a:p>
            <a:pPr marL="12700" marR="5080" indent="457200">
              <a:lnSpc>
                <a:spcPct val="110200"/>
              </a:lnSpc>
            </a:pPr>
            <a:r>
              <a:rPr dirty="0" sz="1300" spc="-5">
                <a:latin typeface="Arial"/>
                <a:cs typeface="Arial"/>
              </a:rPr>
              <a:t>What you consume on social media, when you watch youtube, </a:t>
            </a:r>
            <a:r>
              <a:rPr dirty="0" sz="1300" spc="-35">
                <a:latin typeface="Arial"/>
                <a:cs typeface="Arial"/>
              </a:rPr>
              <a:t>tv, </a:t>
            </a:r>
            <a:r>
              <a:rPr dirty="0" sz="1300" spc="-5">
                <a:latin typeface="Arial"/>
                <a:cs typeface="Arial"/>
              </a:rPr>
              <a:t>the  games you </a:t>
            </a:r>
            <a:r>
              <a:rPr dirty="0" sz="1300" spc="-25">
                <a:latin typeface="Arial"/>
                <a:cs typeface="Arial"/>
              </a:rPr>
              <a:t>play, </a:t>
            </a:r>
            <a:r>
              <a:rPr dirty="0" sz="1300" spc="-5">
                <a:latin typeface="Arial"/>
                <a:cs typeface="Arial"/>
              </a:rPr>
              <a:t>etc. are what </a:t>
            </a:r>
            <a:r>
              <a:rPr dirty="0" sz="1300">
                <a:latin typeface="Arial"/>
                <a:cs typeface="Arial"/>
              </a:rPr>
              <a:t>I </a:t>
            </a:r>
            <a:r>
              <a:rPr dirty="0" sz="1300" spc="-5">
                <a:latin typeface="Arial"/>
                <a:cs typeface="Arial"/>
              </a:rPr>
              <a:t>like to call your information diet. Chris </a:t>
            </a:r>
            <a:r>
              <a:rPr dirty="0" sz="1300" spc="-20">
                <a:latin typeface="Arial"/>
                <a:cs typeface="Arial"/>
              </a:rPr>
              <a:t>Tyson </a:t>
            </a:r>
            <a:r>
              <a:rPr dirty="0" sz="1300" spc="-5">
                <a:latin typeface="Arial"/>
                <a:cs typeface="Arial"/>
              </a:rPr>
              <a:t>(our  first subscriber and the guy in the videos) is </a:t>
            </a:r>
            <a:r>
              <a:rPr dirty="0" sz="1300">
                <a:latin typeface="Arial"/>
                <a:cs typeface="Arial"/>
              </a:rPr>
              <a:t>a </a:t>
            </a:r>
            <a:r>
              <a:rPr dirty="0" sz="1300" spc="-5">
                <a:latin typeface="Arial"/>
                <a:cs typeface="Arial"/>
              </a:rPr>
              <a:t>wonderful example of an  information diet being used to perfection. The dude is funny as fuck. I’ve never  met anyone in my entire life that can make people laugh like he can and </a:t>
            </a:r>
            <a:r>
              <a:rPr dirty="0" sz="1300">
                <a:latin typeface="Arial"/>
                <a:cs typeface="Arial"/>
              </a:rPr>
              <a:t>I </a:t>
            </a:r>
            <a:r>
              <a:rPr dirty="0" sz="1300" spc="-5">
                <a:latin typeface="Arial"/>
                <a:cs typeface="Arial"/>
              </a:rPr>
              <a:t>never  understood why he was so good at it until </a:t>
            </a:r>
            <a:r>
              <a:rPr dirty="0" sz="1300">
                <a:latin typeface="Arial"/>
                <a:cs typeface="Arial"/>
              </a:rPr>
              <a:t>I </a:t>
            </a:r>
            <a:r>
              <a:rPr dirty="0" sz="1300" spc="-5">
                <a:latin typeface="Arial"/>
                <a:cs typeface="Arial"/>
              </a:rPr>
              <a:t>lived with him for </a:t>
            </a:r>
            <a:r>
              <a:rPr dirty="0" sz="1300">
                <a:latin typeface="Arial"/>
                <a:cs typeface="Arial"/>
              </a:rPr>
              <a:t>a </a:t>
            </a:r>
            <a:r>
              <a:rPr dirty="0" sz="1300" spc="-5">
                <a:latin typeface="Arial"/>
                <a:cs typeface="Arial"/>
              </a:rPr>
              <a:t>few years. The  dude watches an obscene amount of cartoons and stupid shit. His eyeballs exsist  to inhail copious amounts of just </a:t>
            </a:r>
            <a:r>
              <a:rPr dirty="0" sz="1300" spc="-20">
                <a:latin typeface="Arial"/>
                <a:cs typeface="Arial"/>
              </a:rPr>
              <a:t>goofy, </a:t>
            </a:r>
            <a:r>
              <a:rPr dirty="0" sz="1300" spc="-5">
                <a:latin typeface="Arial"/>
                <a:cs typeface="Arial"/>
              </a:rPr>
              <a:t>dumb, and brain numbing content. And as  </a:t>
            </a:r>
            <a:r>
              <a:rPr dirty="0" sz="1300">
                <a:latin typeface="Arial"/>
                <a:cs typeface="Arial"/>
              </a:rPr>
              <a:t>a </a:t>
            </a:r>
            <a:r>
              <a:rPr dirty="0" sz="1300" spc="-5">
                <a:latin typeface="Arial"/>
                <a:cs typeface="Arial"/>
              </a:rPr>
              <a:t>result he can quote almost any line from any episode of spongebob. </a:t>
            </a:r>
            <a:r>
              <a:rPr dirty="0" sz="1300" spc="-10">
                <a:latin typeface="Arial"/>
                <a:cs typeface="Arial"/>
              </a:rPr>
              <a:t>He’s</a:t>
            </a:r>
            <a:r>
              <a:rPr dirty="0" sz="1300" spc="-35">
                <a:latin typeface="Arial"/>
                <a:cs typeface="Arial"/>
              </a:rPr>
              <a:t> </a:t>
            </a:r>
            <a:r>
              <a:rPr dirty="0" sz="1300" spc="-5">
                <a:latin typeface="Arial"/>
                <a:cs typeface="Arial"/>
              </a:rPr>
              <a:t>able</a:t>
            </a:r>
            <a:endParaRPr sz="1300">
              <a:latin typeface="Arial"/>
              <a:cs typeface="Arial"/>
            </a:endParaRPr>
          </a:p>
        </p:txBody>
      </p:sp>
      <p:sp>
        <p:nvSpPr>
          <p:cNvPr id="4" name="object 4"/>
          <p:cNvSpPr/>
          <p:nvPr/>
        </p:nvSpPr>
        <p:spPr>
          <a:xfrm>
            <a:off x="933450" y="933450"/>
            <a:ext cx="5943600" cy="2857500"/>
          </a:xfrm>
          <a:prstGeom prst="rect">
            <a:avLst/>
          </a:prstGeom>
          <a:blipFill>
            <a:blip r:embed="rId2" cstate="print"/>
            <a:stretch>
              <a:fillRect/>
            </a:stretch>
          </a:blipFill>
        </p:spPr>
        <p:txBody>
          <a:bodyPr wrap="square" lIns="0" tIns="0" rIns="0" bIns="0" rtlCol="0"/>
          <a:lstStyle/>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01700" y="435836"/>
            <a:ext cx="5969635" cy="8102600"/>
          </a:xfrm>
          <a:prstGeom prst="rect">
            <a:avLst/>
          </a:prstGeom>
        </p:spPr>
        <p:txBody>
          <a:bodyPr wrap="square" lIns="0" tIns="12700" rIns="0" bIns="0" rtlCol="0" vert="horz">
            <a:spAutoFit/>
          </a:bodyPr>
          <a:lstStyle/>
          <a:p>
            <a:pPr algn="r" marR="5080">
              <a:lnSpc>
                <a:spcPct val="100000"/>
              </a:lnSpc>
              <a:spcBef>
                <a:spcPts val="100"/>
              </a:spcBef>
            </a:pPr>
            <a:r>
              <a:rPr dirty="0" sz="1100" spc="-5">
                <a:latin typeface="Arial"/>
                <a:cs typeface="Arial"/>
              </a:rPr>
              <a:t>3</a:t>
            </a:r>
            <a:r>
              <a:rPr dirty="0" sz="1100">
                <a:latin typeface="Arial"/>
                <a:cs typeface="Arial"/>
              </a:rPr>
              <a:t>4</a:t>
            </a:r>
            <a:endParaRPr sz="1100">
              <a:latin typeface="Arial"/>
              <a:cs typeface="Arial"/>
            </a:endParaRPr>
          </a:p>
          <a:p>
            <a:pPr>
              <a:lnSpc>
                <a:spcPct val="100000"/>
              </a:lnSpc>
            </a:pPr>
            <a:endParaRPr sz="1200">
              <a:latin typeface="Arial"/>
              <a:cs typeface="Arial"/>
            </a:endParaRPr>
          </a:p>
          <a:p>
            <a:pPr marL="12700" marR="12700">
              <a:lnSpc>
                <a:spcPct val="110200"/>
              </a:lnSpc>
              <a:spcBef>
                <a:spcPts val="725"/>
              </a:spcBef>
            </a:pPr>
            <a:r>
              <a:rPr dirty="0" sz="1300" spc="-5">
                <a:latin typeface="Arial"/>
                <a:cs typeface="Arial"/>
              </a:rPr>
              <a:t>to draw from so much stupid shit in his head as inspiration to make jokes and be  </a:t>
            </a:r>
            <a:r>
              <a:rPr dirty="0" sz="1300" spc="-20">
                <a:latin typeface="Arial"/>
                <a:cs typeface="Arial"/>
              </a:rPr>
              <a:t>quirky. </a:t>
            </a:r>
            <a:r>
              <a:rPr dirty="0" sz="1300" spc="-5">
                <a:latin typeface="Arial"/>
                <a:cs typeface="Arial"/>
              </a:rPr>
              <a:t>As </a:t>
            </a:r>
            <a:r>
              <a:rPr dirty="0" sz="1300">
                <a:latin typeface="Arial"/>
                <a:cs typeface="Arial"/>
              </a:rPr>
              <a:t>a </a:t>
            </a:r>
            <a:r>
              <a:rPr dirty="0" sz="1300" spc="-5">
                <a:latin typeface="Arial"/>
                <a:cs typeface="Arial"/>
              </a:rPr>
              <a:t>result he is fucken hilarious. But </a:t>
            </a:r>
            <a:r>
              <a:rPr dirty="0" sz="1300" spc="-10">
                <a:latin typeface="Arial"/>
                <a:cs typeface="Arial"/>
              </a:rPr>
              <a:t>let’s </a:t>
            </a:r>
            <a:r>
              <a:rPr dirty="0" sz="1300" spc="-5">
                <a:latin typeface="Arial"/>
                <a:cs typeface="Arial"/>
              </a:rPr>
              <a:t>imagine </a:t>
            </a:r>
            <a:r>
              <a:rPr dirty="0" sz="1300">
                <a:latin typeface="Arial"/>
                <a:cs typeface="Arial"/>
              </a:rPr>
              <a:t>a </a:t>
            </a:r>
            <a:r>
              <a:rPr dirty="0" sz="1300" spc="-10">
                <a:latin typeface="Arial"/>
                <a:cs typeface="Arial"/>
              </a:rPr>
              <a:t>different </a:t>
            </a:r>
            <a:r>
              <a:rPr dirty="0" sz="1300" spc="-5">
                <a:latin typeface="Arial"/>
                <a:cs typeface="Arial"/>
              </a:rPr>
              <a:t>Chris, </a:t>
            </a:r>
            <a:r>
              <a:rPr dirty="0" sz="1300" spc="-10">
                <a:latin typeface="Arial"/>
                <a:cs typeface="Arial"/>
              </a:rPr>
              <a:t>let’s  </a:t>
            </a:r>
            <a:r>
              <a:rPr dirty="0" sz="1300" spc="-5">
                <a:latin typeface="Arial"/>
                <a:cs typeface="Arial"/>
              </a:rPr>
              <a:t>say instead of cartoons and stupid shit, his information diet was stocks and  investing advice. And for </a:t>
            </a:r>
            <a:r>
              <a:rPr dirty="0" sz="1300">
                <a:latin typeface="Arial"/>
                <a:cs typeface="Arial"/>
              </a:rPr>
              <a:t>5 </a:t>
            </a:r>
            <a:r>
              <a:rPr dirty="0" sz="1300" spc="-5">
                <a:latin typeface="Arial"/>
                <a:cs typeface="Arial"/>
              </a:rPr>
              <a:t>years </a:t>
            </a:r>
            <a:r>
              <a:rPr dirty="0" sz="1300" spc="-10">
                <a:latin typeface="Arial"/>
                <a:cs typeface="Arial"/>
              </a:rPr>
              <a:t>that’s </a:t>
            </a:r>
            <a:r>
              <a:rPr dirty="0" sz="1300" spc="-5">
                <a:latin typeface="Arial"/>
                <a:cs typeface="Arial"/>
              </a:rPr>
              <a:t>all he consumed. Do you think he’d be  just as funny as he currently is? No. He in my opinion wouldn’t even be 20% as  </a:t>
            </a:r>
            <a:r>
              <a:rPr dirty="0" sz="1300" spc="-20">
                <a:latin typeface="Arial"/>
                <a:cs typeface="Arial"/>
              </a:rPr>
              <a:t>funny. </a:t>
            </a:r>
            <a:r>
              <a:rPr dirty="0" sz="1300" spc="-5">
                <a:latin typeface="Arial"/>
                <a:cs typeface="Arial"/>
              </a:rPr>
              <a:t>If you’re </a:t>
            </a:r>
            <a:r>
              <a:rPr dirty="0" sz="1300">
                <a:latin typeface="Arial"/>
                <a:cs typeface="Arial"/>
              </a:rPr>
              <a:t>a </a:t>
            </a:r>
            <a:r>
              <a:rPr dirty="0" sz="1300" spc="-5">
                <a:latin typeface="Arial"/>
                <a:cs typeface="Arial"/>
              </a:rPr>
              <a:t>writer or director you really need to monitor and perfect your  information diet. If your diet is not correct, you won’t have </a:t>
            </a:r>
            <a:r>
              <a:rPr dirty="0" sz="1300">
                <a:latin typeface="Arial"/>
                <a:cs typeface="Arial"/>
              </a:rPr>
              <a:t>a </a:t>
            </a:r>
            <a:r>
              <a:rPr dirty="0" sz="1300" spc="-5">
                <a:latin typeface="Arial"/>
                <a:cs typeface="Arial"/>
              </a:rPr>
              <a:t>good pulse on  culture. </a:t>
            </a:r>
            <a:r>
              <a:rPr dirty="0" sz="1300">
                <a:latin typeface="Arial"/>
                <a:cs typeface="Arial"/>
              </a:rPr>
              <a:t>I </a:t>
            </a:r>
            <a:r>
              <a:rPr dirty="0" sz="1300" spc="-5">
                <a:latin typeface="Arial"/>
                <a:cs typeface="Arial"/>
              </a:rPr>
              <a:t>don’t want you to be </a:t>
            </a:r>
            <a:r>
              <a:rPr dirty="0" sz="1300">
                <a:latin typeface="Arial"/>
                <a:cs typeface="Arial"/>
              </a:rPr>
              <a:t>a </a:t>
            </a:r>
            <a:r>
              <a:rPr dirty="0" sz="1300" spc="-5">
                <a:latin typeface="Arial"/>
                <a:cs typeface="Arial"/>
              </a:rPr>
              <a:t>chris, in fact, </a:t>
            </a:r>
            <a:r>
              <a:rPr dirty="0" sz="1300">
                <a:latin typeface="Arial"/>
                <a:cs typeface="Arial"/>
              </a:rPr>
              <a:t>I </a:t>
            </a:r>
            <a:r>
              <a:rPr dirty="0" sz="1300" spc="-5">
                <a:latin typeface="Arial"/>
                <a:cs typeface="Arial"/>
              </a:rPr>
              <a:t>think that would probably do you  harm. </a:t>
            </a:r>
            <a:r>
              <a:rPr dirty="0" sz="1300" spc="-30">
                <a:latin typeface="Arial"/>
                <a:cs typeface="Arial"/>
              </a:rPr>
              <a:t>Talent </a:t>
            </a:r>
            <a:r>
              <a:rPr dirty="0" sz="1300" spc="-5">
                <a:latin typeface="Arial"/>
                <a:cs typeface="Arial"/>
              </a:rPr>
              <a:t>needs to inhale cartoons so they can be </a:t>
            </a:r>
            <a:r>
              <a:rPr dirty="0" sz="1300" spc="-20">
                <a:latin typeface="Arial"/>
                <a:cs typeface="Arial"/>
              </a:rPr>
              <a:t>funny, </a:t>
            </a:r>
            <a:r>
              <a:rPr dirty="0" sz="1300" spc="-5">
                <a:latin typeface="Arial"/>
                <a:cs typeface="Arial"/>
              </a:rPr>
              <a:t>writers need to  inhale inspiration. </a:t>
            </a:r>
            <a:r>
              <a:rPr dirty="0" sz="1300" spc="-10">
                <a:latin typeface="Arial"/>
                <a:cs typeface="Arial"/>
              </a:rPr>
              <a:t>Let’s </a:t>
            </a:r>
            <a:r>
              <a:rPr dirty="0" sz="1300" spc="-5">
                <a:latin typeface="Arial"/>
                <a:cs typeface="Arial"/>
              </a:rPr>
              <a:t>say there is </a:t>
            </a:r>
            <a:r>
              <a:rPr dirty="0" sz="1300">
                <a:latin typeface="Arial"/>
                <a:cs typeface="Arial"/>
              </a:rPr>
              <a:t>a </a:t>
            </a:r>
            <a:r>
              <a:rPr dirty="0" sz="1300" spc="-5">
                <a:latin typeface="Arial"/>
                <a:cs typeface="Arial"/>
              </a:rPr>
              <a:t>purple fruit in the middle of Australia that  when eaten makes you </a:t>
            </a:r>
            <a:r>
              <a:rPr dirty="0" sz="1300">
                <a:latin typeface="Arial"/>
                <a:cs typeface="Arial"/>
              </a:rPr>
              <a:t>2 </a:t>
            </a:r>
            <a:r>
              <a:rPr dirty="0" sz="1300" spc="-5">
                <a:latin typeface="Arial"/>
                <a:cs typeface="Arial"/>
              </a:rPr>
              <a:t>feet </a:t>
            </a:r>
            <a:r>
              <a:rPr dirty="0" sz="1300" spc="-15">
                <a:latin typeface="Arial"/>
                <a:cs typeface="Arial"/>
              </a:rPr>
              <a:t>taller. </a:t>
            </a:r>
            <a:r>
              <a:rPr dirty="0" sz="1300" spc="-5">
                <a:latin typeface="Arial"/>
                <a:cs typeface="Arial"/>
              </a:rPr>
              <a:t>If it truly did exist, you wouldn’t have known  that until just right </a:t>
            </a:r>
            <a:r>
              <a:rPr dirty="0" sz="1300" spc="-25">
                <a:latin typeface="Arial"/>
                <a:cs typeface="Arial"/>
              </a:rPr>
              <a:t>now. </a:t>
            </a:r>
            <a:r>
              <a:rPr dirty="0" sz="1300" spc="-5">
                <a:latin typeface="Arial"/>
                <a:cs typeface="Arial"/>
              </a:rPr>
              <a:t>But now that you know of it, you can draw on it for  inspiration for every piece of content you write going forward. </a:t>
            </a:r>
            <a:r>
              <a:rPr dirty="0" sz="1300" spc="-10">
                <a:latin typeface="Arial"/>
                <a:cs typeface="Arial"/>
              </a:rPr>
              <a:t>That’s </a:t>
            </a:r>
            <a:r>
              <a:rPr dirty="0" sz="1300" spc="-5">
                <a:latin typeface="Arial"/>
                <a:cs typeface="Arial"/>
              </a:rPr>
              <a:t>beautiful, it  can now sit in the back of your mind waiting for that one video where it is needed.  It might take 10 videos or even 100 but eventually you’ll be brainstorming </a:t>
            </a:r>
            <a:r>
              <a:rPr dirty="0" sz="1300">
                <a:latin typeface="Arial"/>
                <a:cs typeface="Arial"/>
              </a:rPr>
              <a:t>a </a:t>
            </a:r>
            <a:r>
              <a:rPr dirty="0" sz="1300" spc="-5">
                <a:latin typeface="Arial"/>
                <a:cs typeface="Arial"/>
              </a:rPr>
              <a:t>bit  and think of the right one to use the fruit </a:t>
            </a:r>
            <a:r>
              <a:rPr dirty="0" sz="1300" spc="-25">
                <a:latin typeface="Arial"/>
                <a:cs typeface="Arial"/>
              </a:rPr>
              <a:t>for. </a:t>
            </a:r>
            <a:r>
              <a:rPr dirty="0" sz="1300" spc="-5">
                <a:latin typeface="Arial"/>
                <a:cs typeface="Arial"/>
              </a:rPr>
              <a:t>Apply this to everything on this  fucken planet. </a:t>
            </a:r>
            <a:r>
              <a:rPr dirty="0" sz="1300" spc="-35">
                <a:latin typeface="Arial"/>
                <a:cs typeface="Arial"/>
              </a:rPr>
              <a:t>You. </a:t>
            </a:r>
            <a:r>
              <a:rPr dirty="0" sz="1300" spc="-5">
                <a:latin typeface="Arial"/>
                <a:cs typeface="Arial"/>
              </a:rPr>
              <a:t>Can’t. Get. Inspired. </a:t>
            </a:r>
            <a:r>
              <a:rPr dirty="0" sz="1300" spc="-35">
                <a:latin typeface="Arial"/>
                <a:cs typeface="Arial"/>
              </a:rPr>
              <a:t>By. </a:t>
            </a:r>
            <a:r>
              <a:rPr dirty="0" sz="1300" spc="-5">
                <a:latin typeface="Arial"/>
                <a:cs typeface="Arial"/>
              </a:rPr>
              <a:t>Things. </a:t>
            </a:r>
            <a:r>
              <a:rPr dirty="0" sz="1300" spc="-35">
                <a:latin typeface="Arial"/>
                <a:cs typeface="Arial"/>
              </a:rPr>
              <a:t>You. </a:t>
            </a:r>
            <a:r>
              <a:rPr dirty="0" sz="1300" spc="-5">
                <a:latin typeface="Arial"/>
                <a:cs typeface="Arial"/>
              </a:rPr>
              <a:t>Don’t. </a:t>
            </a:r>
            <a:r>
              <a:rPr dirty="0" sz="1300" spc="-20">
                <a:latin typeface="Arial"/>
                <a:cs typeface="Arial"/>
              </a:rPr>
              <a:t>Know. </a:t>
            </a:r>
            <a:r>
              <a:rPr dirty="0" sz="1300" spc="-5">
                <a:latin typeface="Arial"/>
                <a:cs typeface="Arial"/>
              </a:rPr>
              <a:t>Exist. So  how do you learn more about what's out there in the world? How do you stay up  to date on the latest memes? How do you know </a:t>
            </a:r>
            <a:r>
              <a:rPr dirty="0" sz="1300" spc="-10">
                <a:latin typeface="Arial"/>
                <a:cs typeface="Arial"/>
              </a:rPr>
              <a:t>what’s </a:t>
            </a:r>
            <a:r>
              <a:rPr dirty="0" sz="1300" spc="-5">
                <a:latin typeface="Arial"/>
                <a:cs typeface="Arial"/>
              </a:rPr>
              <a:t>going on with celebrities?  </a:t>
            </a:r>
            <a:r>
              <a:rPr dirty="0" sz="1300" spc="-10">
                <a:latin typeface="Arial"/>
                <a:cs typeface="Arial"/>
              </a:rPr>
              <a:t>What’s </a:t>
            </a:r>
            <a:r>
              <a:rPr dirty="0" sz="1300" spc="-5">
                <a:latin typeface="Arial"/>
                <a:cs typeface="Arial"/>
              </a:rPr>
              <a:t>trending on youtube? What other creators are doing? </a:t>
            </a:r>
            <a:r>
              <a:rPr dirty="0" sz="1300" spc="-10">
                <a:latin typeface="Arial"/>
                <a:cs typeface="Arial"/>
              </a:rPr>
              <a:t>What’s </a:t>
            </a:r>
            <a:r>
              <a:rPr dirty="0" sz="1300" spc="-5">
                <a:latin typeface="Arial"/>
                <a:cs typeface="Arial"/>
              </a:rPr>
              <a:t>popping on  tik tok? </a:t>
            </a:r>
            <a:r>
              <a:rPr dirty="0" sz="1300" spc="-35">
                <a:latin typeface="Arial"/>
                <a:cs typeface="Arial"/>
              </a:rPr>
              <a:t>Your </a:t>
            </a:r>
            <a:r>
              <a:rPr dirty="0" sz="1300" spc="-5">
                <a:latin typeface="Arial"/>
                <a:cs typeface="Arial"/>
              </a:rPr>
              <a:t>information diet. Consume things on </a:t>
            </a:r>
            <a:r>
              <a:rPr dirty="0" sz="1300">
                <a:latin typeface="Arial"/>
                <a:cs typeface="Arial"/>
              </a:rPr>
              <a:t>a </a:t>
            </a:r>
            <a:r>
              <a:rPr dirty="0" sz="1300" spc="-5">
                <a:latin typeface="Arial"/>
                <a:cs typeface="Arial"/>
              </a:rPr>
              <a:t>daily basis that help you write  better</a:t>
            </a:r>
            <a:r>
              <a:rPr dirty="0" sz="1300" spc="-10">
                <a:latin typeface="Arial"/>
                <a:cs typeface="Arial"/>
              </a:rPr>
              <a:t> </a:t>
            </a:r>
            <a:r>
              <a:rPr dirty="0" sz="1300" spc="-5">
                <a:latin typeface="Arial"/>
                <a:cs typeface="Arial"/>
              </a:rPr>
              <a:t>content.</a:t>
            </a:r>
            <a:endParaRPr sz="1300">
              <a:latin typeface="Arial"/>
              <a:cs typeface="Arial"/>
            </a:endParaRPr>
          </a:p>
          <a:p>
            <a:pPr>
              <a:lnSpc>
                <a:spcPct val="100000"/>
              </a:lnSpc>
              <a:spcBef>
                <a:spcPts val="40"/>
              </a:spcBef>
            </a:pPr>
            <a:endParaRPr sz="1600">
              <a:latin typeface="Arial"/>
              <a:cs typeface="Arial"/>
            </a:endParaRPr>
          </a:p>
          <a:p>
            <a:pPr algn="ctr">
              <a:lnSpc>
                <a:spcPct val="100000"/>
              </a:lnSpc>
            </a:pPr>
            <a:r>
              <a:rPr dirty="0" sz="1300" spc="-15" b="1">
                <a:latin typeface="Arial"/>
                <a:cs typeface="Arial"/>
              </a:rPr>
              <a:t>It’s </a:t>
            </a:r>
            <a:r>
              <a:rPr dirty="0" sz="1300" spc="-5" b="1">
                <a:latin typeface="Arial"/>
                <a:cs typeface="Arial"/>
              </a:rPr>
              <a:t>okay for the boys to be</a:t>
            </a:r>
            <a:r>
              <a:rPr dirty="0" sz="1300" spc="-10" b="1">
                <a:latin typeface="Arial"/>
                <a:cs typeface="Arial"/>
              </a:rPr>
              <a:t> </a:t>
            </a:r>
            <a:r>
              <a:rPr dirty="0" sz="1300" spc="-5" b="1">
                <a:latin typeface="Arial"/>
                <a:cs typeface="Arial"/>
              </a:rPr>
              <a:t>childish</a:t>
            </a:r>
            <a:endParaRPr sz="1300">
              <a:latin typeface="Arial"/>
              <a:cs typeface="Arial"/>
            </a:endParaRPr>
          </a:p>
          <a:p>
            <a:pPr>
              <a:lnSpc>
                <a:spcPct val="100000"/>
              </a:lnSpc>
              <a:spcBef>
                <a:spcPts val="50"/>
              </a:spcBef>
            </a:pPr>
            <a:endParaRPr sz="1450">
              <a:latin typeface="Arial"/>
              <a:cs typeface="Arial"/>
            </a:endParaRPr>
          </a:p>
          <a:p>
            <a:pPr marL="12700" marR="214629" indent="457200">
              <a:lnSpc>
                <a:spcPct val="110200"/>
              </a:lnSpc>
            </a:pPr>
            <a:r>
              <a:rPr dirty="0" sz="1300" spc="-5">
                <a:latin typeface="Arial"/>
                <a:cs typeface="Arial"/>
              </a:rPr>
              <a:t>If talent wants to draw </a:t>
            </a:r>
            <a:r>
              <a:rPr dirty="0" sz="1300">
                <a:latin typeface="Arial"/>
                <a:cs typeface="Arial"/>
              </a:rPr>
              <a:t>a </a:t>
            </a:r>
            <a:r>
              <a:rPr dirty="0" sz="1300" spc="-5">
                <a:latin typeface="Arial"/>
                <a:cs typeface="Arial"/>
              </a:rPr>
              <a:t>dick on the white board in the video or do  something stupid, let them. (assuming they know all the risks and arn’t missing  context on why </a:t>
            </a:r>
            <a:r>
              <a:rPr dirty="0" sz="1300" spc="-10">
                <a:latin typeface="Arial"/>
                <a:cs typeface="Arial"/>
              </a:rPr>
              <a:t>it’s </a:t>
            </a:r>
            <a:r>
              <a:rPr dirty="0" sz="1300" spc="-5">
                <a:latin typeface="Arial"/>
                <a:cs typeface="Arial"/>
              </a:rPr>
              <a:t>not safe) People like when we are in our natural element of  </a:t>
            </a:r>
            <a:r>
              <a:rPr dirty="0" sz="1300" spc="-15">
                <a:latin typeface="Arial"/>
                <a:cs typeface="Arial"/>
              </a:rPr>
              <a:t>stupidity. </a:t>
            </a:r>
            <a:r>
              <a:rPr dirty="0" sz="1300" spc="-5">
                <a:latin typeface="Arial"/>
                <a:cs typeface="Arial"/>
              </a:rPr>
              <a:t>Really do everything you can to empower the boys when filming and  help them make content. Help them be</a:t>
            </a:r>
            <a:r>
              <a:rPr dirty="0" sz="1300" spc="-15">
                <a:latin typeface="Arial"/>
                <a:cs typeface="Arial"/>
              </a:rPr>
              <a:t> </a:t>
            </a:r>
            <a:r>
              <a:rPr dirty="0" sz="1300" spc="-5">
                <a:latin typeface="Arial"/>
                <a:cs typeface="Arial"/>
              </a:rPr>
              <a:t>idiots.</a:t>
            </a:r>
            <a:endParaRPr sz="1300">
              <a:latin typeface="Arial"/>
              <a:cs typeface="Arial"/>
            </a:endParaRPr>
          </a:p>
          <a:p>
            <a:pPr>
              <a:lnSpc>
                <a:spcPct val="100000"/>
              </a:lnSpc>
              <a:spcBef>
                <a:spcPts val="40"/>
              </a:spcBef>
            </a:pPr>
            <a:endParaRPr sz="1600">
              <a:latin typeface="Arial"/>
              <a:cs typeface="Arial"/>
            </a:endParaRPr>
          </a:p>
          <a:p>
            <a:pPr marL="469900">
              <a:lnSpc>
                <a:spcPct val="100000"/>
              </a:lnSpc>
            </a:pPr>
            <a:r>
              <a:rPr dirty="0" sz="1300" spc="-15" b="1">
                <a:latin typeface="Arial"/>
                <a:cs typeface="Arial"/>
              </a:rPr>
              <a:t>We </a:t>
            </a:r>
            <a:r>
              <a:rPr dirty="0" sz="1300" spc="-5" b="1">
                <a:latin typeface="Arial"/>
                <a:cs typeface="Arial"/>
              </a:rPr>
              <a:t>don’t fake</a:t>
            </a:r>
            <a:r>
              <a:rPr dirty="0" sz="1300" b="1">
                <a:latin typeface="Arial"/>
                <a:cs typeface="Arial"/>
              </a:rPr>
              <a:t> </a:t>
            </a:r>
            <a:r>
              <a:rPr dirty="0" sz="1300" spc="-5" b="1">
                <a:latin typeface="Arial"/>
                <a:cs typeface="Arial"/>
              </a:rPr>
              <a:t>things.</a:t>
            </a:r>
            <a:endParaRPr sz="1300">
              <a:latin typeface="Arial"/>
              <a:cs typeface="Arial"/>
            </a:endParaRPr>
          </a:p>
          <a:p>
            <a:pPr>
              <a:lnSpc>
                <a:spcPct val="100000"/>
              </a:lnSpc>
              <a:spcBef>
                <a:spcPts val="50"/>
              </a:spcBef>
            </a:pPr>
            <a:endParaRPr sz="1450">
              <a:latin typeface="Arial"/>
              <a:cs typeface="Arial"/>
            </a:endParaRPr>
          </a:p>
          <a:p>
            <a:pPr marL="12700" marR="501650" indent="457200">
              <a:lnSpc>
                <a:spcPct val="110200"/>
              </a:lnSpc>
              <a:spcBef>
                <a:spcPts val="5"/>
              </a:spcBef>
            </a:pPr>
            <a:r>
              <a:rPr dirty="0" sz="1300" spc="-5" b="1">
                <a:latin typeface="Arial"/>
                <a:cs typeface="Arial"/>
              </a:rPr>
              <a:t>Make sure to prep contestants and try to create an environment  where they feel comfortable</a:t>
            </a:r>
            <a:r>
              <a:rPr dirty="0" sz="1300" spc="-10" b="1">
                <a:latin typeface="Arial"/>
                <a:cs typeface="Arial"/>
              </a:rPr>
              <a:t> </a:t>
            </a:r>
            <a:r>
              <a:rPr dirty="0" sz="1300" spc="-5" b="1">
                <a:latin typeface="Arial"/>
                <a:cs typeface="Arial"/>
              </a:rPr>
              <a:t>talking.</a:t>
            </a:r>
            <a:endParaRPr sz="1300">
              <a:latin typeface="Arial"/>
              <a:cs typeface="Aria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01700" y="435836"/>
            <a:ext cx="5969635" cy="4391025"/>
          </a:xfrm>
          <a:prstGeom prst="rect">
            <a:avLst/>
          </a:prstGeom>
        </p:spPr>
        <p:txBody>
          <a:bodyPr wrap="square" lIns="0" tIns="12700" rIns="0" bIns="0" rtlCol="0" vert="horz">
            <a:spAutoFit/>
          </a:bodyPr>
          <a:lstStyle/>
          <a:p>
            <a:pPr algn="r" marR="5080">
              <a:lnSpc>
                <a:spcPct val="100000"/>
              </a:lnSpc>
              <a:spcBef>
                <a:spcPts val="100"/>
              </a:spcBef>
            </a:pPr>
            <a:r>
              <a:rPr dirty="0" sz="1100" spc="-5">
                <a:latin typeface="Arial"/>
                <a:cs typeface="Arial"/>
              </a:rPr>
              <a:t>3</a:t>
            </a:r>
            <a:r>
              <a:rPr dirty="0" sz="1100">
                <a:latin typeface="Arial"/>
                <a:cs typeface="Arial"/>
              </a:rPr>
              <a:t>5</a:t>
            </a:r>
            <a:endParaRPr sz="1100">
              <a:latin typeface="Arial"/>
              <a:cs typeface="Arial"/>
            </a:endParaRPr>
          </a:p>
          <a:p>
            <a:pPr>
              <a:lnSpc>
                <a:spcPct val="100000"/>
              </a:lnSpc>
            </a:pPr>
            <a:endParaRPr sz="1200">
              <a:latin typeface="Arial"/>
              <a:cs typeface="Arial"/>
            </a:endParaRPr>
          </a:p>
          <a:p>
            <a:pPr marL="12700" marR="80010" indent="457200">
              <a:lnSpc>
                <a:spcPct val="110200"/>
              </a:lnSpc>
              <a:spcBef>
                <a:spcPts val="725"/>
              </a:spcBef>
            </a:pPr>
            <a:r>
              <a:rPr dirty="0" sz="1300" spc="-5" b="1">
                <a:latin typeface="Arial"/>
                <a:cs typeface="Arial"/>
              </a:rPr>
              <a:t>If you wrote </a:t>
            </a:r>
            <a:r>
              <a:rPr dirty="0" sz="1300" b="1">
                <a:latin typeface="Arial"/>
                <a:cs typeface="Arial"/>
              </a:rPr>
              <a:t>a </a:t>
            </a:r>
            <a:r>
              <a:rPr dirty="0" sz="1300" spc="-5" b="1">
                <a:latin typeface="Arial"/>
                <a:cs typeface="Arial"/>
              </a:rPr>
              <a:t>banger piece of content but it is </a:t>
            </a:r>
            <a:r>
              <a:rPr dirty="0" sz="1300" b="1">
                <a:latin typeface="Arial"/>
                <a:cs typeface="Arial"/>
              </a:rPr>
              <a:t>a </a:t>
            </a:r>
            <a:r>
              <a:rPr dirty="0" sz="1300" spc="-5" b="1">
                <a:latin typeface="Arial"/>
                <a:cs typeface="Arial"/>
              </a:rPr>
              <a:t>50/50 chance of  working, write another piece of content. Content is unlimited, don't be</a:t>
            </a:r>
            <a:r>
              <a:rPr dirty="0" sz="1300" spc="-40" b="1">
                <a:latin typeface="Arial"/>
                <a:cs typeface="Arial"/>
              </a:rPr>
              <a:t> </a:t>
            </a:r>
            <a:r>
              <a:rPr dirty="0" sz="1300" spc="-25" b="1">
                <a:latin typeface="Arial"/>
                <a:cs typeface="Arial"/>
              </a:rPr>
              <a:t>lazy.</a:t>
            </a:r>
            <a:endParaRPr sz="1300">
              <a:latin typeface="Arial"/>
              <a:cs typeface="Arial"/>
            </a:endParaRPr>
          </a:p>
          <a:p>
            <a:pPr marL="12700" marR="254635" indent="457200">
              <a:lnSpc>
                <a:spcPct val="110200"/>
              </a:lnSpc>
            </a:pPr>
            <a:r>
              <a:rPr dirty="0" sz="1300" spc="-5" b="1">
                <a:latin typeface="Arial"/>
                <a:cs typeface="Arial"/>
              </a:rPr>
              <a:t>Run your content by as many people as possible for inspiration on  how you could make it even</a:t>
            </a:r>
            <a:r>
              <a:rPr dirty="0" sz="1300" spc="-15" b="1">
                <a:latin typeface="Arial"/>
                <a:cs typeface="Arial"/>
              </a:rPr>
              <a:t> better.</a:t>
            </a:r>
            <a:endParaRPr sz="1300">
              <a:latin typeface="Arial"/>
              <a:cs typeface="Arial"/>
            </a:endParaRPr>
          </a:p>
          <a:p>
            <a:pPr>
              <a:lnSpc>
                <a:spcPct val="100000"/>
              </a:lnSpc>
              <a:spcBef>
                <a:spcPts val="40"/>
              </a:spcBef>
            </a:pPr>
            <a:endParaRPr sz="1600">
              <a:latin typeface="Arial"/>
              <a:cs typeface="Arial"/>
            </a:endParaRPr>
          </a:p>
          <a:p>
            <a:pPr marL="469900">
              <a:lnSpc>
                <a:spcPct val="100000"/>
              </a:lnSpc>
            </a:pPr>
            <a:r>
              <a:rPr dirty="0" sz="1300" b="1">
                <a:latin typeface="Arial"/>
                <a:cs typeface="Arial"/>
              </a:rPr>
              <a:t>I </a:t>
            </a:r>
            <a:r>
              <a:rPr dirty="0" sz="1300" spc="-5" b="1">
                <a:latin typeface="Arial"/>
                <a:cs typeface="Arial"/>
              </a:rPr>
              <a:t>want famous people in our</a:t>
            </a:r>
            <a:r>
              <a:rPr dirty="0" sz="1300" spc="-20" b="1">
                <a:latin typeface="Arial"/>
                <a:cs typeface="Arial"/>
              </a:rPr>
              <a:t> </a:t>
            </a:r>
            <a:r>
              <a:rPr dirty="0" sz="1300" spc="-5" b="1">
                <a:latin typeface="Arial"/>
                <a:cs typeface="Arial"/>
              </a:rPr>
              <a:t>videos.</a:t>
            </a:r>
            <a:endParaRPr sz="1300">
              <a:latin typeface="Arial"/>
              <a:cs typeface="Arial"/>
            </a:endParaRPr>
          </a:p>
          <a:p>
            <a:pPr>
              <a:lnSpc>
                <a:spcPct val="100000"/>
              </a:lnSpc>
              <a:spcBef>
                <a:spcPts val="50"/>
              </a:spcBef>
            </a:pPr>
            <a:endParaRPr sz="1450">
              <a:latin typeface="Arial"/>
              <a:cs typeface="Arial"/>
            </a:endParaRPr>
          </a:p>
          <a:p>
            <a:pPr marL="12700" marR="245110" indent="457200">
              <a:lnSpc>
                <a:spcPct val="110200"/>
              </a:lnSpc>
            </a:pPr>
            <a:r>
              <a:rPr dirty="0" sz="1300" spc="-5" b="1">
                <a:latin typeface="Arial"/>
                <a:cs typeface="Arial"/>
              </a:rPr>
              <a:t>Don’t ever put me in </a:t>
            </a:r>
            <a:r>
              <a:rPr dirty="0" sz="1300" b="1">
                <a:latin typeface="Arial"/>
                <a:cs typeface="Arial"/>
              </a:rPr>
              <a:t>a </a:t>
            </a:r>
            <a:r>
              <a:rPr dirty="0" sz="1300" spc="-5" b="1">
                <a:latin typeface="Arial"/>
                <a:cs typeface="Arial"/>
              </a:rPr>
              <a:t>situation where </a:t>
            </a:r>
            <a:r>
              <a:rPr dirty="0" sz="1300" b="1">
                <a:latin typeface="Arial"/>
                <a:cs typeface="Arial"/>
              </a:rPr>
              <a:t>I </a:t>
            </a:r>
            <a:r>
              <a:rPr dirty="0" sz="1300" spc="-5" b="1">
                <a:latin typeface="Arial"/>
                <a:cs typeface="Arial"/>
              </a:rPr>
              <a:t>have to lie, because </a:t>
            </a:r>
            <a:r>
              <a:rPr dirty="0" sz="1300" b="1">
                <a:latin typeface="Arial"/>
                <a:cs typeface="Arial"/>
              </a:rPr>
              <a:t>I </a:t>
            </a:r>
            <a:r>
              <a:rPr dirty="0" sz="1300" spc="-5" b="1">
                <a:latin typeface="Arial"/>
                <a:cs typeface="Arial"/>
              </a:rPr>
              <a:t>won’t  and it will screw the</a:t>
            </a:r>
            <a:r>
              <a:rPr dirty="0" sz="1300" spc="-10" b="1">
                <a:latin typeface="Arial"/>
                <a:cs typeface="Arial"/>
              </a:rPr>
              <a:t> </a:t>
            </a:r>
            <a:r>
              <a:rPr dirty="0" sz="1300" spc="-5" b="1">
                <a:latin typeface="Arial"/>
                <a:cs typeface="Arial"/>
              </a:rPr>
              <a:t>video.</a:t>
            </a:r>
            <a:endParaRPr sz="1300">
              <a:latin typeface="Arial"/>
              <a:cs typeface="Arial"/>
            </a:endParaRPr>
          </a:p>
          <a:p>
            <a:pPr>
              <a:lnSpc>
                <a:spcPct val="100000"/>
              </a:lnSpc>
              <a:spcBef>
                <a:spcPts val="40"/>
              </a:spcBef>
            </a:pPr>
            <a:endParaRPr sz="1600">
              <a:latin typeface="Arial"/>
              <a:cs typeface="Arial"/>
            </a:endParaRPr>
          </a:p>
          <a:p>
            <a:pPr marL="469900">
              <a:lnSpc>
                <a:spcPct val="100000"/>
              </a:lnSpc>
            </a:pPr>
            <a:r>
              <a:rPr dirty="0" sz="1300" spc="-5" b="1">
                <a:latin typeface="Arial"/>
                <a:cs typeface="Arial"/>
              </a:rPr>
              <a:t>No dull moments in</a:t>
            </a:r>
            <a:r>
              <a:rPr dirty="0" sz="1300" spc="-10" b="1">
                <a:latin typeface="Arial"/>
                <a:cs typeface="Arial"/>
              </a:rPr>
              <a:t> </a:t>
            </a:r>
            <a:r>
              <a:rPr dirty="0" sz="1300" spc="-5" b="1">
                <a:latin typeface="Arial"/>
                <a:cs typeface="Arial"/>
              </a:rPr>
              <a:t>videos</a:t>
            </a:r>
            <a:endParaRPr sz="1300">
              <a:latin typeface="Arial"/>
              <a:cs typeface="Arial"/>
            </a:endParaRPr>
          </a:p>
          <a:p>
            <a:pPr>
              <a:lnSpc>
                <a:spcPct val="100000"/>
              </a:lnSpc>
              <a:spcBef>
                <a:spcPts val="40"/>
              </a:spcBef>
            </a:pPr>
            <a:endParaRPr sz="1600">
              <a:latin typeface="Arial"/>
              <a:cs typeface="Arial"/>
            </a:endParaRPr>
          </a:p>
          <a:p>
            <a:pPr marL="469900">
              <a:lnSpc>
                <a:spcPct val="100000"/>
              </a:lnSpc>
            </a:pPr>
            <a:r>
              <a:rPr dirty="0" sz="1300" spc="-35" b="1">
                <a:latin typeface="Arial"/>
                <a:cs typeface="Arial"/>
              </a:rPr>
              <a:t>You </a:t>
            </a:r>
            <a:r>
              <a:rPr dirty="0" sz="1300" spc="-5" b="1">
                <a:latin typeface="Arial"/>
                <a:cs typeface="Arial"/>
              </a:rPr>
              <a:t>can’t fake intensity in</a:t>
            </a:r>
            <a:r>
              <a:rPr dirty="0" sz="1300" spc="15" b="1">
                <a:latin typeface="Arial"/>
                <a:cs typeface="Arial"/>
              </a:rPr>
              <a:t> </a:t>
            </a:r>
            <a:r>
              <a:rPr dirty="0" sz="1300" spc="-5" b="1">
                <a:latin typeface="Arial"/>
                <a:cs typeface="Arial"/>
              </a:rPr>
              <a:t>videos</a:t>
            </a:r>
            <a:endParaRPr sz="1300">
              <a:latin typeface="Arial"/>
              <a:cs typeface="Arial"/>
            </a:endParaRPr>
          </a:p>
          <a:p>
            <a:pPr>
              <a:lnSpc>
                <a:spcPct val="100000"/>
              </a:lnSpc>
              <a:spcBef>
                <a:spcPts val="35"/>
              </a:spcBef>
            </a:pPr>
            <a:endParaRPr sz="1600">
              <a:latin typeface="Arial"/>
              <a:cs typeface="Arial"/>
            </a:endParaRPr>
          </a:p>
          <a:p>
            <a:pPr marL="469900">
              <a:lnSpc>
                <a:spcPct val="100000"/>
              </a:lnSpc>
            </a:pPr>
            <a:r>
              <a:rPr dirty="0" sz="1300" spc="-5" b="1">
                <a:latin typeface="Arial"/>
                <a:cs typeface="Arial"/>
              </a:rPr>
              <a:t>The video endings must always be abrupt to protect</a:t>
            </a:r>
            <a:r>
              <a:rPr dirty="0" sz="1300" spc="-25" b="1">
                <a:latin typeface="Arial"/>
                <a:cs typeface="Arial"/>
              </a:rPr>
              <a:t> </a:t>
            </a:r>
            <a:r>
              <a:rPr dirty="0" sz="1300" spc="-5" b="1">
                <a:latin typeface="Arial"/>
                <a:cs typeface="Arial"/>
              </a:rPr>
              <a:t>retention.</a:t>
            </a:r>
            <a:endParaRPr sz="1300">
              <a:latin typeface="Arial"/>
              <a:cs typeface="Arial"/>
            </a:endParaRPr>
          </a:p>
          <a:p>
            <a:pPr>
              <a:lnSpc>
                <a:spcPct val="100000"/>
              </a:lnSpc>
              <a:spcBef>
                <a:spcPts val="55"/>
              </a:spcBef>
            </a:pPr>
            <a:endParaRPr sz="1450">
              <a:latin typeface="Arial"/>
              <a:cs typeface="Arial"/>
            </a:endParaRPr>
          </a:p>
          <a:p>
            <a:pPr marL="12700" marR="13970" indent="457200">
              <a:lnSpc>
                <a:spcPct val="110200"/>
              </a:lnSpc>
            </a:pPr>
            <a:r>
              <a:rPr dirty="0" sz="1300" spc="-5" b="1">
                <a:latin typeface="Arial"/>
                <a:cs typeface="Arial"/>
              </a:rPr>
              <a:t>This isn’t really </a:t>
            </a:r>
            <a:r>
              <a:rPr dirty="0" sz="1300" b="1">
                <a:latin typeface="Arial"/>
                <a:cs typeface="Arial"/>
              </a:rPr>
              <a:t>a </a:t>
            </a:r>
            <a:r>
              <a:rPr dirty="0" sz="1300" spc="-5" b="1">
                <a:latin typeface="Arial"/>
                <a:cs typeface="Arial"/>
              </a:rPr>
              <a:t>creative thing but in general when on set be  attentive and engaged. Filming days are stressful enough, be useful</a:t>
            </a:r>
            <a:r>
              <a:rPr dirty="0" sz="1300" spc="-50" b="1">
                <a:latin typeface="Arial"/>
                <a:cs typeface="Arial"/>
              </a:rPr>
              <a:t> </a:t>
            </a:r>
            <a:r>
              <a:rPr dirty="0" sz="1300" spc="-5" b="1">
                <a:latin typeface="Arial"/>
                <a:cs typeface="Arial"/>
              </a:rPr>
              <a:t>please.</a:t>
            </a:r>
            <a:endParaRPr sz="1300">
              <a:latin typeface="Arial"/>
              <a:cs typeface="Arial"/>
            </a:endParaRPr>
          </a:p>
        </p:txBody>
      </p:sp>
      <p:sp>
        <p:nvSpPr>
          <p:cNvPr id="3" name="object 3"/>
          <p:cNvSpPr txBox="1"/>
          <p:nvPr/>
        </p:nvSpPr>
        <p:spPr>
          <a:xfrm>
            <a:off x="901700" y="5694641"/>
            <a:ext cx="5946140" cy="3280410"/>
          </a:xfrm>
          <a:prstGeom prst="rect">
            <a:avLst/>
          </a:prstGeom>
        </p:spPr>
        <p:txBody>
          <a:bodyPr wrap="square" lIns="0" tIns="12700" rIns="0" bIns="0" rtlCol="0" vert="horz">
            <a:spAutoFit/>
          </a:bodyPr>
          <a:lstStyle/>
          <a:p>
            <a:pPr algn="ctr" marR="3175">
              <a:lnSpc>
                <a:spcPct val="100000"/>
              </a:lnSpc>
              <a:spcBef>
                <a:spcPts val="100"/>
              </a:spcBef>
            </a:pPr>
            <a:r>
              <a:rPr dirty="0" sz="1300" spc="-5" b="1">
                <a:latin typeface="Arial"/>
                <a:cs typeface="Arial"/>
              </a:rPr>
              <a:t>Chapter 4: </a:t>
            </a:r>
            <a:r>
              <a:rPr dirty="0" sz="1300" spc="-30" b="1">
                <a:latin typeface="Arial"/>
                <a:cs typeface="Arial"/>
              </a:rPr>
              <a:t>Your</a:t>
            </a:r>
            <a:r>
              <a:rPr dirty="0" sz="1300" spc="-10" b="1">
                <a:latin typeface="Arial"/>
                <a:cs typeface="Arial"/>
              </a:rPr>
              <a:t> </a:t>
            </a:r>
            <a:r>
              <a:rPr dirty="0" sz="1300" spc="-5" b="1">
                <a:latin typeface="Arial"/>
                <a:cs typeface="Arial"/>
              </a:rPr>
              <a:t>Career</a:t>
            </a:r>
            <a:endParaRPr sz="1300">
              <a:latin typeface="Arial"/>
              <a:cs typeface="Arial"/>
            </a:endParaRPr>
          </a:p>
          <a:p>
            <a:pPr>
              <a:lnSpc>
                <a:spcPct val="100000"/>
              </a:lnSpc>
              <a:spcBef>
                <a:spcPts val="50"/>
              </a:spcBef>
            </a:pPr>
            <a:endParaRPr sz="1450">
              <a:latin typeface="Arial"/>
              <a:cs typeface="Arial"/>
            </a:endParaRPr>
          </a:p>
          <a:p>
            <a:pPr marL="12700" marR="5080" indent="457200">
              <a:lnSpc>
                <a:spcPct val="110200"/>
              </a:lnSpc>
            </a:pPr>
            <a:r>
              <a:rPr dirty="0" sz="1300" spc="-5">
                <a:latin typeface="Arial"/>
                <a:cs typeface="Arial"/>
              </a:rPr>
              <a:t>If you’ve made it this far you are probably at least semi interested in this  being your </a:t>
            </a:r>
            <a:r>
              <a:rPr dirty="0" sz="1300" spc="-15">
                <a:latin typeface="Arial"/>
                <a:cs typeface="Arial"/>
              </a:rPr>
              <a:t>career. </a:t>
            </a:r>
            <a:r>
              <a:rPr dirty="0" sz="1300" spc="-5">
                <a:latin typeface="Arial"/>
                <a:cs typeface="Arial"/>
              </a:rPr>
              <a:t>So </a:t>
            </a:r>
            <a:r>
              <a:rPr dirty="0" sz="1300">
                <a:latin typeface="Arial"/>
                <a:cs typeface="Arial"/>
              </a:rPr>
              <a:t>I </a:t>
            </a:r>
            <a:r>
              <a:rPr dirty="0" sz="1300" spc="-5">
                <a:latin typeface="Arial"/>
                <a:cs typeface="Arial"/>
              </a:rPr>
              <a:t>wanted to chat about it. Because if you're ambitious and  want to dedicate your life to work, you picked the best company in America to do  it at. </a:t>
            </a:r>
            <a:r>
              <a:rPr dirty="0" sz="1300">
                <a:latin typeface="Arial"/>
                <a:cs typeface="Arial"/>
              </a:rPr>
              <a:t>I </a:t>
            </a:r>
            <a:r>
              <a:rPr dirty="0" sz="1300" spc="-5">
                <a:latin typeface="Arial"/>
                <a:cs typeface="Arial"/>
              </a:rPr>
              <a:t>really don’t care to hoard </a:t>
            </a:r>
            <a:r>
              <a:rPr dirty="0" sz="1300">
                <a:latin typeface="Arial"/>
                <a:cs typeface="Arial"/>
              </a:rPr>
              <a:t>a </a:t>
            </a:r>
            <a:r>
              <a:rPr dirty="0" sz="1300" spc="-5">
                <a:latin typeface="Arial"/>
                <a:cs typeface="Arial"/>
              </a:rPr>
              <a:t>bunch of money and </a:t>
            </a:r>
            <a:r>
              <a:rPr dirty="0" sz="1300">
                <a:latin typeface="Arial"/>
                <a:cs typeface="Arial"/>
              </a:rPr>
              <a:t>I </a:t>
            </a:r>
            <a:r>
              <a:rPr dirty="0" sz="1300" spc="-5">
                <a:latin typeface="Arial"/>
                <a:cs typeface="Arial"/>
              </a:rPr>
              <a:t>deeply believe in  rewarding the people that help this business get where it needs to be. But before  </a:t>
            </a:r>
            <a:r>
              <a:rPr dirty="0" sz="1300">
                <a:latin typeface="Arial"/>
                <a:cs typeface="Arial"/>
              </a:rPr>
              <a:t>I </a:t>
            </a:r>
            <a:r>
              <a:rPr dirty="0" sz="1300" spc="-5">
                <a:latin typeface="Arial"/>
                <a:cs typeface="Arial"/>
              </a:rPr>
              <a:t>get into that, </a:t>
            </a:r>
            <a:r>
              <a:rPr dirty="0" sz="1300" spc="-10">
                <a:latin typeface="Arial"/>
                <a:cs typeface="Arial"/>
              </a:rPr>
              <a:t>let’s </a:t>
            </a:r>
            <a:r>
              <a:rPr dirty="0" sz="1300" spc="-5">
                <a:latin typeface="Arial"/>
                <a:cs typeface="Arial"/>
              </a:rPr>
              <a:t>talk about the future. As </a:t>
            </a:r>
            <a:r>
              <a:rPr dirty="0" sz="1300">
                <a:latin typeface="Arial"/>
                <a:cs typeface="Arial"/>
              </a:rPr>
              <a:t>I </a:t>
            </a:r>
            <a:r>
              <a:rPr dirty="0" sz="1300" spc="-5">
                <a:latin typeface="Arial"/>
                <a:cs typeface="Arial"/>
              </a:rPr>
              <a:t>write this we have </a:t>
            </a:r>
            <a:r>
              <a:rPr dirty="0" sz="1300">
                <a:latin typeface="Arial"/>
                <a:cs typeface="Arial"/>
              </a:rPr>
              <a:t>2 </a:t>
            </a:r>
            <a:r>
              <a:rPr dirty="0" sz="1300" spc="-5">
                <a:latin typeface="Arial"/>
                <a:cs typeface="Arial"/>
              </a:rPr>
              <a:t>teams, that will  grow to </a:t>
            </a:r>
            <a:r>
              <a:rPr dirty="0" sz="1300">
                <a:latin typeface="Arial"/>
                <a:cs typeface="Arial"/>
              </a:rPr>
              <a:t>4 </a:t>
            </a:r>
            <a:r>
              <a:rPr dirty="0" sz="1300" spc="-5">
                <a:latin typeface="Arial"/>
                <a:cs typeface="Arial"/>
              </a:rPr>
              <a:t>in the next </a:t>
            </a:r>
            <a:r>
              <a:rPr dirty="0" sz="1300" spc="-20">
                <a:latin typeface="Arial"/>
                <a:cs typeface="Arial"/>
              </a:rPr>
              <a:t>year. </a:t>
            </a:r>
            <a:r>
              <a:rPr dirty="0" sz="1300" spc="-5">
                <a:latin typeface="Arial"/>
                <a:cs typeface="Arial"/>
              </a:rPr>
              <a:t>(and possibly </a:t>
            </a:r>
            <a:r>
              <a:rPr dirty="0" sz="1300">
                <a:latin typeface="Arial"/>
                <a:cs typeface="Arial"/>
              </a:rPr>
              <a:t>8 </a:t>
            </a:r>
            <a:r>
              <a:rPr dirty="0" sz="1300" spc="-5">
                <a:latin typeface="Arial"/>
                <a:cs typeface="Arial"/>
              </a:rPr>
              <a:t>in the next </a:t>
            </a:r>
            <a:r>
              <a:rPr dirty="0" sz="1300">
                <a:latin typeface="Arial"/>
                <a:cs typeface="Arial"/>
              </a:rPr>
              <a:t>2 </a:t>
            </a:r>
            <a:r>
              <a:rPr dirty="0" sz="1300" spc="-5">
                <a:latin typeface="Arial"/>
                <a:cs typeface="Arial"/>
              </a:rPr>
              <a:t>years but </a:t>
            </a:r>
            <a:r>
              <a:rPr dirty="0" sz="1300">
                <a:latin typeface="Arial"/>
                <a:cs typeface="Arial"/>
              </a:rPr>
              <a:t>I </a:t>
            </a:r>
            <a:r>
              <a:rPr dirty="0" sz="1300" spc="-5">
                <a:latin typeface="Arial"/>
                <a:cs typeface="Arial"/>
              </a:rPr>
              <a:t>can’t talk  about that cause james will kill me haha). </a:t>
            </a:r>
            <a:r>
              <a:rPr dirty="0" sz="1300" spc="-15">
                <a:latin typeface="Arial"/>
                <a:cs typeface="Arial"/>
              </a:rPr>
              <a:t>We </a:t>
            </a:r>
            <a:r>
              <a:rPr dirty="0" sz="1300" spc="-5">
                <a:latin typeface="Arial"/>
                <a:cs typeface="Arial"/>
              </a:rPr>
              <a:t>need more leaders in the </a:t>
            </a:r>
            <a:r>
              <a:rPr dirty="0" sz="1300" spc="-20">
                <a:latin typeface="Arial"/>
                <a:cs typeface="Arial"/>
              </a:rPr>
              <a:t>company.  </a:t>
            </a:r>
            <a:r>
              <a:rPr dirty="0" sz="1300" spc="-15">
                <a:latin typeface="Arial"/>
                <a:cs typeface="Arial"/>
              </a:rPr>
              <a:t>We </a:t>
            </a:r>
            <a:r>
              <a:rPr dirty="0" sz="1300" spc="-5">
                <a:latin typeface="Arial"/>
                <a:cs typeface="Arial"/>
              </a:rPr>
              <a:t>need hard working, obsessive, coachable, intelligent, grinders that can step  up and take some of these leadership spots over the next </a:t>
            </a:r>
            <a:r>
              <a:rPr dirty="0" sz="1300">
                <a:latin typeface="Arial"/>
                <a:cs typeface="Arial"/>
              </a:rPr>
              <a:t>2 </a:t>
            </a:r>
            <a:r>
              <a:rPr dirty="0" sz="1300" spc="-5">
                <a:latin typeface="Arial"/>
                <a:cs typeface="Arial"/>
              </a:rPr>
              <a:t>years. Every single  department has an opportunity for you to grow in and you’re in luck because we  don’t do yearly reviews. </a:t>
            </a:r>
            <a:r>
              <a:rPr dirty="0" sz="1300" spc="-15">
                <a:latin typeface="Arial"/>
                <a:cs typeface="Arial"/>
              </a:rPr>
              <a:t>We </a:t>
            </a:r>
            <a:r>
              <a:rPr dirty="0" sz="1300" spc="-5">
                <a:latin typeface="Arial"/>
                <a:cs typeface="Arial"/>
              </a:rPr>
              <a:t>do whenever the fuck you want reviews. If you want  to become </a:t>
            </a:r>
            <a:r>
              <a:rPr dirty="0" sz="1300">
                <a:latin typeface="Arial"/>
                <a:cs typeface="Arial"/>
              </a:rPr>
              <a:t>a </a:t>
            </a:r>
            <a:r>
              <a:rPr dirty="0" sz="1300" spc="-5">
                <a:latin typeface="Arial"/>
                <a:cs typeface="Arial"/>
              </a:rPr>
              <a:t>production </a:t>
            </a:r>
            <a:r>
              <a:rPr dirty="0" sz="1300" spc="-15">
                <a:latin typeface="Arial"/>
                <a:cs typeface="Arial"/>
              </a:rPr>
              <a:t>manager, </a:t>
            </a:r>
            <a:r>
              <a:rPr dirty="0" sz="1300" spc="-5">
                <a:latin typeface="Arial"/>
                <a:cs typeface="Arial"/>
              </a:rPr>
              <a:t>tell james your intention and ask him why</a:t>
            </a:r>
            <a:r>
              <a:rPr dirty="0" sz="1300" spc="-25">
                <a:latin typeface="Arial"/>
                <a:cs typeface="Arial"/>
              </a:rPr>
              <a:t> </a:t>
            </a:r>
            <a:r>
              <a:rPr dirty="0" sz="1300" spc="-5">
                <a:latin typeface="Arial"/>
                <a:cs typeface="Arial"/>
              </a:rPr>
              <a:t>you</a:t>
            </a:r>
            <a:endParaRPr sz="1300">
              <a:latin typeface="Arial"/>
              <a:cs typeface="Aria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01700" y="435836"/>
            <a:ext cx="5969635" cy="4391025"/>
          </a:xfrm>
          <a:prstGeom prst="rect">
            <a:avLst/>
          </a:prstGeom>
        </p:spPr>
        <p:txBody>
          <a:bodyPr wrap="square" lIns="0" tIns="12700" rIns="0" bIns="0" rtlCol="0" vert="horz">
            <a:spAutoFit/>
          </a:bodyPr>
          <a:lstStyle/>
          <a:p>
            <a:pPr algn="r" marR="5080">
              <a:lnSpc>
                <a:spcPct val="100000"/>
              </a:lnSpc>
              <a:spcBef>
                <a:spcPts val="100"/>
              </a:spcBef>
            </a:pPr>
            <a:r>
              <a:rPr dirty="0" sz="1100" spc="-5">
                <a:latin typeface="Arial"/>
                <a:cs typeface="Arial"/>
              </a:rPr>
              <a:t>3</a:t>
            </a:r>
            <a:r>
              <a:rPr dirty="0" sz="1100">
                <a:latin typeface="Arial"/>
                <a:cs typeface="Arial"/>
              </a:rPr>
              <a:t>6</a:t>
            </a:r>
            <a:endParaRPr sz="1100">
              <a:latin typeface="Arial"/>
              <a:cs typeface="Arial"/>
            </a:endParaRPr>
          </a:p>
          <a:p>
            <a:pPr>
              <a:lnSpc>
                <a:spcPct val="100000"/>
              </a:lnSpc>
            </a:pPr>
            <a:endParaRPr sz="1200">
              <a:latin typeface="Arial"/>
              <a:cs typeface="Arial"/>
            </a:endParaRPr>
          </a:p>
          <a:p>
            <a:pPr marL="12700" marR="12065">
              <a:lnSpc>
                <a:spcPct val="110200"/>
              </a:lnSpc>
              <a:spcBef>
                <a:spcPts val="725"/>
              </a:spcBef>
            </a:pPr>
            <a:r>
              <a:rPr dirty="0" sz="1300" spc="-5">
                <a:latin typeface="Arial"/>
                <a:cs typeface="Arial"/>
              </a:rPr>
              <a:t>suck and how you can become </a:t>
            </a:r>
            <a:r>
              <a:rPr dirty="0" sz="1300" spc="-15">
                <a:latin typeface="Arial"/>
                <a:cs typeface="Arial"/>
              </a:rPr>
              <a:t>better. Seriously. </a:t>
            </a:r>
            <a:r>
              <a:rPr dirty="0" sz="1300" spc="-5">
                <a:latin typeface="Arial"/>
                <a:cs typeface="Arial"/>
              </a:rPr>
              <a:t>He will give you </a:t>
            </a:r>
            <a:r>
              <a:rPr dirty="0" sz="1300">
                <a:latin typeface="Arial"/>
                <a:cs typeface="Arial"/>
              </a:rPr>
              <a:t>a </a:t>
            </a:r>
            <a:r>
              <a:rPr dirty="0" sz="1300" spc="-5">
                <a:latin typeface="Arial"/>
                <a:cs typeface="Arial"/>
              </a:rPr>
              <a:t>list of things  that you need to improve to become what we need and if you actually listen and  master those things, we will give you </a:t>
            </a:r>
            <a:r>
              <a:rPr dirty="0" sz="1300">
                <a:latin typeface="Arial"/>
                <a:cs typeface="Arial"/>
              </a:rPr>
              <a:t>a </a:t>
            </a:r>
            <a:r>
              <a:rPr dirty="0" sz="1300" spc="-5">
                <a:latin typeface="Arial"/>
                <a:cs typeface="Arial"/>
              </a:rPr>
              <a:t>shot at the role. (only problem is most  people think they are better than they really are and don’t take seriously when we  give them things to improve and then wonder why they never move up). This isn’t  </a:t>
            </a:r>
            <a:r>
              <a:rPr dirty="0" sz="1300">
                <a:latin typeface="Arial"/>
                <a:cs typeface="Arial"/>
              </a:rPr>
              <a:t>a </a:t>
            </a:r>
            <a:r>
              <a:rPr dirty="0" sz="1300" spc="-5">
                <a:latin typeface="Arial"/>
                <a:cs typeface="Arial"/>
              </a:rPr>
              <a:t>bureaucratic corporate </a:t>
            </a:r>
            <a:r>
              <a:rPr dirty="0" sz="1300" spc="-20">
                <a:latin typeface="Arial"/>
                <a:cs typeface="Arial"/>
              </a:rPr>
              <a:t>company. </a:t>
            </a:r>
            <a:r>
              <a:rPr dirty="0" sz="1300" spc="-45">
                <a:latin typeface="Arial"/>
                <a:cs typeface="Arial"/>
              </a:rPr>
              <a:t>You </a:t>
            </a:r>
            <a:r>
              <a:rPr dirty="0" sz="1300" spc="-5">
                <a:latin typeface="Arial"/>
                <a:cs typeface="Arial"/>
              </a:rPr>
              <a:t>don’t have to do something for </a:t>
            </a:r>
            <a:r>
              <a:rPr dirty="0" sz="1300">
                <a:latin typeface="Arial"/>
                <a:cs typeface="Arial"/>
              </a:rPr>
              <a:t>5 </a:t>
            </a:r>
            <a:r>
              <a:rPr dirty="0" sz="1300" spc="-5">
                <a:latin typeface="Arial"/>
                <a:cs typeface="Arial"/>
              </a:rPr>
              <a:t>years to  get </a:t>
            </a:r>
            <a:r>
              <a:rPr dirty="0" sz="1300">
                <a:latin typeface="Arial"/>
                <a:cs typeface="Arial"/>
              </a:rPr>
              <a:t>a </a:t>
            </a:r>
            <a:r>
              <a:rPr dirty="0" sz="1300" spc="-5">
                <a:latin typeface="Arial"/>
                <a:cs typeface="Arial"/>
              </a:rPr>
              <a:t>promotion, </a:t>
            </a:r>
            <a:r>
              <a:rPr dirty="0" sz="1300">
                <a:latin typeface="Arial"/>
                <a:cs typeface="Arial"/>
              </a:rPr>
              <a:t>I </a:t>
            </a:r>
            <a:r>
              <a:rPr dirty="0" sz="1300" spc="-5">
                <a:latin typeface="Arial"/>
                <a:cs typeface="Arial"/>
              </a:rPr>
              <a:t>hate the word promotion. The more </a:t>
            </a:r>
            <a:r>
              <a:rPr dirty="0" sz="1300" spc="-15">
                <a:latin typeface="Arial"/>
                <a:cs typeface="Arial"/>
              </a:rPr>
              <a:t>responsibility, </a:t>
            </a:r>
            <a:r>
              <a:rPr dirty="0" sz="1300" spc="-5">
                <a:latin typeface="Arial"/>
                <a:cs typeface="Arial"/>
              </a:rPr>
              <a:t>risk you help  us navigate, and overall bullshit you deal with, the more you make. And if you  want more of that we will gladly help train you to receive it haha. There is infinite  room for you to grow here. This isn’t </a:t>
            </a:r>
            <a:r>
              <a:rPr dirty="0" sz="1300">
                <a:latin typeface="Arial"/>
                <a:cs typeface="Arial"/>
              </a:rPr>
              <a:t>a </a:t>
            </a:r>
            <a:r>
              <a:rPr dirty="0" sz="1300" spc="-5">
                <a:latin typeface="Arial"/>
                <a:cs typeface="Arial"/>
              </a:rPr>
              <a:t>stepping stone, this is your final  destination. </a:t>
            </a:r>
            <a:r>
              <a:rPr dirty="0" sz="1300" spc="-15">
                <a:latin typeface="Arial"/>
                <a:cs typeface="Arial"/>
              </a:rPr>
              <a:t>We </a:t>
            </a:r>
            <a:r>
              <a:rPr dirty="0" sz="1300" spc="-5">
                <a:latin typeface="Arial"/>
                <a:cs typeface="Arial"/>
              </a:rPr>
              <a:t>will win and we are going to build something amazing. </a:t>
            </a:r>
            <a:r>
              <a:rPr dirty="0" sz="1300">
                <a:latin typeface="Arial"/>
                <a:cs typeface="Arial"/>
              </a:rPr>
              <a:t>I </a:t>
            </a:r>
            <a:r>
              <a:rPr dirty="0" sz="1300" spc="-5">
                <a:latin typeface="Arial"/>
                <a:cs typeface="Arial"/>
              </a:rPr>
              <a:t>see </a:t>
            </a:r>
            <a:r>
              <a:rPr dirty="0" sz="1300">
                <a:latin typeface="Arial"/>
                <a:cs typeface="Arial"/>
              </a:rPr>
              <a:t>a  </a:t>
            </a:r>
            <a:r>
              <a:rPr dirty="0" sz="1300" spc="-5">
                <a:latin typeface="Arial"/>
                <a:cs typeface="Arial"/>
              </a:rPr>
              <a:t>world where this company is worth billions and one day 10s of billions. And those  of you that help build this will be rewarded. </a:t>
            </a:r>
            <a:r>
              <a:rPr dirty="0" sz="1300">
                <a:latin typeface="Arial"/>
                <a:cs typeface="Arial"/>
              </a:rPr>
              <a:t>I </a:t>
            </a:r>
            <a:r>
              <a:rPr dirty="0" sz="1300" spc="-5">
                <a:latin typeface="Arial"/>
                <a:cs typeface="Arial"/>
              </a:rPr>
              <a:t>want nothing more then for you to go  all in, obsessive all day </a:t>
            </a:r>
            <a:r>
              <a:rPr dirty="0" sz="1300" spc="-15">
                <a:latin typeface="Arial"/>
                <a:cs typeface="Arial"/>
              </a:rPr>
              <a:t>everyday, </a:t>
            </a:r>
            <a:r>
              <a:rPr dirty="0" sz="1300" spc="-5">
                <a:latin typeface="Arial"/>
                <a:cs typeface="Arial"/>
              </a:rPr>
              <a:t>and become so god dam valuable this  company can’t operate without you. And in return for becoming so valuable </a:t>
            </a:r>
            <a:r>
              <a:rPr dirty="0" sz="1300">
                <a:latin typeface="Arial"/>
                <a:cs typeface="Arial"/>
              </a:rPr>
              <a:t>I  </a:t>
            </a:r>
            <a:r>
              <a:rPr dirty="0" sz="1300" spc="-5">
                <a:latin typeface="Arial"/>
                <a:cs typeface="Arial"/>
              </a:rPr>
              <a:t>hope to give you incredible experiences, </a:t>
            </a:r>
            <a:r>
              <a:rPr dirty="0" sz="1300">
                <a:latin typeface="Arial"/>
                <a:cs typeface="Arial"/>
              </a:rPr>
              <a:t>a </a:t>
            </a:r>
            <a:r>
              <a:rPr dirty="0" sz="1300" spc="-5">
                <a:latin typeface="Arial"/>
                <a:cs typeface="Arial"/>
              </a:rPr>
              <a:t>fun place to work, and of course, more  money then you could ever dream of making at any other </a:t>
            </a:r>
            <a:r>
              <a:rPr dirty="0" sz="1300" spc="-20">
                <a:latin typeface="Arial"/>
                <a:cs typeface="Arial"/>
              </a:rPr>
              <a:t>company. </a:t>
            </a:r>
            <a:r>
              <a:rPr dirty="0" sz="1300" spc="-5">
                <a:latin typeface="Arial"/>
                <a:cs typeface="Arial"/>
              </a:rPr>
              <a:t>Now read  this all over again because </a:t>
            </a:r>
            <a:r>
              <a:rPr dirty="0" sz="1300">
                <a:latin typeface="Arial"/>
                <a:cs typeface="Arial"/>
              </a:rPr>
              <a:t>I </a:t>
            </a:r>
            <a:r>
              <a:rPr dirty="0" sz="1300" spc="-5">
                <a:latin typeface="Arial"/>
                <a:cs typeface="Arial"/>
              </a:rPr>
              <a:t>guarantee you didn’t retain</a:t>
            </a:r>
            <a:r>
              <a:rPr dirty="0" sz="1300" spc="-25">
                <a:latin typeface="Arial"/>
                <a:cs typeface="Arial"/>
              </a:rPr>
              <a:t> </a:t>
            </a:r>
            <a:r>
              <a:rPr dirty="0" sz="1300" spc="-5">
                <a:latin typeface="Arial"/>
                <a:cs typeface="Arial"/>
              </a:rPr>
              <a:t>enough.</a:t>
            </a:r>
            <a:endParaRPr sz="1300">
              <a:latin typeface="Arial"/>
              <a:cs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01700" y="435836"/>
            <a:ext cx="5969635" cy="3299460"/>
          </a:xfrm>
          <a:prstGeom prst="rect">
            <a:avLst/>
          </a:prstGeom>
        </p:spPr>
        <p:txBody>
          <a:bodyPr wrap="square" lIns="0" tIns="12700" rIns="0" bIns="0" rtlCol="0" vert="horz">
            <a:spAutoFit/>
          </a:bodyPr>
          <a:lstStyle/>
          <a:p>
            <a:pPr algn="r" marR="5080">
              <a:lnSpc>
                <a:spcPct val="100000"/>
              </a:lnSpc>
              <a:spcBef>
                <a:spcPts val="100"/>
              </a:spcBef>
            </a:pPr>
            <a:r>
              <a:rPr dirty="0" sz="1100">
                <a:latin typeface="Arial"/>
                <a:cs typeface="Arial"/>
              </a:rPr>
              <a:t>4</a:t>
            </a:r>
            <a:endParaRPr sz="1100">
              <a:latin typeface="Arial"/>
              <a:cs typeface="Arial"/>
            </a:endParaRPr>
          </a:p>
          <a:p>
            <a:pPr>
              <a:lnSpc>
                <a:spcPct val="100000"/>
              </a:lnSpc>
            </a:pPr>
            <a:endParaRPr sz="1200">
              <a:latin typeface="Arial"/>
              <a:cs typeface="Arial"/>
            </a:endParaRPr>
          </a:p>
          <a:p>
            <a:pPr marL="12700" marR="40005">
              <a:lnSpc>
                <a:spcPct val="110200"/>
              </a:lnSpc>
              <a:spcBef>
                <a:spcPts val="725"/>
              </a:spcBef>
            </a:pPr>
            <a:r>
              <a:rPr dirty="0" sz="1300" spc="-5">
                <a:latin typeface="Arial"/>
                <a:cs typeface="Arial"/>
              </a:rPr>
              <a:t>wrong job. </a:t>
            </a:r>
            <a:r>
              <a:rPr dirty="0" sz="1300">
                <a:latin typeface="Arial"/>
                <a:cs typeface="Arial"/>
              </a:rPr>
              <a:t>I </a:t>
            </a:r>
            <a:r>
              <a:rPr dirty="0" sz="1300" spc="-5">
                <a:latin typeface="Arial"/>
                <a:cs typeface="Arial"/>
              </a:rPr>
              <a:t>genuinely mean that. </a:t>
            </a:r>
            <a:r>
              <a:rPr dirty="0" sz="1300" spc="-25">
                <a:latin typeface="Arial"/>
                <a:cs typeface="Arial"/>
              </a:rPr>
              <a:t>Youtube </a:t>
            </a:r>
            <a:r>
              <a:rPr dirty="0" sz="1300" spc="-5">
                <a:latin typeface="Arial"/>
                <a:cs typeface="Arial"/>
              </a:rPr>
              <a:t>is the future and </a:t>
            </a:r>
            <a:r>
              <a:rPr dirty="0" sz="1300">
                <a:latin typeface="Arial"/>
                <a:cs typeface="Arial"/>
              </a:rPr>
              <a:t>I </a:t>
            </a:r>
            <a:r>
              <a:rPr dirty="0" sz="1300" spc="-5">
                <a:latin typeface="Arial"/>
                <a:cs typeface="Arial"/>
              </a:rPr>
              <a:t>believe with every  fiber of my body </a:t>
            </a:r>
            <a:r>
              <a:rPr dirty="0" sz="1300" spc="-10">
                <a:latin typeface="Arial"/>
                <a:cs typeface="Arial"/>
              </a:rPr>
              <a:t>it’s </a:t>
            </a:r>
            <a:r>
              <a:rPr dirty="0" sz="1300" spc="-5">
                <a:latin typeface="Arial"/>
                <a:cs typeface="Arial"/>
              </a:rPr>
              <a:t>going to keep growing year over year and in </a:t>
            </a:r>
            <a:r>
              <a:rPr dirty="0" sz="1300">
                <a:latin typeface="Arial"/>
                <a:cs typeface="Arial"/>
              </a:rPr>
              <a:t>5 </a:t>
            </a:r>
            <a:r>
              <a:rPr dirty="0" sz="1300" spc="-5">
                <a:latin typeface="Arial"/>
                <a:cs typeface="Arial"/>
              </a:rPr>
              <a:t>years </a:t>
            </a:r>
            <a:r>
              <a:rPr dirty="0" sz="1300" spc="-25">
                <a:latin typeface="Arial"/>
                <a:cs typeface="Arial"/>
              </a:rPr>
              <a:t>Youtube  </a:t>
            </a:r>
            <a:r>
              <a:rPr dirty="0" sz="1300" spc="-5">
                <a:latin typeface="Arial"/>
                <a:cs typeface="Arial"/>
              </a:rPr>
              <a:t>will be bigger than anyone will have ever imagined and </a:t>
            </a:r>
            <a:r>
              <a:rPr dirty="0" sz="1300">
                <a:latin typeface="Arial"/>
                <a:cs typeface="Arial"/>
              </a:rPr>
              <a:t>I </a:t>
            </a:r>
            <a:r>
              <a:rPr dirty="0" sz="1300" spc="-5">
                <a:latin typeface="Arial"/>
                <a:cs typeface="Arial"/>
              </a:rPr>
              <a:t>want this channel to be  at the top. Which is why </a:t>
            </a:r>
            <a:r>
              <a:rPr dirty="0" sz="1300">
                <a:latin typeface="Arial"/>
                <a:cs typeface="Arial"/>
              </a:rPr>
              <a:t>I </a:t>
            </a:r>
            <a:r>
              <a:rPr dirty="0" sz="1300" spc="-5">
                <a:latin typeface="Arial"/>
                <a:cs typeface="Arial"/>
              </a:rPr>
              <a:t>say we are not Hollywood. 99% of movies or tv shows  would flop on </a:t>
            </a:r>
            <a:r>
              <a:rPr dirty="0" sz="1300" spc="-20">
                <a:latin typeface="Arial"/>
                <a:cs typeface="Arial"/>
              </a:rPr>
              <a:t>Youtube. </a:t>
            </a:r>
            <a:r>
              <a:rPr dirty="0" sz="1300" spc="-5">
                <a:latin typeface="Arial"/>
                <a:cs typeface="Arial"/>
              </a:rPr>
              <a:t>On top of that they'd be wildly unprofitable, have no  </a:t>
            </a:r>
            <a:r>
              <a:rPr dirty="0" sz="1300" spc="-15">
                <a:latin typeface="Arial"/>
                <a:cs typeface="Arial"/>
              </a:rPr>
              <a:t>flexibility, </a:t>
            </a:r>
            <a:r>
              <a:rPr dirty="0" sz="1300" spc="-5">
                <a:latin typeface="Arial"/>
                <a:cs typeface="Arial"/>
              </a:rPr>
              <a:t>and long lead times that can’t adapt to trends. </a:t>
            </a:r>
            <a:r>
              <a:rPr dirty="0" sz="1300" spc="-15">
                <a:latin typeface="Arial"/>
                <a:cs typeface="Arial"/>
              </a:rPr>
              <a:t>We </a:t>
            </a:r>
            <a:r>
              <a:rPr dirty="0" sz="1300" spc="-5">
                <a:latin typeface="Arial"/>
                <a:cs typeface="Arial"/>
              </a:rPr>
              <a:t>arn’t here to make </a:t>
            </a:r>
            <a:r>
              <a:rPr dirty="0" sz="1300">
                <a:latin typeface="Arial"/>
                <a:cs typeface="Arial"/>
              </a:rPr>
              <a:t>a  </a:t>
            </a:r>
            <a:r>
              <a:rPr dirty="0" sz="1300" spc="-5">
                <a:latin typeface="Arial"/>
                <a:cs typeface="Arial"/>
              </a:rPr>
              <a:t>small movie once or twice </a:t>
            </a:r>
            <a:r>
              <a:rPr dirty="0" sz="1300">
                <a:latin typeface="Arial"/>
                <a:cs typeface="Arial"/>
              </a:rPr>
              <a:t>a </a:t>
            </a:r>
            <a:r>
              <a:rPr dirty="0" sz="1300" spc="-20">
                <a:latin typeface="Arial"/>
                <a:cs typeface="Arial"/>
              </a:rPr>
              <a:t>year, </a:t>
            </a:r>
            <a:r>
              <a:rPr dirty="0" sz="1300">
                <a:latin typeface="Arial"/>
                <a:cs typeface="Arial"/>
              </a:rPr>
              <a:t>I </a:t>
            </a:r>
            <a:r>
              <a:rPr dirty="0" sz="1300" spc="-5">
                <a:latin typeface="Arial"/>
                <a:cs typeface="Arial"/>
              </a:rPr>
              <a:t>want to make one </a:t>
            </a:r>
            <a:r>
              <a:rPr dirty="0" sz="1300">
                <a:latin typeface="Arial"/>
                <a:cs typeface="Arial"/>
              </a:rPr>
              <a:t>a </a:t>
            </a:r>
            <a:r>
              <a:rPr dirty="0" sz="1300" spc="-5">
                <a:latin typeface="Arial"/>
                <a:cs typeface="Arial"/>
              </a:rPr>
              <a:t>week lol. Which is why  you need to be nimble and produce content OUR </a:t>
            </a:r>
            <a:r>
              <a:rPr dirty="0" sz="1300" spc="-30">
                <a:latin typeface="Arial"/>
                <a:cs typeface="Arial"/>
              </a:rPr>
              <a:t>way, </a:t>
            </a:r>
            <a:r>
              <a:rPr dirty="0" sz="1300" spc="-5">
                <a:latin typeface="Arial"/>
                <a:cs typeface="Arial"/>
              </a:rPr>
              <a:t>not the way you were  taught before. If you want the highest probability of success </a:t>
            </a:r>
            <a:r>
              <a:rPr dirty="0" sz="1300">
                <a:latin typeface="Arial"/>
                <a:cs typeface="Arial"/>
              </a:rPr>
              <a:t>I </a:t>
            </a:r>
            <a:r>
              <a:rPr dirty="0" sz="1300" spc="-5">
                <a:latin typeface="Arial"/>
                <a:cs typeface="Arial"/>
              </a:rPr>
              <a:t>beg you to learn  why we do what we do at </a:t>
            </a:r>
            <a:r>
              <a:rPr dirty="0" sz="1300">
                <a:latin typeface="Arial"/>
                <a:cs typeface="Arial"/>
              </a:rPr>
              <a:t>a </a:t>
            </a:r>
            <a:r>
              <a:rPr dirty="0" sz="1300" spc="-5">
                <a:latin typeface="Arial"/>
                <a:cs typeface="Arial"/>
              </a:rPr>
              <a:t>deep level before you try to “fix” anything. </a:t>
            </a:r>
            <a:r>
              <a:rPr dirty="0" sz="1300" spc="-10">
                <a:latin typeface="Arial"/>
                <a:cs typeface="Arial"/>
              </a:rPr>
              <a:t>We’ve  </a:t>
            </a:r>
            <a:r>
              <a:rPr dirty="0" sz="1300" spc="-5">
                <a:latin typeface="Arial"/>
                <a:cs typeface="Arial"/>
              </a:rPr>
              <a:t>done countless videos and invested hundreds of thousands of hours collectively  building how we do things. </a:t>
            </a:r>
            <a:r>
              <a:rPr dirty="0" sz="1300">
                <a:latin typeface="Arial"/>
                <a:cs typeface="Arial"/>
              </a:rPr>
              <a:t>I </a:t>
            </a:r>
            <a:r>
              <a:rPr dirty="0" sz="1300" spc="-5">
                <a:latin typeface="Arial"/>
                <a:cs typeface="Arial"/>
              </a:rPr>
              <a:t>know </a:t>
            </a:r>
            <a:r>
              <a:rPr dirty="0" sz="1300" spc="-10">
                <a:latin typeface="Arial"/>
                <a:cs typeface="Arial"/>
              </a:rPr>
              <a:t>it’s </a:t>
            </a:r>
            <a:r>
              <a:rPr dirty="0" sz="1300" spc="-5">
                <a:latin typeface="Arial"/>
                <a:cs typeface="Arial"/>
              </a:rPr>
              <a:t>not perfect but we have </a:t>
            </a:r>
            <a:r>
              <a:rPr dirty="0" sz="1300">
                <a:latin typeface="Arial"/>
                <a:cs typeface="Arial"/>
              </a:rPr>
              <a:t>a </a:t>
            </a:r>
            <a:r>
              <a:rPr dirty="0" sz="1300" spc="-5">
                <a:latin typeface="Arial"/>
                <a:cs typeface="Arial"/>
              </a:rPr>
              <a:t>reason for how  we do most </a:t>
            </a:r>
            <a:r>
              <a:rPr dirty="0" sz="1300" spc="-10">
                <a:latin typeface="Arial"/>
                <a:cs typeface="Arial"/>
              </a:rPr>
              <a:t>stuff </a:t>
            </a:r>
            <a:r>
              <a:rPr dirty="0" sz="1300" spc="-5">
                <a:latin typeface="Arial"/>
                <a:cs typeface="Arial"/>
              </a:rPr>
              <a:t>and </a:t>
            </a:r>
            <a:r>
              <a:rPr dirty="0" sz="1300" spc="-10">
                <a:latin typeface="Arial"/>
                <a:cs typeface="Arial"/>
              </a:rPr>
              <a:t>it’s </a:t>
            </a:r>
            <a:r>
              <a:rPr dirty="0" sz="1300" spc="-5">
                <a:latin typeface="Arial"/>
                <a:cs typeface="Arial"/>
              </a:rPr>
              <a:t>probably </a:t>
            </a:r>
            <a:r>
              <a:rPr dirty="0" sz="1300">
                <a:latin typeface="Arial"/>
                <a:cs typeface="Arial"/>
              </a:rPr>
              <a:t>a </a:t>
            </a:r>
            <a:r>
              <a:rPr dirty="0" sz="1300" spc="-5">
                <a:latin typeface="Arial"/>
                <a:cs typeface="Arial"/>
              </a:rPr>
              <a:t>decent</a:t>
            </a:r>
            <a:r>
              <a:rPr dirty="0" sz="1300" spc="-10">
                <a:latin typeface="Arial"/>
                <a:cs typeface="Arial"/>
              </a:rPr>
              <a:t> </a:t>
            </a:r>
            <a:r>
              <a:rPr dirty="0" sz="1300" spc="-5">
                <a:latin typeface="Arial"/>
                <a:cs typeface="Arial"/>
              </a:rPr>
              <a:t>one.</a:t>
            </a:r>
            <a:endParaRPr sz="1300">
              <a:latin typeface="Arial"/>
              <a:cs typeface="Arial"/>
            </a:endParaRPr>
          </a:p>
        </p:txBody>
      </p:sp>
      <p:sp>
        <p:nvSpPr>
          <p:cNvPr id="3" name="object 3"/>
          <p:cNvSpPr txBox="1"/>
          <p:nvPr/>
        </p:nvSpPr>
        <p:spPr>
          <a:xfrm>
            <a:off x="901700" y="4569420"/>
            <a:ext cx="5928360" cy="4556760"/>
          </a:xfrm>
          <a:prstGeom prst="rect">
            <a:avLst/>
          </a:prstGeom>
        </p:spPr>
        <p:txBody>
          <a:bodyPr wrap="square" lIns="0" tIns="12700" rIns="0" bIns="0" rtlCol="0" vert="horz">
            <a:spAutoFit/>
          </a:bodyPr>
          <a:lstStyle/>
          <a:p>
            <a:pPr algn="ctr" marL="40640">
              <a:lnSpc>
                <a:spcPct val="100000"/>
              </a:lnSpc>
              <a:spcBef>
                <a:spcPts val="100"/>
              </a:spcBef>
            </a:pPr>
            <a:r>
              <a:rPr dirty="0" sz="1300" spc="-5" b="1">
                <a:latin typeface="Arial"/>
                <a:cs typeface="Arial"/>
              </a:rPr>
              <a:t>The Amount of hours you work is</a:t>
            </a:r>
            <a:r>
              <a:rPr dirty="0" sz="1300" spc="-20" b="1">
                <a:latin typeface="Arial"/>
                <a:cs typeface="Arial"/>
              </a:rPr>
              <a:t> </a:t>
            </a:r>
            <a:r>
              <a:rPr dirty="0" sz="1300" spc="-5" b="1">
                <a:latin typeface="Arial"/>
                <a:cs typeface="Arial"/>
              </a:rPr>
              <a:t>irrelevant</a:t>
            </a:r>
            <a:endParaRPr sz="1300">
              <a:latin typeface="Arial"/>
              <a:cs typeface="Arial"/>
            </a:endParaRPr>
          </a:p>
          <a:p>
            <a:pPr>
              <a:lnSpc>
                <a:spcPct val="100000"/>
              </a:lnSpc>
              <a:spcBef>
                <a:spcPts val="50"/>
              </a:spcBef>
            </a:pPr>
            <a:endParaRPr sz="1450">
              <a:latin typeface="Arial"/>
              <a:cs typeface="Arial"/>
            </a:endParaRPr>
          </a:p>
          <a:p>
            <a:pPr marL="12700" marR="33020" indent="457200">
              <a:lnSpc>
                <a:spcPct val="110200"/>
              </a:lnSpc>
            </a:pPr>
            <a:r>
              <a:rPr dirty="0" sz="1300" spc="-5">
                <a:latin typeface="Arial"/>
                <a:cs typeface="Arial"/>
              </a:rPr>
              <a:t>Before you get mad, recall the story about James solving </a:t>
            </a:r>
            <a:r>
              <a:rPr dirty="0" sz="1300">
                <a:latin typeface="Arial"/>
                <a:cs typeface="Arial"/>
              </a:rPr>
              <a:t>a </a:t>
            </a:r>
            <a:r>
              <a:rPr dirty="0" sz="1300" spc="-5">
                <a:latin typeface="Arial"/>
                <a:cs typeface="Arial"/>
              </a:rPr>
              <a:t>problem in 30  minutes </a:t>
            </a:r>
            <a:r>
              <a:rPr dirty="0" sz="1300">
                <a:latin typeface="Arial"/>
                <a:cs typeface="Arial"/>
              </a:rPr>
              <a:t>a </a:t>
            </a:r>
            <a:r>
              <a:rPr dirty="0" sz="1300" spc="-5">
                <a:latin typeface="Arial"/>
                <a:cs typeface="Arial"/>
              </a:rPr>
              <a:t>team of </a:t>
            </a:r>
            <a:r>
              <a:rPr dirty="0" sz="1300">
                <a:latin typeface="Arial"/>
                <a:cs typeface="Arial"/>
              </a:rPr>
              <a:t>5 </a:t>
            </a:r>
            <a:r>
              <a:rPr dirty="0" sz="1300" spc="-5">
                <a:latin typeface="Arial"/>
                <a:cs typeface="Arial"/>
              </a:rPr>
              <a:t>couldn’t in </a:t>
            </a:r>
            <a:r>
              <a:rPr dirty="0" sz="1300">
                <a:latin typeface="Arial"/>
                <a:cs typeface="Arial"/>
              </a:rPr>
              <a:t>a </a:t>
            </a:r>
            <a:r>
              <a:rPr dirty="0" sz="1300" spc="-5">
                <a:latin typeface="Arial"/>
                <a:cs typeface="Arial"/>
              </a:rPr>
              <a:t>week. In that example does it really matter how  many hours they worked? Obviously we want grinders that put in the hours and  love you guys to death that do. But at the end of the day you will be judged on  results, not hours. </a:t>
            </a:r>
            <a:r>
              <a:rPr dirty="0" sz="1300" spc="-15">
                <a:latin typeface="Arial"/>
                <a:cs typeface="Arial"/>
              </a:rPr>
              <a:t>We </a:t>
            </a:r>
            <a:r>
              <a:rPr dirty="0" sz="1300" spc="-5">
                <a:latin typeface="Arial"/>
                <a:cs typeface="Arial"/>
              </a:rPr>
              <a:t>are </a:t>
            </a:r>
            <a:r>
              <a:rPr dirty="0" sz="1300">
                <a:latin typeface="Arial"/>
                <a:cs typeface="Arial"/>
              </a:rPr>
              <a:t>a </a:t>
            </a:r>
            <a:r>
              <a:rPr dirty="0" sz="1300" spc="-5">
                <a:latin typeface="Arial"/>
                <a:cs typeface="Arial"/>
              </a:rPr>
              <a:t>results based </a:t>
            </a:r>
            <a:r>
              <a:rPr dirty="0" sz="1300" spc="-20">
                <a:latin typeface="Arial"/>
                <a:cs typeface="Arial"/>
              </a:rPr>
              <a:t>company. </a:t>
            </a:r>
            <a:r>
              <a:rPr dirty="0" sz="1300" spc="-5">
                <a:latin typeface="Arial"/>
                <a:cs typeface="Arial"/>
              </a:rPr>
              <a:t>Get shit done and move the  goalpost!</a:t>
            </a:r>
            <a:endParaRPr sz="1300">
              <a:latin typeface="Arial"/>
              <a:cs typeface="Arial"/>
            </a:endParaRPr>
          </a:p>
          <a:p>
            <a:pPr>
              <a:lnSpc>
                <a:spcPct val="100000"/>
              </a:lnSpc>
            </a:pPr>
            <a:endParaRPr sz="1400">
              <a:latin typeface="Arial"/>
              <a:cs typeface="Arial"/>
            </a:endParaRPr>
          </a:p>
          <a:p>
            <a:pPr>
              <a:lnSpc>
                <a:spcPct val="100000"/>
              </a:lnSpc>
              <a:spcBef>
                <a:spcPts val="55"/>
              </a:spcBef>
            </a:pPr>
            <a:endParaRPr sz="1450">
              <a:latin typeface="Arial"/>
              <a:cs typeface="Arial"/>
            </a:endParaRPr>
          </a:p>
          <a:p>
            <a:pPr algn="ctr" marL="40640">
              <a:lnSpc>
                <a:spcPct val="100000"/>
              </a:lnSpc>
            </a:pPr>
            <a:r>
              <a:rPr dirty="0" sz="1300" b="1">
                <a:latin typeface="Arial"/>
                <a:cs typeface="Arial"/>
              </a:rPr>
              <a:t>I </a:t>
            </a:r>
            <a:r>
              <a:rPr dirty="0" sz="1300" spc="-5" b="1">
                <a:latin typeface="Arial"/>
                <a:cs typeface="Arial"/>
              </a:rPr>
              <a:t>only want “A</a:t>
            </a:r>
            <a:r>
              <a:rPr dirty="0" sz="1300" spc="-20" b="1">
                <a:latin typeface="Arial"/>
                <a:cs typeface="Arial"/>
              </a:rPr>
              <a:t> </a:t>
            </a:r>
            <a:r>
              <a:rPr dirty="0" sz="1300" spc="-5" b="1">
                <a:latin typeface="Arial"/>
                <a:cs typeface="Arial"/>
              </a:rPr>
              <a:t>Players”</a:t>
            </a:r>
            <a:endParaRPr sz="1300">
              <a:latin typeface="Arial"/>
              <a:cs typeface="Arial"/>
            </a:endParaRPr>
          </a:p>
          <a:p>
            <a:pPr>
              <a:lnSpc>
                <a:spcPct val="100000"/>
              </a:lnSpc>
              <a:spcBef>
                <a:spcPts val="50"/>
              </a:spcBef>
            </a:pPr>
            <a:endParaRPr sz="1450">
              <a:latin typeface="Arial"/>
              <a:cs typeface="Arial"/>
            </a:endParaRPr>
          </a:p>
          <a:p>
            <a:pPr marL="12700" marR="5080" indent="457200">
              <a:lnSpc>
                <a:spcPct val="110200"/>
              </a:lnSpc>
              <a:spcBef>
                <a:spcPts val="5"/>
              </a:spcBef>
            </a:pPr>
            <a:r>
              <a:rPr dirty="0" sz="1300" spc="-5">
                <a:latin typeface="Arial"/>
                <a:cs typeface="Arial"/>
              </a:rPr>
              <a:t>As </a:t>
            </a:r>
            <a:r>
              <a:rPr dirty="0" sz="1300">
                <a:latin typeface="Arial"/>
                <a:cs typeface="Arial"/>
              </a:rPr>
              <a:t>I </a:t>
            </a:r>
            <a:r>
              <a:rPr dirty="0" sz="1300" spc="-5">
                <a:latin typeface="Arial"/>
                <a:cs typeface="Arial"/>
              </a:rPr>
              <a:t>type this </a:t>
            </a:r>
            <a:r>
              <a:rPr dirty="0" sz="1300">
                <a:latin typeface="Arial"/>
                <a:cs typeface="Arial"/>
              </a:rPr>
              <a:t>I </a:t>
            </a:r>
            <a:r>
              <a:rPr dirty="0" sz="1300" spc="-5">
                <a:latin typeface="Arial"/>
                <a:cs typeface="Arial"/>
              </a:rPr>
              <a:t>realize it may not be the wisest to categorize everyone into  </a:t>
            </a:r>
            <a:r>
              <a:rPr dirty="0" sz="1300">
                <a:latin typeface="Arial"/>
                <a:cs typeface="Arial"/>
              </a:rPr>
              <a:t>3 </a:t>
            </a:r>
            <a:r>
              <a:rPr dirty="0" sz="1300" spc="-5">
                <a:latin typeface="Arial"/>
                <a:cs typeface="Arial"/>
              </a:rPr>
              <a:t>buckets but this is how </a:t>
            </a:r>
            <a:r>
              <a:rPr dirty="0" sz="1300">
                <a:latin typeface="Arial"/>
                <a:cs typeface="Arial"/>
              </a:rPr>
              <a:t>I </a:t>
            </a:r>
            <a:r>
              <a:rPr dirty="0" sz="1300" spc="-5">
                <a:latin typeface="Arial"/>
                <a:cs typeface="Arial"/>
              </a:rPr>
              <a:t>believe we should look at everyone </a:t>
            </a:r>
            <a:r>
              <a:rPr dirty="0" sz="1300">
                <a:latin typeface="Arial"/>
                <a:cs typeface="Arial"/>
              </a:rPr>
              <a:t>a </a:t>
            </a:r>
            <a:r>
              <a:rPr dirty="0" sz="1300" spc="-5">
                <a:latin typeface="Arial"/>
                <a:cs typeface="Arial"/>
              </a:rPr>
              <a:t>part of the  production team. </a:t>
            </a:r>
            <a:r>
              <a:rPr dirty="0" sz="1300" spc="-25">
                <a:latin typeface="Arial"/>
                <a:cs typeface="Arial"/>
              </a:rPr>
              <a:t>You’re </a:t>
            </a:r>
            <a:r>
              <a:rPr dirty="0" sz="1300" spc="-5">
                <a:latin typeface="Arial"/>
                <a:cs typeface="Arial"/>
              </a:rPr>
              <a:t>either an </a:t>
            </a:r>
            <a:r>
              <a:rPr dirty="0" sz="1300" spc="-15">
                <a:latin typeface="Arial"/>
                <a:cs typeface="Arial"/>
              </a:rPr>
              <a:t>A-Player, B-Player, </a:t>
            </a:r>
            <a:r>
              <a:rPr dirty="0" sz="1300" spc="-5">
                <a:latin typeface="Arial"/>
                <a:cs typeface="Arial"/>
              </a:rPr>
              <a:t>or </a:t>
            </a:r>
            <a:r>
              <a:rPr dirty="0" sz="1300" spc="-15">
                <a:latin typeface="Arial"/>
                <a:cs typeface="Arial"/>
              </a:rPr>
              <a:t>C-Player. </a:t>
            </a:r>
            <a:r>
              <a:rPr dirty="0" sz="1300" spc="-5">
                <a:latin typeface="Arial"/>
                <a:cs typeface="Arial"/>
              </a:rPr>
              <a:t>There is only  room in this company for A-Players. A-Players are obsessive, learn from  mistakes, coachable, intelligent, don’t make excuses, believe in </a:t>
            </a:r>
            <a:r>
              <a:rPr dirty="0" sz="1300" spc="-20">
                <a:latin typeface="Arial"/>
                <a:cs typeface="Arial"/>
              </a:rPr>
              <a:t>Youtube, </a:t>
            </a:r>
            <a:r>
              <a:rPr dirty="0" sz="1300" spc="-5">
                <a:latin typeface="Arial"/>
                <a:cs typeface="Arial"/>
              </a:rPr>
              <a:t>see the  value of this </a:t>
            </a:r>
            <a:r>
              <a:rPr dirty="0" sz="1300" spc="-20">
                <a:latin typeface="Arial"/>
                <a:cs typeface="Arial"/>
              </a:rPr>
              <a:t>company, </a:t>
            </a:r>
            <a:r>
              <a:rPr dirty="0" sz="1300" spc="-5">
                <a:latin typeface="Arial"/>
                <a:cs typeface="Arial"/>
              </a:rPr>
              <a:t>and are the best in the goddamn world at their</a:t>
            </a:r>
            <a:r>
              <a:rPr dirty="0" sz="1300" spc="10">
                <a:latin typeface="Arial"/>
                <a:cs typeface="Arial"/>
              </a:rPr>
              <a:t> </a:t>
            </a:r>
            <a:r>
              <a:rPr dirty="0" sz="1300" spc="-5">
                <a:latin typeface="Arial"/>
                <a:cs typeface="Arial"/>
              </a:rPr>
              <a:t>job.</a:t>
            </a:r>
            <a:endParaRPr sz="1300">
              <a:latin typeface="Arial"/>
              <a:cs typeface="Arial"/>
            </a:endParaRPr>
          </a:p>
          <a:p>
            <a:pPr marL="12700" marR="109220">
              <a:lnSpc>
                <a:spcPct val="110200"/>
              </a:lnSpc>
            </a:pPr>
            <a:r>
              <a:rPr dirty="0" sz="1300" spc="-5">
                <a:latin typeface="Arial"/>
                <a:cs typeface="Arial"/>
              </a:rPr>
              <a:t>B-Players are new people that need to be trained into A-Players, and C-Players  are just average employees. They don’t suck but they arn’t exceptional at what  they do. They just exist, do </a:t>
            </a:r>
            <a:r>
              <a:rPr dirty="0" sz="1300" spc="-15">
                <a:latin typeface="Arial"/>
                <a:cs typeface="Arial"/>
              </a:rPr>
              <a:t>whatever, </a:t>
            </a:r>
            <a:r>
              <a:rPr dirty="0" sz="1300" spc="-5">
                <a:latin typeface="Arial"/>
                <a:cs typeface="Arial"/>
              </a:rPr>
              <a:t>and get </a:t>
            </a:r>
            <a:r>
              <a:rPr dirty="0" sz="1300">
                <a:latin typeface="Arial"/>
                <a:cs typeface="Arial"/>
              </a:rPr>
              <a:t>a </a:t>
            </a:r>
            <a:r>
              <a:rPr dirty="0" sz="1300" spc="-5">
                <a:latin typeface="Arial"/>
                <a:cs typeface="Arial"/>
              </a:rPr>
              <a:t>paycheck. They arn’t</a:t>
            </a:r>
            <a:r>
              <a:rPr dirty="0" sz="1300" spc="-15">
                <a:latin typeface="Arial"/>
                <a:cs typeface="Arial"/>
              </a:rPr>
              <a:t> </a:t>
            </a:r>
            <a:r>
              <a:rPr dirty="0" sz="1300" spc="-5">
                <a:latin typeface="Arial"/>
                <a:cs typeface="Arial"/>
              </a:rPr>
              <a:t>obsessive</a:t>
            </a:r>
            <a:endParaRPr sz="1300">
              <a:latin typeface="Arial"/>
              <a:cs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01700" y="435836"/>
            <a:ext cx="5969635" cy="8707120"/>
          </a:xfrm>
          <a:prstGeom prst="rect">
            <a:avLst/>
          </a:prstGeom>
        </p:spPr>
        <p:txBody>
          <a:bodyPr wrap="square" lIns="0" tIns="12700" rIns="0" bIns="0" rtlCol="0" vert="horz">
            <a:spAutoFit/>
          </a:bodyPr>
          <a:lstStyle/>
          <a:p>
            <a:pPr algn="r" marR="5080">
              <a:lnSpc>
                <a:spcPct val="100000"/>
              </a:lnSpc>
              <a:spcBef>
                <a:spcPts val="100"/>
              </a:spcBef>
            </a:pPr>
            <a:r>
              <a:rPr dirty="0" sz="1100">
                <a:latin typeface="Arial"/>
                <a:cs typeface="Arial"/>
              </a:rPr>
              <a:t>5</a:t>
            </a:r>
            <a:endParaRPr sz="1100">
              <a:latin typeface="Arial"/>
              <a:cs typeface="Arial"/>
            </a:endParaRPr>
          </a:p>
          <a:p>
            <a:pPr>
              <a:lnSpc>
                <a:spcPct val="100000"/>
              </a:lnSpc>
            </a:pPr>
            <a:endParaRPr sz="1200">
              <a:latin typeface="Arial"/>
              <a:cs typeface="Arial"/>
            </a:endParaRPr>
          </a:p>
          <a:p>
            <a:pPr algn="ctr" marL="12700" marR="116839" indent="-81915">
              <a:lnSpc>
                <a:spcPct val="110200"/>
              </a:lnSpc>
              <a:spcBef>
                <a:spcPts val="725"/>
              </a:spcBef>
            </a:pPr>
            <a:r>
              <a:rPr dirty="0" sz="1300" spc="-5">
                <a:latin typeface="Arial"/>
                <a:cs typeface="Arial"/>
              </a:rPr>
              <a:t>and learning. C-Players are poisonous and should be transitioned to </a:t>
            </a:r>
            <a:r>
              <a:rPr dirty="0" sz="1300">
                <a:latin typeface="Arial"/>
                <a:cs typeface="Arial"/>
              </a:rPr>
              <a:t>a </a:t>
            </a:r>
            <a:r>
              <a:rPr dirty="0" sz="1300" spc="-10">
                <a:latin typeface="Arial"/>
                <a:cs typeface="Arial"/>
              </a:rPr>
              <a:t>different  </a:t>
            </a:r>
            <a:r>
              <a:rPr dirty="0" sz="1300" spc="-5">
                <a:latin typeface="Arial"/>
                <a:cs typeface="Arial"/>
              </a:rPr>
              <a:t>company </a:t>
            </a:r>
            <a:r>
              <a:rPr dirty="0" sz="1300" spc="-35">
                <a:latin typeface="Arial"/>
                <a:cs typeface="Arial"/>
              </a:rPr>
              <a:t>IMMEDIATELY. </a:t>
            </a:r>
            <a:r>
              <a:rPr dirty="0" sz="1300" spc="-10">
                <a:latin typeface="Arial"/>
                <a:cs typeface="Arial"/>
              </a:rPr>
              <a:t>(It’s </a:t>
            </a:r>
            <a:r>
              <a:rPr dirty="0" sz="1300" spc="-5">
                <a:latin typeface="Arial"/>
                <a:cs typeface="Arial"/>
              </a:rPr>
              <a:t>okay we give everyone severance, they’ll be fine).</a:t>
            </a:r>
            <a:endParaRPr sz="1300">
              <a:latin typeface="Arial"/>
              <a:cs typeface="Arial"/>
            </a:endParaRPr>
          </a:p>
          <a:p>
            <a:pPr algn="ctr">
              <a:lnSpc>
                <a:spcPct val="100000"/>
              </a:lnSpc>
              <a:spcBef>
                <a:spcPts val="165"/>
              </a:spcBef>
            </a:pPr>
            <a:r>
              <a:rPr dirty="0" sz="1200" b="1">
                <a:latin typeface="Arial"/>
                <a:cs typeface="Arial"/>
              </a:rPr>
              <a:t>Chapter 1: What makes a </a:t>
            </a:r>
            <a:r>
              <a:rPr dirty="0" sz="1200" spc="-15" b="1">
                <a:latin typeface="Arial"/>
                <a:cs typeface="Arial"/>
              </a:rPr>
              <a:t>Youtube </a:t>
            </a:r>
            <a:r>
              <a:rPr dirty="0" sz="1200" b="1">
                <a:latin typeface="Arial"/>
                <a:cs typeface="Arial"/>
              </a:rPr>
              <a:t>video</a:t>
            </a:r>
            <a:r>
              <a:rPr dirty="0" sz="1200" spc="-5" b="1">
                <a:latin typeface="Arial"/>
                <a:cs typeface="Arial"/>
              </a:rPr>
              <a:t> </a:t>
            </a:r>
            <a:r>
              <a:rPr dirty="0" sz="1200" b="1">
                <a:latin typeface="Arial"/>
                <a:cs typeface="Arial"/>
              </a:rPr>
              <a:t>viral?</a:t>
            </a:r>
            <a:endParaRPr sz="1200">
              <a:latin typeface="Arial"/>
              <a:cs typeface="Arial"/>
            </a:endParaRPr>
          </a:p>
          <a:p>
            <a:pPr>
              <a:lnSpc>
                <a:spcPct val="100000"/>
              </a:lnSpc>
            </a:pPr>
            <a:endParaRPr sz="1300">
              <a:latin typeface="Arial"/>
              <a:cs typeface="Arial"/>
            </a:endParaRPr>
          </a:p>
          <a:p>
            <a:pPr>
              <a:lnSpc>
                <a:spcPct val="100000"/>
              </a:lnSpc>
              <a:spcBef>
                <a:spcPts val="50"/>
              </a:spcBef>
            </a:pPr>
            <a:endParaRPr sz="1400">
              <a:latin typeface="Arial"/>
              <a:cs typeface="Arial"/>
            </a:endParaRPr>
          </a:p>
          <a:p>
            <a:pPr marL="12700" marR="10160" indent="457200">
              <a:lnSpc>
                <a:spcPct val="110200"/>
              </a:lnSpc>
              <a:spcBef>
                <a:spcPts val="5"/>
              </a:spcBef>
            </a:pPr>
            <a:r>
              <a:rPr dirty="0" sz="1300">
                <a:latin typeface="Arial"/>
                <a:cs typeface="Arial"/>
              </a:rPr>
              <a:t>I </a:t>
            </a:r>
            <a:r>
              <a:rPr dirty="0" sz="1300" spc="-5">
                <a:latin typeface="Arial"/>
                <a:cs typeface="Arial"/>
              </a:rPr>
              <a:t>spent basically </a:t>
            </a:r>
            <a:r>
              <a:rPr dirty="0" sz="1300">
                <a:latin typeface="Arial"/>
                <a:cs typeface="Arial"/>
              </a:rPr>
              <a:t>5 </a:t>
            </a:r>
            <a:r>
              <a:rPr dirty="0" sz="1300" spc="-5">
                <a:latin typeface="Arial"/>
                <a:cs typeface="Arial"/>
              </a:rPr>
              <a:t>years of my life locked in </a:t>
            </a:r>
            <a:r>
              <a:rPr dirty="0" sz="1300">
                <a:latin typeface="Arial"/>
                <a:cs typeface="Arial"/>
              </a:rPr>
              <a:t>a </a:t>
            </a:r>
            <a:r>
              <a:rPr dirty="0" sz="1300" spc="-5">
                <a:latin typeface="Arial"/>
                <a:cs typeface="Arial"/>
              </a:rPr>
              <a:t>room studying virality on  </a:t>
            </a:r>
            <a:r>
              <a:rPr dirty="0" sz="1300" spc="-20">
                <a:latin typeface="Arial"/>
                <a:cs typeface="Arial"/>
              </a:rPr>
              <a:t>Youtube. </a:t>
            </a:r>
            <a:r>
              <a:rPr dirty="0" sz="1300" spc="-5">
                <a:latin typeface="Arial"/>
                <a:cs typeface="Arial"/>
              </a:rPr>
              <a:t>Some days me and some other nerds would spend 20 hours straight  studying the most minor thing: like is there </a:t>
            </a:r>
            <a:r>
              <a:rPr dirty="0" sz="1300">
                <a:latin typeface="Arial"/>
                <a:cs typeface="Arial"/>
              </a:rPr>
              <a:t>a </a:t>
            </a:r>
            <a:r>
              <a:rPr dirty="0" sz="1300" spc="-5">
                <a:latin typeface="Arial"/>
                <a:cs typeface="Arial"/>
              </a:rPr>
              <a:t>correlation between better lighting at  the start of the video and less viewer drop </a:t>
            </a:r>
            <a:r>
              <a:rPr dirty="0" sz="1300" spc="-10">
                <a:latin typeface="Arial"/>
                <a:cs typeface="Arial"/>
              </a:rPr>
              <a:t>off </a:t>
            </a:r>
            <a:r>
              <a:rPr dirty="0" sz="1300" spc="-5">
                <a:latin typeface="Arial"/>
                <a:cs typeface="Arial"/>
              </a:rPr>
              <a:t>(there is, have good lighting at the  start of the video haha) or other tiny things like that. And the result of those  probably 20,000 to 30,000 hours of studying is I’d say </a:t>
            </a:r>
            <a:r>
              <a:rPr dirty="0" sz="1300">
                <a:latin typeface="Arial"/>
                <a:cs typeface="Arial"/>
              </a:rPr>
              <a:t>I </a:t>
            </a:r>
            <a:r>
              <a:rPr dirty="0" sz="1300" spc="-5">
                <a:latin typeface="Arial"/>
                <a:cs typeface="Arial"/>
              </a:rPr>
              <a:t>have </a:t>
            </a:r>
            <a:r>
              <a:rPr dirty="0" sz="1300">
                <a:latin typeface="Arial"/>
                <a:cs typeface="Arial"/>
              </a:rPr>
              <a:t>a </a:t>
            </a:r>
            <a:r>
              <a:rPr dirty="0" sz="1300" spc="-5">
                <a:latin typeface="Arial"/>
                <a:cs typeface="Arial"/>
              </a:rPr>
              <a:t>good grasp on  what makes </a:t>
            </a:r>
            <a:r>
              <a:rPr dirty="0" sz="1300" spc="-25">
                <a:latin typeface="Arial"/>
                <a:cs typeface="Arial"/>
              </a:rPr>
              <a:t>Youtube </a:t>
            </a:r>
            <a:r>
              <a:rPr dirty="0" sz="1300" spc="-5">
                <a:latin typeface="Arial"/>
                <a:cs typeface="Arial"/>
              </a:rPr>
              <a:t>videos do well. The three metrics you guys need to care  about is Click Thru Rate (CTR), </a:t>
            </a:r>
            <a:r>
              <a:rPr dirty="0" sz="1300" spc="-10">
                <a:latin typeface="Arial"/>
                <a:cs typeface="Arial"/>
              </a:rPr>
              <a:t>Average View </a:t>
            </a:r>
            <a:r>
              <a:rPr dirty="0" sz="1300" spc="-5">
                <a:latin typeface="Arial"/>
                <a:cs typeface="Arial"/>
              </a:rPr>
              <a:t>Duration </a:t>
            </a:r>
            <a:r>
              <a:rPr dirty="0" sz="1300" spc="-20">
                <a:latin typeface="Arial"/>
                <a:cs typeface="Arial"/>
              </a:rPr>
              <a:t>(AVD), </a:t>
            </a:r>
            <a:r>
              <a:rPr dirty="0" sz="1300" spc="-5">
                <a:latin typeface="Arial"/>
                <a:cs typeface="Arial"/>
              </a:rPr>
              <a:t>and </a:t>
            </a:r>
            <a:r>
              <a:rPr dirty="0" sz="1300" spc="-10">
                <a:latin typeface="Arial"/>
                <a:cs typeface="Arial"/>
              </a:rPr>
              <a:t>Average View  </a:t>
            </a:r>
            <a:r>
              <a:rPr dirty="0" sz="1300" spc="-5">
                <a:latin typeface="Arial"/>
                <a:cs typeface="Arial"/>
              </a:rPr>
              <a:t>Percentage </a:t>
            </a:r>
            <a:r>
              <a:rPr dirty="0" sz="1300" spc="-20">
                <a:latin typeface="Arial"/>
                <a:cs typeface="Arial"/>
              </a:rPr>
              <a:t>(AVP). </a:t>
            </a:r>
            <a:r>
              <a:rPr dirty="0" sz="1300" spc="-5">
                <a:latin typeface="Arial"/>
                <a:cs typeface="Arial"/>
              </a:rPr>
              <a:t>Make sure you know those abbreviations because that's how  most people will refer to them. Up first we’ll talk about CTR. This is important no  matter what department you work in. CTR is basically how many people see our  thumbnail in their feeds divided by how many that click it. If 100,000,000 people  see our thumbnail and 10,000,000 click on it then that means 10% clicked and  we have </a:t>
            </a:r>
            <a:r>
              <a:rPr dirty="0" sz="1300">
                <a:latin typeface="Arial"/>
                <a:cs typeface="Arial"/>
              </a:rPr>
              <a:t>a </a:t>
            </a:r>
            <a:r>
              <a:rPr dirty="0" sz="1300" spc="-5">
                <a:latin typeface="Arial"/>
                <a:cs typeface="Arial"/>
              </a:rPr>
              <a:t>10% </a:t>
            </a:r>
            <a:r>
              <a:rPr dirty="0" sz="1300" spc="-25">
                <a:latin typeface="Arial"/>
                <a:cs typeface="Arial"/>
              </a:rPr>
              <a:t>ctr. </a:t>
            </a:r>
            <a:r>
              <a:rPr dirty="0" sz="1300" spc="-5">
                <a:latin typeface="Arial"/>
                <a:cs typeface="Arial"/>
              </a:rPr>
              <a:t>This is what dictates what we do for videos. “I Spent 50  Hours In My Front </a:t>
            </a:r>
            <a:r>
              <a:rPr dirty="0" sz="1300" spc="-25">
                <a:latin typeface="Arial"/>
                <a:cs typeface="Arial"/>
              </a:rPr>
              <a:t>Yard” </a:t>
            </a:r>
            <a:r>
              <a:rPr dirty="0" sz="1300" spc="-5">
                <a:latin typeface="Arial"/>
                <a:cs typeface="Arial"/>
              </a:rPr>
              <a:t>is lame and you wouldn’t click it. But you would  hypothetically click “I Spent 50 Hours In Ketchup”. Both are relatively similar in  </a:t>
            </a:r>
            <a:r>
              <a:rPr dirty="0" sz="1300" spc="-10">
                <a:latin typeface="Arial"/>
                <a:cs typeface="Arial"/>
              </a:rPr>
              <a:t>time/effort </a:t>
            </a:r>
            <a:r>
              <a:rPr dirty="0" sz="1300" spc="-5">
                <a:latin typeface="Arial"/>
                <a:cs typeface="Arial"/>
              </a:rPr>
              <a:t>but the ketchup one is easily 100x more viral. An image of someone  sitting in ketchup in </a:t>
            </a:r>
            <a:r>
              <a:rPr dirty="0" sz="1300">
                <a:latin typeface="Arial"/>
                <a:cs typeface="Arial"/>
              </a:rPr>
              <a:t>a </a:t>
            </a:r>
            <a:r>
              <a:rPr dirty="0" sz="1300" spc="-5">
                <a:latin typeface="Arial"/>
                <a:cs typeface="Arial"/>
              </a:rPr>
              <a:t>bathtub is exponentially more interesting than someone  sitting in their front yard. </a:t>
            </a:r>
            <a:r>
              <a:rPr dirty="0" sz="1300" spc="-15">
                <a:latin typeface="Arial"/>
                <a:cs typeface="Arial"/>
              </a:rPr>
              <a:t>Titles </a:t>
            </a:r>
            <a:r>
              <a:rPr dirty="0" sz="1300" spc="-5">
                <a:latin typeface="Arial"/>
                <a:cs typeface="Arial"/>
              </a:rPr>
              <a:t>are equally as important for getting someone to  click. </a:t>
            </a:r>
            <a:r>
              <a:rPr dirty="0" sz="1300">
                <a:latin typeface="Arial"/>
                <a:cs typeface="Arial"/>
              </a:rPr>
              <a:t>A </a:t>
            </a:r>
            <a:r>
              <a:rPr dirty="0" sz="1300" spc="-5">
                <a:latin typeface="Arial"/>
                <a:cs typeface="Arial"/>
              </a:rPr>
              <a:t>simple way to up that CTR even more would be to title it “I Survived”  instead of “I Spent”. That would add more intrigue and make it feel more  extreme. In general the more extreme the </a:t>
            </a:r>
            <a:r>
              <a:rPr dirty="0" sz="1300" spc="-15">
                <a:latin typeface="Arial"/>
                <a:cs typeface="Arial"/>
              </a:rPr>
              <a:t>better. </a:t>
            </a:r>
            <a:r>
              <a:rPr dirty="0" sz="1300" spc="-5">
                <a:latin typeface="Arial"/>
                <a:cs typeface="Arial"/>
              </a:rPr>
              <a:t>“I Don’t Like Bananas” won’t  perform the same as “Bananas Are The </a:t>
            </a:r>
            <a:r>
              <a:rPr dirty="0" sz="1300" spc="-10">
                <a:latin typeface="Arial"/>
                <a:cs typeface="Arial"/>
              </a:rPr>
              <a:t>Worst </a:t>
            </a:r>
            <a:r>
              <a:rPr dirty="0" sz="1300" spc="-5">
                <a:latin typeface="Arial"/>
                <a:cs typeface="Arial"/>
              </a:rPr>
              <a:t>Food On Earth”. Now if you’re in  production or creative you might be wondering, why does the title and thumbnail  matter to me? Expectations is </a:t>
            </a:r>
            <a:r>
              <a:rPr dirty="0" sz="1300" spc="-30">
                <a:latin typeface="Arial"/>
                <a:cs typeface="Arial"/>
              </a:rPr>
              <a:t>why. </a:t>
            </a:r>
            <a:r>
              <a:rPr dirty="0" sz="1300" spc="-5">
                <a:latin typeface="Arial"/>
                <a:cs typeface="Arial"/>
              </a:rPr>
              <a:t>The title and thumbnail on the videos you will  be producing set the expectations for the viewer for your video. Imagine you  clicked on </a:t>
            </a:r>
            <a:r>
              <a:rPr dirty="0" sz="1300">
                <a:latin typeface="Arial"/>
                <a:cs typeface="Arial"/>
              </a:rPr>
              <a:t>a </a:t>
            </a:r>
            <a:r>
              <a:rPr dirty="0" sz="1300" spc="-5">
                <a:latin typeface="Arial"/>
                <a:cs typeface="Arial"/>
              </a:rPr>
              <a:t>video titled </a:t>
            </a:r>
            <a:r>
              <a:rPr dirty="0" sz="1300" spc="-10">
                <a:latin typeface="Arial"/>
                <a:cs typeface="Arial"/>
              </a:rPr>
              <a:t>“World’s </a:t>
            </a:r>
            <a:r>
              <a:rPr dirty="0" sz="1300" spc="-5">
                <a:latin typeface="Arial"/>
                <a:cs typeface="Arial"/>
              </a:rPr>
              <a:t>Largest Bouncy Castle” and the thumbnail had </a:t>
            </a:r>
            <a:r>
              <a:rPr dirty="0" sz="1300">
                <a:latin typeface="Arial"/>
                <a:cs typeface="Arial"/>
              </a:rPr>
              <a:t>a  </a:t>
            </a:r>
            <a:r>
              <a:rPr dirty="0" sz="1300" spc="-5">
                <a:latin typeface="Arial"/>
                <a:cs typeface="Arial"/>
              </a:rPr>
              <a:t>giant yellow bouncy castle beside </a:t>
            </a:r>
            <a:r>
              <a:rPr dirty="0" sz="1300">
                <a:latin typeface="Arial"/>
                <a:cs typeface="Arial"/>
              </a:rPr>
              <a:t>a </a:t>
            </a:r>
            <a:r>
              <a:rPr dirty="0" sz="1300" spc="-5">
                <a:latin typeface="Arial"/>
                <a:cs typeface="Arial"/>
              </a:rPr>
              <a:t>bunch of huge buildings. Then when the  video plays it's not </a:t>
            </a:r>
            <a:r>
              <a:rPr dirty="0" sz="1300">
                <a:latin typeface="Arial"/>
                <a:cs typeface="Arial"/>
              </a:rPr>
              <a:t>a </a:t>
            </a:r>
            <a:r>
              <a:rPr dirty="0" sz="1300" spc="-5">
                <a:latin typeface="Arial"/>
                <a:cs typeface="Arial"/>
              </a:rPr>
              <a:t>yellow bouncy castle, it's red. </a:t>
            </a:r>
            <a:r>
              <a:rPr dirty="0" sz="1300" spc="-10">
                <a:latin typeface="Arial"/>
                <a:cs typeface="Arial"/>
              </a:rPr>
              <a:t>It’s </a:t>
            </a:r>
            <a:r>
              <a:rPr dirty="0" sz="1300" spc="-5">
                <a:latin typeface="Arial"/>
                <a:cs typeface="Arial"/>
              </a:rPr>
              <a:t>also not the </a:t>
            </a:r>
            <a:r>
              <a:rPr dirty="0" sz="1300" spc="-10">
                <a:latin typeface="Arial"/>
                <a:cs typeface="Arial"/>
              </a:rPr>
              <a:t>world’s  </a:t>
            </a:r>
            <a:r>
              <a:rPr dirty="0" sz="1300" spc="-5">
                <a:latin typeface="Arial"/>
                <a:cs typeface="Arial"/>
              </a:rPr>
              <a:t>largest. </a:t>
            </a:r>
            <a:r>
              <a:rPr dirty="0" sz="1300" spc="-10">
                <a:latin typeface="Arial"/>
                <a:cs typeface="Arial"/>
              </a:rPr>
              <a:t>It’s </a:t>
            </a:r>
            <a:r>
              <a:rPr dirty="0" sz="1300" spc="-5">
                <a:latin typeface="Arial"/>
                <a:cs typeface="Arial"/>
              </a:rPr>
              <a:t>also in </a:t>
            </a:r>
            <a:r>
              <a:rPr dirty="0" sz="1300">
                <a:latin typeface="Arial"/>
                <a:cs typeface="Arial"/>
              </a:rPr>
              <a:t>a </a:t>
            </a:r>
            <a:r>
              <a:rPr dirty="0" sz="1300" spc="-5">
                <a:latin typeface="Arial"/>
                <a:cs typeface="Arial"/>
              </a:rPr>
              <a:t>field with no buildings like the thumbnail. </a:t>
            </a:r>
            <a:r>
              <a:rPr dirty="0" sz="1300" spc="-30">
                <a:latin typeface="Arial"/>
                <a:cs typeface="Arial"/>
              </a:rPr>
              <a:t>You’d </a:t>
            </a:r>
            <a:r>
              <a:rPr dirty="0" sz="1300" spc="-5">
                <a:latin typeface="Arial"/>
                <a:cs typeface="Arial"/>
              </a:rPr>
              <a:t>feel like you  were lied to and click </a:t>
            </a:r>
            <a:r>
              <a:rPr dirty="0" sz="1300" spc="-10">
                <a:latin typeface="Arial"/>
                <a:cs typeface="Arial"/>
              </a:rPr>
              <a:t>off </a:t>
            </a:r>
            <a:r>
              <a:rPr dirty="0" sz="1300" spc="-5">
                <a:latin typeface="Arial"/>
                <a:cs typeface="Arial"/>
              </a:rPr>
              <a:t>because the video did not meet the expectations of the  title/thumbnail. THIS IS WHY YOU MUST KNOW THE TITLE AND  THUMBNAILS OF THE VIDEOS YOU ARE MAKING! How can you know how</a:t>
            </a:r>
            <a:r>
              <a:rPr dirty="0" sz="1300" spc="-35">
                <a:latin typeface="Arial"/>
                <a:cs typeface="Arial"/>
              </a:rPr>
              <a:t> </a:t>
            </a:r>
            <a:r>
              <a:rPr dirty="0" sz="1300" spc="-5">
                <a:latin typeface="Arial"/>
                <a:cs typeface="Arial"/>
              </a:rPr>
              <a:t>to</a:t>
            </a:r>
            <a:endParaRPr sz="1300">
              <a:latin typeface="Arial"/>
              <a:cs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01700" y="435836"/>
            <a:ext cx="5969635" cy="1989455"/>
          </a:xfrm>
          <a:prstGeom prst="rect">
            <a:avLst/>
          </a:prstGeom>
        </p:spPr>
        <p:txBody>
          <a:bodyPr wrap="square" lIns="0" tIns="12700" rIns="0" bIns="0" rtlCol="0" vert="horz">
            <a:spAutoFit/>
          </a:bodyPr>
          <a:lstStyle/>
          <a:p>
            <a:pPr algn="r" marR="5080">
              <a:lnSpc>
                <a:spcPct val="100000"/>
              </a:lnSpc>
              <a:spcBef>
                <a:spcPts val="100"/>
              </a:spcBef>
            </a:pPr>
            <a:r>
              <a:rPr dirty="0" sz="1100">
                <a:latin typeface="Arial"/>
                <a:cs typeface="Arial"/>
              </a:rPr>
              <a:t>6</a:t>
            </a:r>
            <a:endParaRPr sz="1100">
              <a:latin typeface="Arial"/>
              <a:cs typeface="Arial"/>
            </a:endParaRPr>
          </a:p>
          <a:p>
            <a:pPr>
              <a:lnSpc>
                <a:spcPct val="100000"/>
              </a:lnSpc>
            </a:pPr>
            <a:endParaRPr sz="1200">
              <a:latin typeface="Arial"/>
              <a:cs typeface="Arial"/>
            </a:endParaRPr>
          </a:p>
          <a:p>
            <a:pPr marL="12700" marR="306070">
              <a:lnSpc>
                <a:spcPct val="110200"/>
              </a:lnSpc>
              <a:spcBef>
                <a:spcPts val="725"/>
              </a:spcBef>
            </a:pPr>
            <a:r>
              <a:rPr dirty="0" sz="1300" spc="-5">
                <a:latin typeface="Arial"/>
                <a:cs typeface="Arial"/>
              </a:rPr>
              <a:t>start your video if you don’t even know what expectations the viewers have of  you?</a:t>
            </a:r>
            <a:endParaRPr sz="1300">
              <a:latin typeface="Arial"/>
              <a:cs typeface="Arial"/>
            </a:endParaRPr>
          </a:p>
          <a:p>
            <a:pPr>
              <a:lnSpc>
                <a:spcPct val="100000"/>
              </a:lnSpc>
              <a:spcBef>
                <a:spcPts val="55"/>
              </a:spcBef>
            </a:pPr>
            <a:endParaRPr sz="1450">
              <a:latin typeface="Arial"/>
              <a:cs typeface="Arial"/>
            </a:endParaRPr>
          </a:p>
          <a:p>
            <a:pPr marL="12700" marR="259715" indent="457200">
              <a:lnSpc>
                <a:spcPct val="110200"/>
              </a:lnSpc>
            </a:pPr>
            <a:r>
              <a:rPr dirty="0" sz="1300" spc="-5">
                <a:latin typeface="Arial"/>
                <a:cs typeface="Arial"/>
              </a:rPr>
              <a:t>Now let's jump over to the second metric that matters. </a:t>
            </a:r>
            <a:r>
              <a:rPr dirty="0" sz="1300" spc="-30">
                <a:latin typeface="Arial"/>
                <a:cs typeface="Arial"/>
              </a:rPr>
              <a:t>AVD. </a:t>
            </a:r>
            <a:r>
              <a:rPr dirty="0" sz="1300" spc="-5">
                <a:latin typeface="Arial"/>
                <a:cs typeface="Arial"/>
              </a:rPr>
              <a:t>This is how  long on average people watch </a:t>
            </a:r>
            <a:r>
              <a:rPr dirty="0" sz="1300">
                <a:latin typeface="Arial"/>
                <a:cs typeface="Arial"/>
              </a:rPr>
              <a:t>a </a:t>
            </a:r>
            <a:r>
              <a:rPr dirty="0" sz="1300" spc="-5">
                <a:latin typeface="Arial"/>
                <a:cs typeface="Arial"/>
              </a:rPr>
              <a:t>given video. The cool thing about </a:t>
            </a:r>
            <a:r>
              <a:rPr dirty="0" sz="1300" spc="-25">
                <a:latin typeface="Arial"/>
                <a:cs typeface="Arial"/>
              </a:rPr>
              <a:t>Youtube </a:t>
            </a:r>
            <a:r>
              <a:rPr dirty="0" sz="1300" spc="-5">
                <a:latin typeface="Arial"/>
                <a:cs typeface="Arial"/>
              </a:rPr>
              <a:t>is  they give us super detailed graphs for every video that show the exact second  we lose </a:t>
            </a:r>
            <a:r>
              <a:rPr dirty="0" sz="1300">
                <a:latin typeface="Arial"/>
                <a:cs typeface="Arial"/>
              </a:rPr>
              <a:t>a </a:t>
            </a:r>
            <a:r>
              <a:rPr dirty="0" sz="1300" spc="-5">
                <a:latin typeface="Arial"/>
                <a:cs typeface="Arial"/>
              </a:rPr>
              <a:t>viewer on every single</a:t>
            </a:r>
            <a:r>
              <a:rPr dirty="0" sz="1300" spc="-20">
                <a:latin typeface="Arial"/>
                <a:cs typeface="Arial"/>
              </a:rPr>
              <a:t> </a:t>
            </a:r>
            <a:r>
              <a:rPr dirty="0" sz="1300" spc="-5">
                <a:latin typeface="Arial"/>
                <a:cs typeface="Arial"/>
              </a:rPr>
              <a:t>video.</a:t>
            </a:r>
            <a:endParaRPr sz="1300">
              <a:latin typeface="Arial"/>
              <a:cs typeface="Arial"/>
            </a:endParaRPr>
          </a:p>
        </p:txBody>
      </p:sp>
      <p:sp>
        <p:nvSpPr>
          <p:cNvPr id="3" name="object 3"/>
          <p:cNvSpPr txBox="1"/>
          <p:nvPr/>
        </p:nvSpPr>
        <p:spPr>
          <a:xfrm>
            <a:off x="901700" y="7939879"/>
            <a:ext cx="5852160" cy="1117600"/>
          </a:xfrm>
          <a:prstGeom prst="rect">
            <a:avLst/>
          </a:prstGeom>
        </p:spPr>
        <p:txBody>
          <a:bodyPr wrap="square" lIns="0" tIns="12700" rIns="0" bIns="0" rtlCol="0" vert="horz">
            <a:spAutoFit/>
          </a:bodyPr>
          <a:lstStyle/>
          <a:p>
            <a:pPr marL="12700" marR="5080">
              <a:lnSpc>
                <a:spcPct val="110200"/>
              </a:lnSpc>
              <a:spcBef>
                <a:spcPts val="100"/>
              </a:spcBef>
            </a:pPr>
            <a:r>
              <a:rPr dirty="0" sz="1300" spc="-5">
                <a:latin typeface="Arial"/>
                <a:cs typeface="Arial"/>
              </a:rPr>
              <a:t>See that blue line in the image above? That represents the attention span of the  60 million people that clicked on this video. </a:t>
            </a:r>
            <a:r>
              <a:rPr dirty="0" sz="1300" spc="-10">
                <a:latin typeface="Arial"/>
                <a:cs typeface="Arial"/>
              </a:rPr>
              <a:t>It’s </a:t>
            </a:r>
            <a:r>
              <a:rPr dirty="0" sz="1300" spc="-5">
                <a:latin typeface="Arial"/>
                <a:cs typeface="Arial"/>
              </a:rPr>
              <a:t>crazy but we can see exactly  when every single person who clicked on this video clicks </a:t>
            </a:r>
            <a:r>
              <a:rPr dirty="0" sz="1300" spc="-10">
                <a:latin typeface="Arial"/>
                <a:cs typeface="Arial"/>
              </a:rPr>
              <a:t>off. </a:t>
            </a:r>
            <a:r>
              <a:rPr dirty="0" sz="1300" spc="-5">
                <a:latin typeface="Arial"/>
                <a:cs typeface="Arial"/>
              </a:rPr>
              <a:t>As with almost  every video on </a:t>
            </a:r>
            <a:r>
              <a:rPr dirty="0" sz="1300" spc="-20">
                <a:latin typeface="Arial"/>
                <a:cs typeface="Arial"/>
              </a:rPr>
              <a:t>Youtube, </a:t>
            </a:r>
            <a:r>
              <a:rPr dirty="0" sz="1300" spc="-5">
                <a:latin typeface="Arial"/>
                <a:cs typeface="Arial"/>
              </a:rPr>
              <a:t>the first minute has the most loss (go look). This is why  we freak out so much about the first minute and go so above and beyond</a:t>
            </a:r>
            <a:r>
              <a:rPr dirty="0" sz="1300" spc="-20">
                <a:latin typeface="Arial"/>
                <a:cs typeface="Arial"/>
              </a:rPr>
              <a:t> </a:t>
            </a:r>
            <a:r>
              <a:rPr dirty="0" sz="1300" spc="-5">
                <a:latin typeface="Arial"/>
                <a:cs typeface="Arial"/>
              </a:rPr>
              <a:t>to</a:t>
            </a:r>
            <a:endParaRPr sz="1300">
              <a:latin typeface="Arial"/>
              <a:cs typeface="Arial"/>
            </a:endParaRPr>
          </a:p>
        </p:txBody>
      </p:sp>
      <p:sp>
        <p:nvSpPr>
          <p:cNvPr id="4" name="object 4"/>
          <p:cNvSpPr/>
          <p:nvPr/>
        </p:nvSpPr>
        <p:spPr>
          <a:xfrm>
            <a:off x="933450" y="2461735"/>
            <a:ext cx="5943600" cy="5457825"/>
          </a:xfrm>
          <a:prstGeom prst="rect">
            <a:avLst/>
          </a:prstGeom>
          <a:blipFill>
            <a:blip r:embed="rId2" cstate="print"/>
            <a:stretch>
              <a:fillRect/>
            </a:stretch>
          </a:blipFill>
        </p:spPr>
        <p:txBody>
          <a:bodyPr wrap="square" lIns="0" tIns="0" rIns="0" bIns="0" rtlCol="0"/>
          <a:lstStyle/>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01700" y="435836"/>
            <a:ext cx="5969635" cy="6792595"/>
          </a:xfrm>
          <a:prstGeom prst="rect">
            <a:avLst/>
          </a:prstGeom>
        </p:spPr>
        <p:txBody>
          <a:bodyPr wrap="square" lIns="0" tIns="12700" rIns="0" bIns="0" rtlCol="0" vert="horz">
            <a:spAutoFit/>
          </a:bodyPr>
          <a:lstStyle/>
          <a:p>
            <a:pPr algn="r" marR="5080">
              <a:lnSpc>
                <a:spcPct val="100000"/>
              </a:lnSpc>
              <a:spcBef>
                <a:spcPts val="100"/>
              </a:spcBef>
            </a:pPr>
            <a:r>
              <a:rPr dirty="0" sz="1100">
                <a:latin typeface="Arial"/>
                <a:cs typeface="Arial"/>
              </a:rPr>
              <a:t>7</a:t>
            </a:r>
            <a:endParaRPr sz="1100">
              <a:latin typeface="Arial"/>
              <a:cs typeface="Arial"/>
            </a:endParaRPr>
          </a:p>
          <a:p>
            <a:pPr>
              <a:lnSpc>
                <a:spcPct val="100000"/>
              </a:lnSpc>
            </a:pPr>
            <a:endParaRPr sz="1200">
              <a:latin typeface="Arial"/>
              <a:cs typeface="Arial"/>
            </a:endParaRPr>
          </a:p>
          <a:p>
            <a:pPr marL="12700" marR="21590">
              <a:lnSpc>
                <a:spcPct val="110200"/>
              </a:lnSpc>
              <a:spcBef>
                <a:spcPts val="725"/>
              </a:spcBef>
            </a:pPr>
            <a:r>
              <a:rPr dirty="0" sz="1300" spc="-5">
                <a:latin typeface="Arial"/>
                <a:cs typeface="Arial"/>
              </a:rPr>
              <a:t>make it the best we freakin can. On this particular video we lost 21 million  viewers in the first minute of the video (which surprisingly compared to other  channels is above average) and could have been much worse. </a:t>
            </a:r>
            <a:r>
              <a:rPr dirty="0" sz="1300" spc="-10">
                <a:latin typeface="Arial"/>
                <a:cs typeface="Arial"/>
              </a:rPr>
              <a:t>Let’s </a:t>
            </a:r>
            <a:r>
              <a:rPr dirty="0" sz="1300" spc="-5">
                <a:latin typeface="Arial"/>
                <a:cs typeface="Arial"/>
              </a:rPr>
              <a:t>say the start  of the video wasn’t well-lit, </a:t>
            </a:r>
            <a:r>
              <a:rPr dirty="0" sz="1300">
                <a:latin typeface="Arial"/>
                <a:cs typeface="Arial"/>
              </a:rPr>
              <a:t>I </a:t>
            </a:r>
            <a:r>
              <a:rPr dirty="0" sz="1300" spc="-5">
                <a:latin typeface="Arial"/>
                <a:cs typeface="Arial"/>
              </a:rPr>
              <a:t>didn’t match the expectations of the clickbait, </a:t>
            </a:r>
            <a:r>
              <a:rPr dirty="0" sz="1300">
                <a:latin typeface="Arial"/>
                <a:cs typeface="Arial"/>
              </a:rPr>
              <a:t>I </a:t>
            </a:r>
            <a:r>
              <a:rPr dirty="0" sz="1300" spc="-5">
                <a:latin typeface="Arial"/>
                <a:cs typeface="Arial"/>
              </a:rPr>
              <a:t>didn’t  pre plan what I’d </a:t>
            </a:r>
            <a:r>
              <a:rPr dirty="0" sz="1300" spc="-30">
                <a:latin typeface="Arial"/>
                <a:cs typeface="Arial"/>
              </a:rPr>
              <a:t>say, </a:t>
            </a:r>
            <a:r>
              <a:rPr dirty="0" sz="1300" spc="-5">
                <a:latin typeface="Arial"/>
                <a:cs typeface="Arial"/>
              </a:rPr>
              <a:t>and we didn’t front load some interesting </a:t>
            </a:r>
            <a:r>
              <a:rPr dirty="0" sz="1300" spc="-10">
                <a:latin typeface="Arial"/>
                <a:cs typeface="Arial"/>
              </a:rPr>
              <a:t>stuff </a:t>
            </a:r>
            <a:r>
              <a:rPr dirty="0" sz="1300" spc="-5">
                <a:latin typeface="Arial"/>
                <a:cs typeface="Arial"/>
              </a:rPr>
              <a:t>for the first  minute of content, we would have lost much less then 21 million people. Because  it wouldn’t have even got 21 million views lol. But if the views were hypothetically  fixed then instead of still having 39 million viewers at the </a:t>
            </a:r>
            <a:r>
              <a:rPr dirty="0" sz="1300">
                <a:latin typeface="Arial"/>
                <a:cs typeface="Arial"/>
              </a:rPr>
              <a:t>1 </a:t>
            </a:r>
            <a:r>
              <a:rPr dirty="0" sz="1300" spc="-5">
                <a:latin typeface="Arial"/>
                <a:cs typeface="Arial"/>
              </a:rPr>
              <a:t>minute mark it would  be more like 20 million viewers. The first minute of each video is the most  important minute of each</a:t>
            </a:r>
            <a:r>
              <a:rPr dirty="0" sz="1300" spc="-10">
                <a:latin typeface="Arial"/>
                <a:cs typeface="Arial"/>
              </a:rPr>
              <a:t> </a:t>
            </a:r>
            <a:r>
              <a:rPr dirty="0" sz="1300" spc="-5">
                <a:latin typeface="Arial"/>
                <a:cs typeface="Arial"/>
              </a:rPr>
              <a:t>video.</a:t>
            </a:r>
            <a:endParaRPr sz="1300">
              <a:latin typeface="Arial"/>
              <a:cs typeface="Arial"/>
            </a:endParaRPr>
          </a:p>
          <a:p>
            <a:pPr>
              <a:lnSpc>
                <a:spcPct val="100000"/>
              </a:lnSpc>
              <a:spcBef>
                <a:spcPts val="40"/>
              </a:spcBef>
            </a:pPr>
            <a:endParaRPr sz="1600">
              <a:latin typeface="Arial"/>
              <a:cs typeface="Arial"/>
            </a:endParaRPr>
          </a:p>
          <a:p>
            <a:pPr marL="469900">
              <a:lnSpc>
                <a:spcPct val="100000"/>
              </a:lnSpc>
            </a:pPr>
            <a:r>
              <a:rPr dirty="0" sz="1300" spc="-5">
                <a:latin typeface="Arial"/>
                <a:cs typeface="Arial"/>
              </a:rPr>
              <a:t>After the first minute of content you will have what we call minutes </a:t>
            </a:r>
            <a:r>
              <a:rPr dirty="0" sz="1300">
                <a:latin typeface="Arial"/>
                <a:cs typeface="Arial"/>
              </a:rPr>
              <a:t>1 </a:t>
            </a:r>
            <a:r>
              <a:rPr dirty="0" sz="1300" spc="-5">
                <a:latin typeface="Arial"/>
                <a:cs typeface="Arial"/>
              </a:rPr>
              <a:t>thru</a:t>
            </a:r>
            <a:r>
              <a:rPr dirty="0" sz="1300" spc="-35">
                <a:latin typeface="Arial"/>
                <a:cs typeface="Arial"/>
              </a:rPr>
              <a:t> </a:t>
            </a:r>
            <a:r>
              <a:rPr dirty="0" sz="1300" spc="-5">
                <a:latin typeface="Arial"/>
                <a:cs typeface="Arial"/>
              </a:rPr>
              <a:t>3.</a:t>
            </a:r>
            <a:endParaRPr sz="1300">
              <a:latin typeface="Arial"/>
              <a:cs typeface="Arial"/>
            </a:endParaRPr>
          </a:p>
          <a:p>
            <a:pPr marL="12700" marR="6350">
              <a:lnSpc>
                <a:spcPct val="110200"/>
              </a:lnSpc>
            </a:pPr>
            <a:r>
              <a:rPr dirty="0" sz="1300" spc="-5">
                <a:latin typeface="Arial"/>
                <a:cs typeface="Arial"/>
              </a:rPr>
              <a:t>This is where you have to transition from hype to execution (generally). Stop  telling people what they will be watching and start showing them. An example of  </a:t>
            </a:r>
            <a:r>
              <a:rPr dirty="0" sz="1300">
                <a:latin typeface="Arial"/>
                <a:cs typeface="Arial"/>
              </a:rPr>
              <a:t>a 1 </a:t>
            </a:r>
            <a:r>
              <a:rPr dirty="0" sz="1300" spc="-5">
                <a:latin typeface="Arial"/>
                <a:cs typeface="Arial"/>
              </a:rPr>
              <a:t>thru </a:t>
            </a:r>
            <a:r>
              <a:rPr dirty="0" sz="1300">
                <a:latin typeface="Arial"/>
                <a:cs typeface="Arial"/>
              </a:rPr>
              <a:t>3 </a:t>
            </a:r>
            <a:r>
              <a:rPr dirty="0" sz="1300" spc="-5">
                <a:latin typeface="Arial"/>
                <a:cs typeface="Arial"/>
              </a:rPr>
              <a:t>minute tactic we would use is crazy progression. </a:t>
            </a:r>
            <a:r>
              <a:rPr dirty="0" sz="1300" spc="-10">
                <a:latin typeface="Arial"/>
                <a:cs typeface="Arial"/>
              </a:rPr>
              <a:t>Let’s </a:t>
            </a:r>
            <a:r>
              <a:rPr dirty="0" sz="1300" spc="-5">
                <a:latin typeface="Arial"/>
                <a:cs typeface="Arial"/>
              </a:rPr>
              <a:t>say we have 10  minute video about </a:t>
            </a:r>
            <a:r>
              <a:rPr dirty="0" sz="1300">
                <a:latin typeface="Arial"/>
                <a:cs typeface="Arial"/>
              </a:rPr>
              <a:t>a </a:t>
            </a:r>
            <a:r>
              <a:rPr dirty="0" sz="1300" spc="-5">
                <a:latin typeface="Arial"/>
                <a:cs typeface="Arial"/>
              </a:rPr>
              <a:t>guy surviving weeks in the woods. Instead of making the  first </a:t>
            </a:r>
            <a:r>
              <a:rPr dirty="0" sz="1300">
                <a:latin typeface="Arial"/>
                <a:cs typeface="Arial"/>
              </a:rPr>
              <a:t>3 </a:t>
            </a:r>
            <a:r>
              <a:rPr dirty="0" sz="1300" spc="-5">
                <a:latin typeface="Arial"/>
                <a:cs typeface="Arial"/>
              </a:rPr>
              <a:t>minutes of the video about his first day then progressing from there like </a:t>
            </a:r>
            <a:r>
              <a:rPr dirty="0" sz="1300">
                <a:latin typeface="Arial"/>
                <a:cs typeface="Arial"/>
              </a:rPr>
              <a:t>a  </a:t>
            </a:r>
            <a:r>
              <a:rPr dirty="0" sz="1300" spc="-5">
                <a:latin typeface="Arial"/>
                <a:cs typeface="Arial"/>
              </a:rPr>
              <a:t>logical filmmaker would. </a:t>
            </a:r>
            <a:r>
              <a:rPr dirty="0" sz="1300" spc="-10">
                <a:latin typeface="Arial"/>
                <a:cs typeface="Arial"/>
              </a:rPr>
              <a:t>We’d </a:t>
            </a:r>
            <a:r>
              <a:rPr dirty="0" sz="1300" spc="-5">
                <a:latin typeface="Arial"/>
                <a:cs typeface="Arial"/>
              </a:rPr>
              <a:t>tried to cover multiple days in the first </a:t>
            </a:r>
            <a:r>
              <a:rPr dirty="0" sz="1300">
                <a:latin typeface="Arial"/>
                <a:cs typeface="Arial"/>
              </a:rPr>
              <a:t>3 </a:t>
            </a:r>
            <a:r>
              <a:rPr dirty="0" sz="1300" spc="-5">
                <a:latin typeface="Arial"/>
                <a:cs typeface="Arial"/>
              </a:rPr>
              <a:t>minutes of  the video so the viewer is now super invested in the </a:t>
            </a:r>
            <a:r>
              <a:rPr dirty="0" sz="1300" spc="-20">
                <a:latin typeface="Arial"/>
                <a:cs typeface="Arial"/>
              </a:rPr>
              <a:t>story. </a:t>
            </a:r>
            <a:r>
              <a:rPr dirty="0" sz="1300" spc="-5">
                <a:latin typeface="Arial"/>
                <a:cs typeface="Arial"/>
              </a:rPr>
              <a:t>They’ve seen this man  survive multiple days in the woods and emotionally now want to see how much  further he can go. </a:t>
            </a:r>
            <a:r>
              <a:rPr dirty="0" sz="1300" spc="-15">
                <a:latin typeface="Arial"/>
                <a:cs typeface="Arial"/>
              </a:rPr>
              <a:t>We </a:t>
            </a:r>
            <a:r>
              <a:rPr dirty="0" sz="1300" spc="-5">
                <a:latin typeface="Arial"/>
                <a:cs typeface="Arial"/>
              </a:rPr>
              <a:t>also want to do something around the </a:t>
            </a:r>
            <a:r>
              <a:rPr dirty="0" sz="1300">
                <a:latin typeface="Arial"/>
                <a:cs typeface="Arial"/>
              </a:rPr>
              <a:t>3 </a:t>
            </a:r>
            <a:r>
              <a:rPr dirty="0" sz="1300" spc="-5">
                <a:latin typeface="Arial"/>
                <a:cs typeface="Arial"/>
              </a:rPr>
              <a:t>minute mark  called </a:t>
            </a:r>
            <a:r>
              <a:rPr dirty="0" sz="1300">
                <a:latin typeface="Arial"/>
                <a:cs typeface="Arial"/>
              </a:rPr>
              <a:t>a 3 </a:t>
            </a:r>
            <a:r>
              <a:rPr dirty="0" sz="1300" spc="-5">
                <a:latin typeface="Arial"/>
                <a:cs typeface="Arial"/>
              </a:rPr>
              <a:t>minute re-engagement. </a:t>
            </a:r>
            <a:r>
              <a:rPr dirty="0" sz="1300">
                <a:latin typeface="Arial"/>
                <a:cs typeface="Arial"/>
              </a:rPr>
              <a:t>A </a:t>
            </a:r>
            <a:r>
              <a:rPr dirty="0" sz="1300" spc="-5">
                <a:latin typeface="Arial"/>
                <a:cs typeface="Arial"/>
              </a:rPr>
              <a:t>re-engagement can be described as content  that is highly interested that fits the story and makes people genuinely  impressed. Another way to look at this is </a:t>
            </a:r>
            <a:r>
              <a:rPr dirty="0" sz="1300" spc="-10">
                <a:latin typeface="Arial"/>
                <a:cs typeface="Arial"/>
              </a:rPr>
              <a:t>it’s </a:t>
            </a:r>
            <a:r>
              <a:rPr dirty="0" sz="1300">
                <a:latin typeface="Arial"/>
                <a:cs typeface="Arial"/>
              </a:rPr>
              <a:t>a </a:t>
            </a:r>
            <a:r>
              <a:rPr dirty="0" sz="1300" spc="-5">
                <a:latin typeface="Arial"/>
                <a:cs typeface="Arial"/>
              </a:rPr>
              <a:t>segment that “only MrBeast can do  this”. </a:t>
            </a:r>
            <a:r>
              <a:rPr dirty="0" sz="1300" spc="-10">
                <a:latin typeface="Arial"/>
                <a:cs typeface="Arial"/>
              </a:rPr>
              <a:t>It’s </a:t>
            </a:r>
            <a:r>
              <a:rPr dirty="0" sz="1300" spc="-5">
                <a:latin typeface="Arial"/>
                <a:cs typeface="Arial"/>
              </a:rPr>
              <a:t>important to re-engage the viewer around this time because they could  get bored of the story and click </a:t>
            </a:r>
            <a:r>
              <a:rPr dirty="0" sz="1300" spc="-10">
                <a:latin typeface="Arial"/>
                <a:cs typeface="Arial"/>
              </a:rPr>
              <a:t>off. </a:t>
            </a:r>
            <a:r>
              <a:rPr dirty="0" sz="1300" spc="-5">
                <a:latin typeface="Arial"/>
                <a:cs typeface="Arial"/>
              </a:rPr>
              <a:t>These re-engagements are usually spectacles  and sometimes need lots of time and money to perfect. </a:t>
            </a:r>
            <a:r>
              <a:rPr dirty="0" sz="1300">
                <a:latin typeface="Arial"/>
                <a:cs typeface="Arial"/>
              </a:rPr>
              <a:t>A </a:t>
            </a:r>
            <a:r>
              <a:rPr dirty="0" sz="1300" spc="-5">
                <a:latin typeface="Arial"/>
                <a:cs typeface="Arial"/>
              </a:rPr>
              <a:t>good example of</a:t>
            </a:r>
            <a:r>
              <a:rPr dirty="0" sz="1300" spc="-35">
                <a:latin typeface="Arial"/>
                <a:cs typeface="Arial"/>
              </a:rPr>
              <a:t> </a:t>
            </a:r>
            <a:r>
              <a:rPr dirty="0" sz="1300">
                <a:latin typeface="Arial"/>
                <a:cs typeface="Arial"/>
              </a:rPr>
              <a:t>a</a:t>
            </a:r>
            <a:endParaRPr sz="1300">
              <a:latin typeface="Arial"/>
              <a:cs typeface="Arial"/>
            </a:endParaRPr>
          </a:p>
          <a:p>
            <a:pPr marL="12700" marR="122555">
              <a:lnSpc>
                <a:spcPct val="110200"/>
              </a:lnSpc>
            </a:pPr>
            <a:r>
              <a:rPr dirty="0" sz="1300" spc="-5">
                <a:latin typeface="Arial"/>
                <a:cs typeface="Arial"/>
              </a:rPr>
              <a:t>re-engagement is when Karl was put in charge of watching Josh in the “$10,000  Every Day </a:t>
            </a:r>
            <a:r>
              <a:rPr dirty="0" sz="1300" spc="-45">
                <a:latin typeface="Arial"/>
                <a:cs typeface="Arial"/>
              </a:rPr>
              <a:t>You </a:t>
            </a:r>
            <a:r>
              <a:rPr dirty="0" sz="1300" spc="-5">
                <a:latin typeface="Arial"/>
                <a:cs typeface="Arial"/>
              </a:rPr>
              <a:t>Survive Prison”</a:t>
            </a:r>
            <a:r>
              <a:rPr dirty="0" sz="1300" spc="30">
                <a:latin typeface="Arial"/>
                <a:cs typeface="Arial"/>
              </a:rPr>
              <a:t> </a:t>
            </a:r>
            <a:r>
              <a:rPr dirty="0" sz="1300" spc="-5">
                <a:latin typeface="Arial"/>
                <a:cs typeface="Arial"/>
              </a:rPr>
              <a:t>video.</a:t>
            </a:r>
            <a:endParaRPr sz="1300">
              <a:latin typeface="Arial"/>
              <a:cs typeface="Arial"/>
            </a:endParaRPr>
          </a:p>
        </p:txBody>
      </p:sp>
      <p:sp>
        <p:nvSpPr>
          <p:cNvPr id="3" name="object 3"/>
          <p:cNvSpPr txBox="1"/>
          <p:nvPr/>
        </p:nvSpPr>
        <p:spPr>
          <a:xfrm>
            <a:off x="901700" y="7857695"/>
            <a:ext cx="5840095" cy="1117600"/>
          </a:xfrm>
          <a:prstGeom prst="rect">
            <a:avLst/>
          </a:prstGeom>
        </p:spPr>
        <p:txBody>
          <a:bodyPr wrap="square" lIns="0" tIns="12700" rIns="0" bIns="0" rtlCol="0" vert="horz">
            <a:spAutoFit/>
          </a:bodyPr>
          <a:lstStyle/>
          <a:p>
            <a:pPr marL="12700" marR="5080" indent="457200">
              <a:lnSpc>
                <a:spcPct val="110200"/>
              </a:lnSpc>
              <a:spcBef>
                <a:spcPts val="100"/>
              </a:spcBef>
            </a:pPr>
            <a:r>
              <a:rPr dirty="0" sz="1300" spc="-5">
                <a:latin typeface="Arial"/>
                <a:cs typeface="Arial"/>
              </a:rPr>
              <a:t>Following the first minute, then minutes </a:t>
            </a:r>
            <a:r>
              <a:rPr dirty="0" sz="1300">
                <a:latin typeface="Arial"/>
                <a:cs typeface="Arial"/>
              </a:rPr>
              <a:t>1 </a:t>
            </a:r>
            <a:r>
              <a:rPr dirty="0" sz="1300" spc="-5">
                <a:latin typeface="Arial"/>
                <a:cs typeface="Arial"/>
              </a:rPr>
              <a:t>thru 3, is obviously what we call  minute </a:t>
            </a:r>
            <a:r>
              <a:rPr dirty="0" sz="1300">
                <a:latin typeface="Arial"/>
                <a:cs typeface="Arial"/>
              </a:rPr>
              <a:t>3 </a:t>
            </a:r>
            <a:r>
              <a:rPr dirty="0" sz="1300" spc="-5">
                <a:latin typeface="Arial"/>
                <a:cs typeface="Arial"/>
              </a:rPr>
              <a:t>through minute </a:t>
            </a:r>
            <a:r>
              <a:rPr dirty="0" sz="1300">
                <a:latin typeface="Arial"/>
                <a:cs typeface="Arial"/>
              </a:rPr>
              <a:t>6 </a:t>
            </a:r>
            <a:r>
              <a:rPr dirty="0" sz="1300" spc="-5">
                <a:latin typeface="Arial"/>
                <a:cs typeface="Arial"/>
              </a:rPr>
              <a:t>and is the next most important part of the video. This  is where you plan out all the most exciting and interesting content that is also  very simple. This includes lots of quick scene changes and highly stimulating  simple content that reflects the </a:t>
            </a:r>
            <a:r>
              <a:rPr dirty="0" sz="1300" spc="-20">
                <a:latin typeface="Arial"/>
                <a:cs typeface="Arial"/>
              </a:rPr>
              <a:t>story. </a:t>
            </a:r>
            <a:r>
              <a:rPr dirty="0" sz="1300" spc="-5">
                <a:latin typeface="Arial"/>
                <a:cs typeface="Arial"/>
              </a:rPr>
              <a:t>The goal is to make them fall in love</a:t>
            </a:r>
            <a:r>
              <a:rPr dirty="0" sz="1300" spc="-15">
                <a:latin typeface="Arial"/>
                <a:cs typeface="Arial"/>
              </a:rPr>
              <a:t> </a:t>
            </a:r>
            <a:r>
              <a:rPr dirty="0" sz="1300" spc="-5">
                <a:latin typeface="Arial"/>
                <a:cs typeface="Arial"/>
              </a:rPr>
              <a:t>with</a:t>
            </a:r>
            <a:endParaRPr sz="1300">
              <a:latin typeface="Arial"/>
              <a:cs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01700" y="435836"/>
            <a:ext cx="5969635" cy="1552575"/>
          </a:xfrm>
          <a:prstGeom prst="rect">
            <a:avLst/>
          </a:prstGeom>
        </p:spPr>
        <p:txBody>
          <a:bodyPr wrap="square" lIns="0" tIns="12700" rIns="0" bIns="0" rtlCol="0" vert="horz">
            <a:spAutoFit/>
          </a:bodyPr>
          <a:lstStyle/>
          <a:p>
            <a:pPr algn="r" marR="5080">
              <a:lnSpc>
                <a:spcPct val="100000"/>
              </a:lnSpc>
              <a:spcBef>
                <a:spcPts val="100"/>
              </a:spcBef>
            </a:pPr>
            <a:r>
              <a:rPr dirty="0" sz="1100">
                <a:latin typeface="Arial"/>
                <a:cs typeface="Arial"/>
              </a:rPr>
              <a:t>8</a:t>
            </a:r>
            <a:endParaRPr sz="1100">
              <a:latin typeface="Arial"/>
              <a:cs typeface="Arial"/>
            </a:endParaRPr>
          </a:p>
          <a:p>
            <a:pPr>
              <a:lnSpc>
                <a:spcPct val="100000"/>
              </a:lnSpc>
            </a:pPr>
            <a:endParaRPr sz="1200">
              <a:latin typeface="Arial"/>
              <a:cs typeface="Arial"/>
            </a:endParaRPr>
          </a:p>
          <a:p>
            <a:pPr marL="12700" marR="21590">
              <a:lnSpc>
                <a:spcPct val="110200"/>
              </a:lnSpc>
              <a:spcBef>
                <a:spcPts val="725"/>
              </a:spcBef>
            </a:pPr>
            <a:r>
              <a:rPr dirty="0" sz="1300" spc="-5">
                <a:latin typeface="Arial"/>
                <a:cs typeface="Arial"/>
              </a:rPr>
              <a:t>the </a:t>
            </a:r>
            <a:r>
              <a:rPr dirty="0" sz="1300" spc="-20">
                <a:latin typeface="Arial"/>
                <a:cs typeface="Arial"/>
              </a:rPr>
              <a:t>story, </a:t>
            </a:r>
            <a:r>
              <a:rPr dirty="0" sz="1300" spc="-5">
                <a:latin typeface="Arial"/>
                <a:cs typeface="Arial"/>
              </a:rPr>
              <a:t>the people in the video and the overall video itself. If we can get them  to watch the first half of the video </a:t>
            </a:r>
            <a:r>
              <a:rPr dirty="0" sz="1300" spc="-10">
                <a:latin typeface="Arial"/>
                <a:cs typeface="Arial"/>
              </a:rPr>
              <a:t>there’s </a:t>
            </a:r>
            <a:r>
              <a:rPr dirty="0" sz="1300">
                <a:latin typeface="Arial"/>
                <a:cs typeface="Arial"/>
              </a:rPr>
              <a:t>a </a:t>
            </a:r>
            <a:r>
              <a:rPr dirty="0" sz="1300" spc="-5">
                <a:latin typeface="Arial"/>
                <a:cs typeface="Arial"/>
              </a:rPr>
              <a:t>very high chance they’ll watch to the  end. Usually at the </a:t>
            </a:r>
            <a:r>
              <a:rPr dirty="0" sz="1300">
                <a:latin typeface="Arial"/>
                <a:cs typeface="Arial"/>
              </a:rPr>
              <a:t>6 </a:t>
            </a:r>
            <a:r>
              <a:rPr dirty="0" sz="1300" spc="-5">
                <a:latin typeface="Arial"/>
                <a:cs typeface="Arial"/>
              </a:rPr>
              <a:t>minute mark we will include another re-engagement that is  highly interesting but needs </a:t>
            </a:r>
            <a:r>
              <a:rPr dirty="0" sz="1300">
                <a:latin typeface="Arial"/>
                <a:cs typeface="Arial"/>
              </a:rPr>
              <a:t>a </a:t>
            </a:r>
            <a:r>
              <a:rPr dirty="0" sz="1300" spc="-5">
                <a:latin typeface="Arial"/>
                <a:cs typeface="Arial"/>
              </a:rPr>
              <a:t>little more explanation and will push the story in the  back half of the</a:t>
            </a:r>
            <a:r>
              <a:rPr dirty="0" sz="1300" spc="-10">
                <a:latin typeface="Arial"/>
                <a:cs typeface="Arial"/>
              </a:rPr>
              <a:t> </a:t>
            </a:r>
            <a:r>
              <a:rPr dirty="0" sz="1300" spc="-5">
                <a:latin typeface="Arial"/>
                <a:cs typeface="Arial"/>
              </a:rPr>
              <a:t>video.</a:t>
            </a:r>
            <a:endParaRPr sz="1300">
              <a:latin typeface="Arial"/>
              <a:cs typeface="Arial"/>
            </a:endParaRPr>
          </a:p>
        </p:txBody>
      </p:sp>
      <p:sp>
        <p:nvSpPr>
          <p:cNvPr id="3" name="object 3"/>
          <p:cNvSpPr txBox="1"/>
          <p:nvPr/>
        </p:nvSpPr>
        <p:spPr>
          <a:xfrm>
            <a:off x="901700" y="2617866"/>
            <a:ext cx="5943600" cy="2209165"/>
          </a:xfrm>
          <a:prstGeom prst="rect">
            <a:avLst/>
          </a:prstGeom>
        </p:spPr>
        <p:txBody>
          <a:bodyPr wrap="square" lIns="0" tIns="12700" rIns="0" bIns="0" rtlCol="0" vert="horz">
            <a:spAutoFit/>
          </a:bodyPr>
          <a:lstStyle/>
          <a:p>
            <a:pPr marL="12700" marR="5080" indent="457200">
              <a:lnSpc>
                <a:spcPct val="110200"/>
              </a:lnSpc>
              <a:spcBef>
                <a:spcPts val="100"/>
              </a:spcBef>
            </a:pPr>
            <a:r>
              <a:rPr dirty="0" sz="1300" spc="-5">
                <a:latin typeface="Arial"/>
                <a:cs typeface="Arial"/>
              </a:rPr>
              <a:t>And </a:t>
            </a:r>
            <a:r>
              <a:rPr dirty="0" sz="1300" spc="-20">
                <a:latin typeface="Arial"/>
                <a:cs typeface="Arial"/>
              </a:rPr>
              <a:t>lastly, </a:t>
            </a:r>
            <a:r>
              <a:rPr dirty="0" sz="1300" spc="-5">
                <a:latin typeface="Arial"/>
                <a:cs typeface="Arial"/>
              </a:rPr>
              <a:t>we have what we call back half content. </a:t>
            </a:r>
            <a:r>
              <a:rPr dirty="0" sz="1300">
                <a:latin typeface="Arial"/>
                <a:cs typeface="Arial"/>
              </a:rPr>
              <a:t>I </a:t>
            </a:r>
            <a:r>
              <a:rPr dirty="0" sz="1300" spc="-5">
                <a:latin typeface="Arial"/>
                <a:cs typeface="Arial"/>
              </a:rPr>
              <a:t>have to be careful  writing this because </a:t>
            </a:r>
            <a:r>
              <a:rPr dirty="0" sz="1300">
                <a:latin typeface="Arial"/>
                <a:cs typeface="Arial"/>
              </a:rPr>
              <a:t>I </a:t>
            </a:r>
            <a:r>
              <a:rPr dirty="0" sz="1300" spc="-5">
                <a:latin typeface="Arial"/>
                <a:cs typeface="Arial"/>
              </a:rPr>
              <a:t>don’t want you to ever for </a:t>
            </a:r>
            <a:r>
              <a:rPr dirty="0" sz="1300">
                <a:latin typeface="Arial"/>
                <a:cs typeface="Arial"/>
              </a:rPr>
              <a:t>a </a:t>
            </a:r>
            <a:r>
              <a:rPr dirty="0" sz="1300" spc="-5">
                <a:latin typeface="Arial"/>
                <a:cs typeface="Arial"/>
              </a:rPr>
              <a:t>second think </a:t>
            </a:r>
            <a:r>
              <a:rPr dirty="0" sz="1300">
                <a:latin typeface="Arial"/>
                <a:cs typeface="Arial"/>
              </a:rPr>
              <a:t>I </a:t>
            </a:r>
            <a:r>
              <a:rPr dirty="0" sz="1300" spc="-5">
                <a:latin typeface="Arial"/>
                <a:cs typeface="Arial"/>
              </a:rPr>
              <a:t>am okay with  content being </a:t>
            </a:r>
            <a:r>
              <a:rPr dirty="0" sz="1300" spc="-15">
                <a:latin typeface="Arial"/>
                <a:cs typeface="Arial"/>
              </a:rPr>
              <a:t>subpar. </a:t>
            </a:r>
            <a:r>
              <a:rPr dirty="0" sz="1300" spc="-5">
                <a:latin typeface="Arial"/>
                <a:cs typeface="Arial"/>
              </a:rPr>
              <a:t>Many videos have been killed because the back half  content was ass lol. But in general once you have someone for </a:t>
            </a:r>
            <a:r>
              <a:rPr dirty="0" sz="1300">
                <a:latin typeface="Arial"/>
                <a:cs typeface="Arial"/>
              </a:rPr>
              <a:t>6 </a:t>
            </a:r>
            <a:r>
              <a:rPr dirty="0" sz="1300" spc="-5">
                <a:latin typeface="Arial"/>
                <a:cs typeface="Arial"/>
              </a:rPr>
              <a:t>minutes they  are super invested in the story and probably in what </a:t>
            </a:r>
            <a:r>
              <a:rPr dirty="0" sz="1300">
                <a:latin typeface="Arial"/>
                <a:cs typeface="Arial"/>
              </a:rPr>
              <a:t>I </a:t>
            </a:r>
            <a:r>
              <a:rPr dirty="0" sz="1300" spc="-5">
                <a:latin typeface="Arial"/>
                <a:cs typeface="Arial"/>
              </a:rPr>
              <a:t>call </a:t>
            </a:r>
            <a:r>
              <a:rPr dirty="0" sz="1300">
                <a:latin typeface="Arial"/>
                <a:cs typeface="Arial"/>
              </a:rPr>
              <a:t>a </a:t>
            </a:r>
            <a:r>
              <a:rPr dirty="0" sz="1300" spc="-5">
                <a:latin typeface="Arial"/>
                <a:cs typeface="Arial"/>
              </a:rPr>
              <a:t>“lull”. They are  watching the video without even realizing they are watching </a:t>
            </a:r>
            <a:r>
              <a:rPr dirty="0" sz="1300">
                <a:latin typeface="Arial"/>
                <a:cs typeface="Arial"/>
              </a:rPr>
              <a:t>a </a:t>
            </a:r>
            <a:r>
              <a:rPr dirty="0" sz="1300" spc="-5">
                <a:latin typeface="Arial"/>
                <a:cs typeface="Arial"/>
              </a:rPr>
              <a:t>video. </a:t>
            </a:r>
            <a:r>
              <a:rPr dirty="0" sz="1300" spc="-15">
                <a:latin typeface="Arial"/>
                <a:cs typeface="Arial"/>
              </a:rPr>
              <a:t>Typically </a:t>
            </a:r>
            <a:r>
              <a:rPr dirty="0" sz="1300" spc="-5">
                <a:latin typeface="Arial"/>
                <a:cs typeface="Arial"/>
              </a:rPr>
              <a:t>the  not as good content would be in the back half of the video. Don’t ever signal the  end of the video unless </a:t>
            </a:r>
            <a:r>
              <a:rPr dirty="0" sz="1300" spc="-10">
                <a:latin typeface="Arial"/>
                <a:cs typeface="Arial"/>
              </a:rPr>
              <a:t>it’s </a:t>
            </a:r>
            <a:r>
              <a:rPr dirty="0" sz="1300" spc="-5">
                <a:latin typeface="Arial"/>
                <a:cs typeface="Arial"/>
              </a:rPr>
              <a:t>to build hype for the prize or </a:t>
            </a:r>
            <a:r>
              <a:rPr dirty="0" sz="1300" spc="-10">
                <a:latin typeface="Arial"/>
                <a:cs typeface="Arial"/>
              </a:rPr>
              <a:t>payoff </a:t>
            </a:r>
            <a:r>
              <a:rPr dirty="0" sz="1300" spc="-5">
                <a:latin typeface="Arial"/>
                <a:cs typeface="Arial"/>
              </a:rPr>
              <a:t>at the end of the  video. This is also where long explanation bits can live and if something  unexpected happens or things don’t go to plan that can be turned into</a:t>
            </a:r>
            <a:r>
              <a:rPr dirty="0" sz="1300" spc="-30">
                <a:latin typeface="Arial"/>
                <a:cs typeface="Arial"/>
              </a:rPr>
              <a:t> </a:t>
            </a:r>
            <a:r>
              <a:rPr dirty="0" sz="1300" spc="-5">
                <a:latin typeface="Arial"/>
                <a:cs typeface="Arial"/>
              </a:rPr>
              <a:t>content.</a:t>
            </a:r>
            <a:endParaRPr sz="1300">
              <a:latin typeface="Arial"/>
              <a:cs typeface="Arial"/>
            </a:endParaRPr>
          </a:p>
        </p:txBody>
      </p:sp>
      <p:sp>
        <p:nvSpPr>
          <p:cNvPr id="4" name="object 4"/>
          <p:cNvSpPr txBox="1"/>
          <p:nvPr/>
        </p:nvSpPr>
        <p:spPr>
          <a:xfrm>
            <a:off x="901700" y="5456099"/>
            <a:ext cx="5924550" cy="3082290"/>
          </a:xfrm>
          <a:prstGeom prst="rect">
            <a:avLst/>
          </a:prstGeom>
        </p:spPr>
        <p:txBody>
          <a:bodyPr wrap="square" lIns="0" tIns="12700" rIns="0" bIns="0" rtlCol="0" vert="horz">
            <a:spAutoFit/>
          </a:bodyPr>
          <a:lstStyle/>
          <a:p>
            <a:pPr marL="12700" marR="5080" indent="457200">
              <a:lnSpc>
                <a:spcPct val="110200"/>
              </a:lnSpc>
              <a:spcBef>
                <a:spcPts val="100"/>
              </a:spcBef>
            </a:pPr>
            <a:r>
              <a:rPr dirty="0" sz="1300" spc="-5">
                <a:latin typeface="Arial"/>
                <a:cs typeface="Arial"/>
              </a:rPr>
              <a:t>The above paragraphs are why you’ll hear us ask what minute mark in the  video that you are working on is. Whether it is production, creative, or editing you  must always know what minute mark the content you are working on is. If you  don’t then you’re not doing it right. </a:t>
            </a:r>
            <a:r>
              <a:rPr dirty="0" sz="1300">
                <a:latin typeface="Arial"/>
                <a:cs typeface="Arial"/>
              </a:rPr>
              <a:t>I </a:t>
            </a:r>
            <a:r>
              <a:rPr dirty="0" sz="1300" spc="-5">
                <a:latin typeface="Arial"/>
                <a:cs typeface="Arial"/>
              </a:rPr>
              <a:t>just whipped out </a:t>
            </a:r>
            <a:r>
              <a:rPr dirty="0" sz="1300">
                <a:latin typeface="Arial"/>
                <a:cs typeface="Arial"/>
              </a:rPr>
              <a:t>a </a:t>
            </a:r>
            <a:r>
              <a:rPr dirty="0" sz="1300" spc="-5">
                <a:latin typeface="Arial"/>
                <a:cs typeface="Arial"/>
              </a:rPr>
              <a:t>calculator and the  combined seconds of content of our last 100 videos is 81,801 seconds. Which  divided by 100 means the average mrbeast video is 818 seconds or 13 minutes  and 37 seconds. Some are shorter (like when we do </a:t>
            </a:r>
            <a:r>
              <a:rPr dirty="0" sz="1300">
                <a:latin typeface="Arial"/>
                <a:cs typeface="Arial"/>
              </a:rPr>
              <a:t>a </a:t>
            </a:r>
            <a:r>
              <a:rPr dirty="0" sz="1300" spc="-5">
                <a:latin typeface="Arial"/>
                <a:cs typeface="Arial"/>
              </a:rPr>
              <a:t>real time shoot or  something more emotional and don’t want it dragged out) and some are longer  (giant spectacles like giving away an island as an example) but 13 minutes is the  average and you are expected to know when producing which minute of that 13  minutes you are working</a:t>
            </a:r>
            <a:r>
              <a:rPr dirty="0" sz="1300" spc="-10">
                <a:latin typeface="Arial"/>
                <a:cs typeface="Arial"/>
              </a:rPr>
              <a:t> </a:t>
            </a:r>
            <a:r>
              <a:rPr dirty="0" sz="1300" spc="-5">
                <a:latin typeface="Arial"/>
                <a:cs typeface="Arial"/>
              </a:rPr>
              <a:t>on.</a:t>
            </a:r>
            <a:endParaRPr sz="1300">
              <a:latin typeface="Arial"/>
              <a:cs typeface="Arial"/>
            </a:endParaRPr>
          </a:p>
          <a:p>
            <a:pPr>
              <a:lnSpc>
                <a:spcPct val="100000"/>
              </a:lnSpc>
            </a:pPr>
            <a:endParaRPr sz="1400">
              <a:latin typeface="Arial"/>
              <a:cs typeface="Arial"/>
            </a:endParaRPr>
          </a:p>
          <a:p>
            <a:pPr>
              <a:lnSpc>
                <a:spcPct val="100000"/>
              </a:lnSpc>
              <a:spcBef>
                <a:spcPts val="30"/>
              </a:spcBef>
            </a:pPr>
            <a:endParaRPr sz="1700">
              <a:latin typeface="Arial"/>
              <a:cs typeface="Arial"/>
            </a:endParaRPr>
          </a:p>
          <a:p>
            <a:pPr marL="12700">
              <a:lnSpc>
                <a:spcPct val="100000"/>
              </a:lnSpc>
            </a:pPr>
            <a:r>
              <a:rPr dirty="0" sz="1300" spc="-5">
                <a:latin typeface="Arial"/>
                <a:cs typeface="Arial"/>
              </a:rPr>
              <a:t>And since we’re on the topic of retention graphs here is </a:t>
            </a:r>
            <a:r>
              <a:rPr dirty="0" sz="1300">
                <a:latin typeface="Arial"/>
                <a:cs typeface="Arial"/>
              </a:rPr>
              <a:t>a </a:t>
            </a:r>
            <a:r>
              <a:rPr dirty="0" sz="1300" spc="-5">
                <a:latin typeface="Arial"/>
                <a:cs typeface="Arial"/>
              </a:rPr>
              <a:t>cool</a:t>
            </a:r>
            <a:r>
              <a:rPr dirty="0" sz="1300" spc="-25">
                <a:latin typeface="Arial"/>
                <a:cs typeface="Arial"/>
              </a:rPr>
              <a:t> </a:t>
            </a:r>
            <a:r>
              <a:rPr dirty="0" sz="1300" spc="-5">
                <a:latin typeface="Arial"/>
                <a:cs typeface="Arial"/>
              </a:rPr>
              <a:t>visual</a:t>
            </a:r>
            <a:endParaRPr sz="1300">
              <a:latin typeface="Arial"/>
              <a:cs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767660" y="435836"/>
            <a:ext cx="103505" cy="193040"/>
          </a:xfrm>
          <a:prstGeom prst="rect">
            <a:avLst/>
          </a:prstGeom>
        </p:spPr>
        <p:txBody>
          <a:bodyPr wrap="square" lIns="0" tIns="12700" rIns="0" bIns="0" rtlCol="0" vert="horz">
            <a:spAutoFit/>
          </a:bodyPr>
          <a:lstStyle/>
          <a:p>
            <a:pPr marL="12700">
              <a:lnSpc>
                <a:spcPct val="100000"/>
              </a:lnSpc>
              <a:spcBef>
                <a:spcPts val="100"/>
              </a:spcBef>
            </a:pPr>
            <a:r>
              <a:rPr dirty="0" sz="1100">
                <a:latin typeface="Arial"/>
                <a:cs typeface="Arial"/>
              </a:rPr>
              <a:t>9</a:t>
            </a:r>
            <a:endParaRPr sz="1100">
              <a:latin typeface="Arial"/>
              <a:cs typeface="Arial"/>
            </a:endParaRPr>
          </a:p>
        </p:txBody>
      </p:sp>
      <p:sp>
        <p:nvSpPr>
          <p:cNvPr id="3" name="object 3"/>
          <p:cNvSpPr txBox="1"/>
          <p:nvPr/>
        </p:nvSpPr>
        <p:spPr>
          <a:xfrm>
            <a:off x="901700" y="4791588"/>
            <a:ext cx="5962015" cy="4173854"/>
          </a:xfrm>
          <a:prstGeom prst="rect">
            <a:avLst/>
          </a:prstGeom>
        </p:spPr>
        <p:txBody>
          <a:bodyPr wrap="square" lIns="0" tIns="12700" rIns="0" bIns="0" rtlCol="0" vert="horz">
            <a:spAutoFit/>
          </a:bodyPr>
          <a:lstStyle/>
          <a:p>
            <a:pPr marL="12700" marR="267335" indent="457200">
              <a:lnSpc>
                <a:spcPct val="110200"/>
              </a:lnSpc>
              <a:spcBef>
                <a:spcPts val="100"/>
              </a:spcBef>
            </a:pPr>
            <a:r>
              <a:rPr dirty="0" sz="1300" spc="-5">
                <a:latin typeface="Arial"/>
                <a:cs typeface="Arial"/>
              </a:rPr>
              <a:t>The last of the </a:t>
            </a:r>
            <a:r>
              <a:rPr dirty="0" sz="1300">
                <a:latin typeface="Arial"/>
                <a:cs typeface="Arial"/>
              </a:rPr>
              <a:t>3 </a:t>
            </a:r>
            <a:r>
              <a:rPr dirty="0" sz="1300" spc="-5">
                <a:latin typeface="Arial"/>
                <a:cs typeface="Arial"/>
              </a:rPr>
              <a:t>trackable metrics that matters to virality is </a:t>
            </a:r>
            <a:r>
              <a:rPr dirty="0" sz="1300" spc="-35">
                <a:latin typeface="Arial"/>
                <a:cs typeface="Arial"/>
              </a:rPr>
              <a:t>AVP </a:t>
            </a:r>
            <a:r>
              <a:rPr dirty="0" sz="1300" spc="-5">
                <a:latin typeface="Arial"/>
                <a:cs typeface="Arial"/>
              </a:rPr>
              <a:t>and tbh  this doesn’t matter as much to you. Usually the length of the video will be  decided by me or </a:t>
            </a:r>
            <a:r>
              <a:rPr dirty="0" sz="1300" spc="-30">
                <a:latin typeface="Arial"/>
                <a:cs typeface="Arial"/>
              </a:rPr>
              <a:t>Tyler. </a:t>
            </a:r>
            <a:r>
              <a:rPr dirty="0" sz="1300">
                <a:latin typeface="Arial"/>
                <a:cs typeface="Arial"/>
              </a:rPr>
              <a:t>I </a:t>
            </a:r>
            <a:r>
              <a:rPr dirty="0" sz="1300" spc="-5">
                <a:latin typeface="Arial"/>
                <a:cs typeface="Arial"/>
              </a:rPr>
              <a:t>just need you to make people watch as long as  possible.</a:t>
            </a:r>
            <a:endParaRPr sz="1300">
              <a:latin typeface="Arial"/>
              <a:cs typeface="Arial"/>
            </a:endParaRPr>
          </a:p>
          <a:p>
            <a:pPr>
              <a:lnSpc>
                <a:spcPct val="100000"/>
              </a:lnSpc>
              <a:spcBef>
                <a:spcPts val="50"/>
              </a:spcBef>
            </a:pPr>
            <a:endParaRPr sz="1450">
              <a:latin typeface="Arial"/>
              <a:cs typeface="Arial"/>
            </a:endParaRPr>
          </a:p>
          <a:p>
            <a:pPr marL="12700" marR="106045" indent="457200">
              <a:lnSpc>
                <a:spcPct val="110200"/>
              </a:lnSpc>
            </a:pPr>
            <a:r>
              <a:rPr dirty="0" sz="1300" spc="-5">
                <a:latin typeface="Arial"/>
                <a:cs typeface="Arial"/>
              </a:rPr>
              <a:t>Another non trackable thing about virality I’d like you to know is what we  call the “wow factor” and </a:t>
            </a:r>
            <a:r>
              <a:rPr dirty="0" sz="1300" spc="-10">
                <a:latin typeface="Arial"/>
                <a:cs typeface="Arial"/>
              </a:rPr>
              <a:t>it’s </a:t>
            </a:r>
            <a:r>
              <a:rPr dirty="0" sz="1300" spc="-5">
                <a:latin typeface="Arial"/>
                <a:cs typeface="Arial"/>
              </a:rPr>
              <a:t>definitely the most subjective. </a:t>
            </a:r>
            <a:r>
              <a:rPr dirty="0" sz="1300" spc="-45">
                <a:latin typeface="Arial"/>
                <a:cs typeface="Arial"/>
              </a:rPr>
              <a:t>You </a:t>
            </a:r>
            <a:r>
              <a:rPr dirty="0" sz="1300" spc="-5">
                <a:latin typeface="Arial"/>
                <a:cs typeface="Arial"/>
              </a:rPr>
              <a:t>can check all the  above boxes for ctr and avd, but the video still do </a:t>
            </a:r>
            <a:r>
              <a:rPr dirty="0" sz="1300" spc="-5" i="1">
                <a:latin typeface="Arial"/>
                <a:cs typeface="Arial"/>
              </a:rPr>
              <a:t>eh </a:t>
            </a:r>
            <a:r>
              <a:rPr dirty="0" sz="1300" spc="-5">
                <a:latin typeface="Arial"/>
                <a:cs typeface="Arial"/>
              </a:rPr>
              <a:t>for us. An example of the  “wow factor” would be our 100 days in the circle video. </a:t>
            </a:r>
            <a:r>
              <a:rPr dirty="0" sz="1300" spc="-15">
                <a:latin typeface="Arial"/>
                <a:cs typeface="Arial"/>
              </a:rPr>
              <a:t>We </a:t>
            </a:r>
            <a:r>
              <a:rPr dirty="0" sz="1300" spc="-10">
                <a:latin typeface="Arial"/>
                <a:cs typeface="Arial"/>
              </a:rPr>
              <a:t>offered</a:t>
            </a:r>
            <a:r>
              <a:rPr dirty="0" sz="1300" spc="-5">
                <a:latin typeface="Arial"/>
                <a:cs typeface="Arial"/>
              </a:rPr>
              <a:t> someone</a:t>
            </a:r>
            <a:endParaRPr sz="1300">
              <a:latin typeface="Arial"/>
              <a:cs typeface="Arial"/>
            </a:endParaRPr>
          </a:p>
          <a:p>
            <a:pPr marL="12700" marR="5080">
              <a:lnSpc>
                <a:spcPct val="110200"/>
              </a:lnSpc>
            </a:pPr>
            <a:r>
              <a:rPr dirty="0" sz="1300" spc="-5">
                <a:latin typeface="Arial"/>
                <a:cs typeface="Arial"/>
              </a:rPr>
              <a:t>$500,000 if they could live in </a:t>
            </a:r>
            <a:r>
              <a:rPr dirty="0" sz="1300">
                <a:latin typeface="Arial"/>
                <a:cs typeface="Arial"/>
              </a:rPr>
              <a:t>a </a:t>
            </a:r>
            <a:r>
              <a:rPr dirty="0" sz="1300" spc="-5">
                <a:latin typeface="Arial"/>
                <a:cs typeface="Arial"/>
              </a:rPr>
              <a:t>circle in </a:t>
            </a:r>
            <a:r>
              <a:rPr dirty="0" sz="1300">
                <a:latin typeface="Arial"/>
                <a:cs typeface="Arial"/>
              </a:rPr>
              <a:t>a </a:t>
            </a:r>
            <a:r>
              <a:rPr dirty="0" sz="1300" spc="-5">
                <a:latin typeface="Arial"/>
                <a:cs typeface="Arial"/>
              </a:rPr>
              <a:t>field for 100 days and instead of starting  with his house in the circle that he would live in, we bring it in on </a:t>
            </a:r>
            <a:r>
              <a:rPr dirty="0" sz="1300">
                <a:latin typeface="Arial"/>
                <a:cs typeface="Arial"/>
              </a:rPr>
              <a:t>a </a:t>
            </a:r>
            <a:r>
              <a:rPr dirty="0" sz="1300" spc="-5">
                <a:latin typeface="Arial"/>
                <a:cs typeface="Arial"/>
              </a:rPr>
              <a:t>crane 30  seconds into the video. Why? Because who the fuck else on </a:t>
            </a:r>
            <a:r>
              <a:rPr dirty="0" sz="1300" spc="-25">
                <a:latin typeface="Arial"/>
                <a:cs typeface="Arial"/>
              </a:rPr>
              <a:t>Youtube </a:t>
            </a:r>
            <a:r>
              <a:rPr dirty="0" sz="1300" spc="-5">
                <a:latin typeface="Arial"/>
                <a:cs typeface="Arial"/>
              </a:rPr>
              <a:t>can do that  lol. The fact that we lifted </a:t>
            </a:r>
            <a:r>
              <a:rPr dirty="0" sz="1300">
                <a:latin typeface="Arial"/>
                <a:cs typeface="Arial"/>
              </a:rPr>
              <a:t>a </a:t>
            </a:r>
            <a:r>
              <a:rPr dirty="0" sz="1300" spc="-5">
                <a:latin typeface="Arial"/>
                <a:cs typeface="Arial"/>
              </a:rPr>
              <a:t>house on </a:t>
            </a:r>
            <a:r>
              <a:rPr dirty="0" sz="1300">
                <a:latin typeface="Arial"/>
                <a:cs typeface="Arial"/>
              </a:rPr>
              <a:t>a </a:t>
            </a:r>
            <a:r>
              <a:rPr dirty="0" sz="1300" spc="-5">
                <a:latin typeface="Arial"/>
                <a:cs typeface="Arial"/>
              </a:rPr>
              <a:t>crane didn’t add anything to the title and  thumbnail. It obviously hooked the viewers and helped retention but there are  millions of ways we could have done that </a:t>
            </a:r>
            <a:r>
              <a:rPr dirty="0" sz="1300" spc="-15">
                <a:latin typeface="Arial"/>
                <a:cs typeface="Arial"/>
              </a:rPr>
              <a:t>easier. </a:t>
            </a:r>
            <a:r>
              <a:rPr dirty="0" sz="1300" spc="-10">
                <a:latin typeface="Arial"/>
                <a:cs typeface="Arial"/>
              </a:rPr>
              <a:t>It’s </a:t>
            </a:r>
            <a:r>
              <a:rPr dirty="0" sz="1300" spc="-5">
                <a:latin typeface="Arial"/>
                <a:cs typeface="Arial"/>
              </a:rPr>
              <a:t>arguably from </a:t>
            </a:r>
            <a:r>
              <a:rPr dirty="0" sz="1300">
                <a:latin typeface="Arial"/>
                <a:cs typeface="Arial"/>
              </a:rPr>
              <a:t>a </a:t>
            </a:r>
            <a:r>
              <a:rPr dirty="0" sz="1300" spc="-5">
                <a:latin typeface="Arial"/>
                <a:cs typeface="Arial"/>
              </a:rPr>
              <a:t>data  standpoint illogical and </a:t>
            </a:r>
            <a:r>
              <a:rPr dirty="0" sz="1300">
                <a:latin typeface="Arial"/>
                <a:cs typeface="Arial"/>
              </a:rPr>
              <a:t>a </a:t>
            </a:r>
            <a:r>
              <a:rPr dirty="0" sz="1300" spc="-5">
                <a:latin typeface="Arial"/>
                <a:cs typeface="Arial"/>
              </a:rPr>
              <a:t>waste of time but the impression it leaves on the viewer  is invaluable for us. Anytime we do something that no other creator can do, that  seperates us in their mind and makes our videos more special to them. It  changes how they see us and it does make them watch more videos and</a:t>
            </a:r>
            <a:r>
              <a:rPr dirty="0" sz="1300" spc="-30">
                <a:latin typeface="Arial"/>
                <a:cs typeface="Arial"/>
              </a:rPr>
              <a:t> </a:t>
            </a:r>
            <a:r>
              <a:rPr dirty="0" sz="1300" spc="-5">
                <a:latin typeface="Arial"/>
                <a:cs typeface="Arial"/>
              </a:rPr>
              <a:t>engage</a:t>
            </a:r>
            <a:endParaRPr sz="1300">
              <a:latin typeface="Arial"/>
              <a:cs typeface="Arial"/>
            </a:endParaRPr>
          </a:p>
        </p:txBody>
      </p:sp>
      <p:sp>
        <p:nvSpPr>
          <p:cNvPr id="4" name="object 4"/>
          <p:cNvSpPr/>
          <p:nvPr/>
        </p:nvSpPr>
        <p:spPr>
          <a:xfrm>
            <a:off x="1095692" y="973050"/>
            <a:ext cx="5615158" cy="3556138"/>
          </a:xfrm>
          <a:prstGeom prst="rect">
            <a:avLst/>
          </a:prstGeom>
          <a:blipFill>
            <a:blip r:embed="rId2" cstate="print"/>
            <a:stretch>
              <a:fillRect/>
            </a:stretch>
          </a:blipFill>
        </p:spPr>
        <p:txBody>
          <a:bodyPr wrap="square" lIns="0" tIns="0" rIns="0" bIns="0" rtlCol="0"/>
          <a:lstStyle/>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Application>Microsoft Office PowerPoint</Application>
  <PresentationFormat>On-screen Show (4:3)</PresentationFormat>
  <ScaleCrop>false</ScaleCrop>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 of HOW TO SUCCEED IN MRBEAST PRODUCTION</dc:title>
  <dcterms:created xsi:type="dcterms:W3CDTF">2024-10-03T02:55:45Z</dcterms:created>
  <dcterms:modified xsi:type="dcterms:W3CDTF">2024-10-03T02:55:45Z</dcterms:modified>
</cp:coreProperties>
</file>