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4196" r:id="rId5"/>
    <p:sldId id="4188" r:id="rId6"/>
    <p:sldId id="4200" r:id="rId7"/>
  </p:sldIdLst>
  <p:sldSz cx="12192000" cy="6858000"/>
  <p:notesSz cx="6858000" cy="9144000"/>
  <p:defaultTextStyle>
    <a:defPPr>
      <a:defRPr lang="ko-Kore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79" userDrawn="1">
          <p15:clr>
            <a:srgbClr val="A4A3A4"/>
          </p15:clr>
        </p15:guide>
        <p15:guide id="4" pos="5246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8FB8"/>
    <a:srgbClr val="9091BC"/>
    <a:srgbClr val="A58BB5"/>
    <a:srgbClr val="C38FB0"/>
    <a:srgbClr val="998FB9"/>
    <a:srgbClr val="E77D94"/>
    <a:srgbClr val="E1596C"/>
    <a:srgbClr val="F0A2AE"/>
    <a:srgbClr val="647DAA"/>
    <a:srgbClr val="658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59"/>
  </p:normalViewPr>
  <p:slideViewPr>
    <p:cSldViewPr snapToGrid="0" showGuides="1">
      <p:cViewPr varScale="1">
        <p:scale>
          <a:sx n="110" d="100"/>
          <a:sy n="110" d="100"/>
        </p:scale>
        <p:origin x="516" y="108"/>
      </p:cViewPr>
      <p:guideLst>
        <p:guide orient="horz" pos="2183"/>
        <p:guide pos="3840"/>
        <p:guide pos="2479"/>
        <p:guide pos="5246"/>
        <p:guide orient="horz" pos="11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B12166-C653-AAE8-E6CF-3523D497B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8673069-A671-BAF9-1AFD-4A611558E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EC489BF-6C60-7BB2-5253-27F429A4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11/16/2023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C7D4C20-CEED-54C2-6A04-B0593703B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ED7BA77-FB7F-6F5B-44D8-F23CC621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304011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E70959-840C-66B1-DD83-869E93542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FFF37B4-9FC2-7E52-45D1-E4A26F8A9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ED1F112-6318-6409-0B1C-A349342CF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11/16/2023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45ACB7A-ED30-6083-9EE3-8A5515898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A2DED9D-A984-DE2D-CC0E-068817D13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573901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6726B5F-B7D8-89EA-D1D6-1C72164F25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D22E000-24A1-BAB4-89C2-E11F590FE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7B3E3CB-B6C7-E0B3-ABC5-39E12796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11/16/2023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2124B8-920C-D00E-90B4-4C519C400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5F19D4-ED64-BA72-EF10-A1B08C68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186635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FD48DE-6C3C-F394-B819-DBFE4A3B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30595B-B8EA-6305-F3A3-D7ACF5151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B144DD0-27D0-A421-CC7A-78AE56E3A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11/16/2023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E5E9FE9-17C4-26E7-FAD1-0648AF29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AF0FF1D-3CC0-CE51-8D93-7C5389F79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595191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615C567-15B6-609C-A3B1-DE282580C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DCF8CD0-262C-550D-4762-6E5376525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9D4B1F5-DFD8-8043-E9BC-3A81A3D8E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11/16/2023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105D36B-D514-7F07-4666-F975D3BBB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BC46971-D344-01B6-98B6-F5758A664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82048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95D539-5E86-40FF-BF93-7C4497E1A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6A09E04-5BB3-DBD3-6D28-1CF4A3AA5E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83190DA-0941-D07C-D9F0-6437F0C03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BA3C01D-0621-AE8A-9A5E-D9D31EAA8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11/16/2023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8D3E6FB-AD98-864F-E694-01D10A5CA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F4FA20F-66C3-2745-1E08-A898DDE0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001472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DFFBF0-0A52-AB8C-3A00-BFC54D77F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382E0AD-0F53-9306-C2C6-DD3676B1B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BF0C985-5A51-30FA-2395-9553CC92B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439CC15-D241-CE98-4D32-FB1B3F63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325FAB82-03F3-8F60-2813-16540572FA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1599572-DFA5-5B46-C186-7C3AA0C7E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11/16/2023</a:t>
            </a:fld>
            <a:endParaRPr kumimoji="1" lang="ko-Kore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0D63332-594A-FAA0-7705-0EE6D0D63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8A34A80-F3AC-D817-1AA0-5F3528200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76052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4369D8-C9AF-720E-ADCC-B541A526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BE143F1-FD05-F12E-8FB5-243841076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11/16/2023</a:t>
            </a:fld>
            <a:endParaRPr kumimoji="1" lang="ko-Kore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52E352F-BF9E-C01F-94B4-80849ABA9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E4A59E5-1259-2659-EFAF-138886F4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055273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5E4298F-89C4-1A9E-D0D7-EE434706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11/16/2023</a:t>
            </a:fld>
            <a:endParaRPr kumimoji="1" lang="ko-Kore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0856891-13A6-DB06-4FED-622AC0A70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675E03-28E8-E7C0-6168-E74E5094B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20606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F6EF11-A3B8-D76E-9BE0-F49E85690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A5FF442-1AD2-A5AD-4A6B-806008C7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0B8FBCD-EF39-1CA4-B2B6-58C7F335D3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F1870A7-578C-8DBF-85BB-D630D3CE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11/16/2023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9A50D40-C2B0-8E7C-94C9-1DCE6C7B6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0C5DBCC-BF15-9699-2607-74012B38D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61407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173328-131D-D5A0-C765-D4F70748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84E734C-1143-444B-3D4B-0C1C5A62FE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CA0408A-BD56-25D4-96C4-5ECF91F15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5F88318-F25C-9695-ED9C-3175DB925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11/16/2023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6E02B83-D2B1-515F-3246-9C9336C6D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8873B2C-E7A5-49D8-1733-FDFC5F4F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6012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F1FCF4C-60EA-601F-A390-24D27B155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316A89B-A63E-1E97-C4D0-7AF80A845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B8DA740-99A2-F764-36F4-B360E529E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CC71E-28FB-BB41-97A0-B92766284645}" type="datetimeFigureOut">
              <a:rPr kumimoji="1" lang="ko-Kore-KR" altLang="en-US" smtClean="0"/>
              <a:t>11/16/2023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07EFEE2-9ABA-7F8C-DA07-A4AB311657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EBD45DA-E7B2-0A98-A2E1-BB5A476B5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39049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ore-K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B6A454-DB1E-22C6-38CF-A9F11320AB3F}"/>
              </a:ext>
            </a:extLst>
          </p:cNvPr>
          <p:cNvSpPr txBox="1"/>
          <p:nvPr/>
        </p:nvSpPr>
        <p:spPr>
          <a:xfrm>
            <a:off x="1657350" y="2680683"/>
            <a:ext cx="8877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ore-KR" altLang="en-US" sz="3200" dirty="0"/>
              <a:t>글로벌 메타버스</a:t>
            </a:r>
            <a:endParaRPr kumimoji="1" lang="en-US" altLang="en-US" sz="3200" dirty="0"/>
          </a:p>
          <a:p>
            <a:pPr algn="ctr"/>
            <a:r>
              <a:rPr kumimoji="1" lang="ko-KR" altLang="en-US" sz="3200" dirty="0"/>
              <a:t>크리스피</a:t>
            </a:r>
            <a:r>
              <a:rPr kumimoji="1" lang="ko-Kore-KR" altLang="en-US" sz="3200" dirty="0"/>
              <a:t> 리플렛 </a:t>
            </a:r>
            <a:r>
              <a:rPr kumimoji="1" lang="en-US" altLang="ko-Kore-KR" sz="3200" dirty="0"/>
              <a:t>A</a:t>
            </a:r>
            <a:r>
              <a:rPr kumimoji="1" lang="ko-Kore-KR" altLang="en-US" sz="3200" dirty="0"/>
              <a:t>안</a:t>
            </a:r>
            <a:endParaRPr kumimoji="1" lang="en-US" altLang="ko-Kore-KR" sz="3200" dirty="0"/>
          </a:p>
          <a:p>
            <a:pPr algn="ctr"/>
            <a:r>
              <a:rPr kumimoji="1" lang="ko-KR" altLang="en-US" sz="3200" dirty="0"/>
              <a:t>번역 </a:t>
            </a:r>
            <a:r>
              <a:rPr kumimoji="1" lang="en-US" altLang="ko-KR" sz="3200" dirty="0"/>
              <a:t>: </a:t>
            </a:r>
            <a:r>
              <a:rPr kumimoji="1" lang="ko-KR" altLang="en-US" sz="3200" dirty="0"/>
              <a:t>영문</a:t>
            </a:r>
            <a:r>
              <a:rPr kumimoji="1" lang="en-US" altLang="ko-KR" sz="3200" dirty="0"/>
              <a:t>/</a:t>
            </a:r>
            <a:r>
              <a:rPr kumimoji="1" lang="ko-KR" altLang="en-US" sz="3200" dirty="0"/>
              <a:t>아랍어</a:t>
            </a:r>
            <a:r>
              <a:rPr kumimoji="1" lang="en-US" altLang="ko-KR" sz="3200" dirty="0"/>
              <a:t>/</a:t>
            </a:r>
            <a:r>
              <a:rPr kumimoji="1" lang="ko-KR" altLang="en-US" sz="3200" dirty="0"/>
              <a:t>프랑스어</a:t>
            </a:r>
            <a:r>
              <a:rPr kumimoji="1" lang="en-US" altLang="ko-KR" sz="3200" dirty="0"/>
              <a:t>/</a:t>
            </a:r>
            <a:r>
              <a:rPr kumimoji="1" lang="ko-KR" altLang="en-US" sz="3200" dirty="0"/>
              <a:t>독어</a:t>
            </a:r>
            <a:endParaRPr kumimoji="1" lang="ko-Kore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449177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73D61DBB-0AFD-67D5-623C-856E511F0FA8}"/>
              </a:ext>
            </a:extLst>
          </p:cNvPr>
          <p:cNvSpPr/>
          <p:nvPr/>
        </p:nvSpPr>
        <p:spPr>
          <a:xfrm>
            <a:off x="1737758" y="556657"/>
            <a:ext cx="8763989" cy="58177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6" name="Picture 10" descr="Фон кубики синий (179 фото) » ФОНОВАЯ ГАЛЕРЕЯ КАТЕРИНЫ АСКВИТ">
            <a:extLst>
              <a:ext uri="{FF2B5EF4-FFF2-40B4-BE49-F238E27FC236}">
                <a16:creationId xmlns:a16="http://schemas.microsoft.com/office/drawing/2014/main" id="{C5B6952A-57E6-577D-7516-178EC47E3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6125815" y="550358"/>
            <a:ext cx="4358242" cy="583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Фон кубики синий (179 фото) » ФОНОВАЯ ГАЛЕРЕЯ КАТЕРИНЫ АСКВИТ">
            <a:extLst>
              <a:ext uri="{FF2B5EF4-FFF2-40B4-BE49-F238E27FC236}">
                <a16:creationId xmlns:a16="http://schemas.microsoft.com/office/drawing/2014/main" id="{8513D590-E30C-0CA0-AC8A-314F2E263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1753785" y="548956"/>
            <a:ext cx="4349814" cy="583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2061C2-CDF2-3993-3BB0-97EB0539D941}"/>
              </a:ext>
            </a:extLst>
          </p:cNvPr>
          <p:cNvSpPr txBox="1"/>
          <p:nvPr/>
        </p:nvSpPr>
        <p:spPr>
          <a:xfrm>
            <a:off x="6409982" y="4241980"/>
            <a:ext cx="2501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공간과 플랫폼을</a:t>
            </a:r>
            <a:r>
              <a:rPr lang="en-US" altLang="ko-KR" sz="1000" dirty="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ko-KR" altLang="en-US" sz="10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Apple SD Gothic Neo" panose="02000300000000000000" pitchFamily="2" charset="-127"/>
              </a:rPr>
              <a:t>뛰어넘는</a:t>
            </a:r>
            <a:endParaRPr lang="en-US" altLang="ko-KR" sz="1000" dirty="0">
              <a:solidFill>
                <a:schemeClr val="bg1"/>
              </a:solidFill>
              <a:effectLst/>
              <a:latin typeface="Helvetica Neue" panose="02000503000000020004" pitchFamily="2" charset="0"/>
              <a:ea typeface="Apple SD Gothic Neo" panose="02000300000000000000" pitchFamily="2" charset="-127"/>
            </a:endParaRPr>
          </a:p>
          <a:p>
            <a:r>
              <a:rPr lang="ko-KR" altLang="en-US" sz="10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Apple SD Gothic Neo" panose="02000300000000000000" pitchFamily="2" charset="-127"/>
              </a:rPr>
              <a:t>새로운 놀이 비전을 제시하다</a:t>
            </a:r>
            <a:r>
              <a:rPr lang="en-US" altLang="ko-KR" sz="10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Apple SD Gothic Neo" panose="02000300000000000000" pitchFamily="2" charset="-127"/>
              </a:rPr>
              <a:t>.</a:t>
            </a:r>
            <a:endParaRPr lang="ko-KR" altLang="en-US" sz="1000" dirty="0">
              <a:solidFill>
                <a:schemeClr val="bg1"/>
              </a:solidFill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DC73E94-793F-B8DE-60B5-9A4B067CF7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9982322" y="660004"/>
            <a:ext cx="361136" cy="410446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782D1F90-3C28-21FB-827E-58B9574A34DA}"/>
              </a:ext>
            </a:extLst>
          </p:cNvPr>
          <p:cNvSpPr txBox="1"/>
          <p:nvPr/>
        </p:nvSpPr>
        <p:spPr>
          <a:xfrm>
            <a:off x="2397834" y="5873164"/>
            <a:ext cx="305052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700" b="1" i="0" u="none" strike="noStrike" kern="1200" cap="none" spc="0" normalizeH="0" baseline="0" dirty="0"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www.xrisp.com</a:t>
            </a:r>
            <a:endParaRPr kumimoji="0" lang="en-US" altLang="ko-KR" sz="700" b="1" i="0" u="none" strike="noStrike" kern="1200" cap="none" spc="0" normalizeH="0" baseline="0" dirty="0">
              <a:solidFill>
                <a:schemeClr val="bg1"/>
              </a:solidFill>
              <a:latin typeface="맑은 고딕"/>
              <a:ea typeface="맑은 고딕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7BAC32E7-6B3C-50DB-6BEB-F0C7FF587A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364816" y="3464110"/>
            <a:ext cx="1141194" cy="122408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DDE23AD-7108-FF9C-3D13-A10107F933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6125815" y="4786061"/>
            <a:ext cx="2841500" cy="11102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E6B355F-D910-9E72-AA7B-313BDE2BB0E8}"/>
              </a:ext>
            </a:extLst>
          </p:cNvPr>
          <p:cNvSpPr txBox="1"/>
          <p:nvPr/>
        </p:nvSpPr>
        <p:spPr>
          <a:xfrm>
            <a:off x="2525654" y="5110349"/>
            <a:ext cx="2819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다면의 벽과 바닥에 융복합 프로젝션 </a:t>
            </a:r>
            <a:r>
              <a:rPr lang="en-US" altLang="ko-KR" sz="800" dirty="0">
                <a:solidFill>
                  <a:schemeClr val="bg1"/>
                </a:solidFill>
                <a:latin typeface="Helvetica Neue" panose="02000503000000020004" pitchFamily="2" charset="0"/>
              </a:rPr>
              <a:t>Interactive</a:t>
            </a:r>
            <a:r>
              <a:rPr lang="ko-KR" altLang="en-US" sz="800" dirty="0">
                <a:solidFill>
                  <a:schemeClr val="bg1"/>
                </a:solidFill>
                <a:latin typeface="Helvetica Neue" panose="02000503000000020004" pitchFamily="2" charset="0"/>
                <a:ea typeface="Apple SD Gothic Neo" panose="02000300000000000000" pitchFamily="2" charset="-127"/>
              </a:rPr>
              <a:t> 체험관을 </a:t>
            </a:r>
            <a:endParaRPr lang="en-US" altLang="ko-KR" sz="800" dirty="0">
              <a:solidFill>
                <a:schemeClr val="bg1"/>
              </a:solidFill>
              <a:latin typeface="Helvetica Neue" panose="02000503000000020004" pitchFamily="2" charset="0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800" dirty="0">
                <a:solidFill>
                  <a:schemeClr val="bg1"/>
                </a:solidFill>
                <a:latin typeface="Helvetica Neue" panose="02000503000000020004" pitchFamily="2" charset="0"/>
                <a:ea typeface="Apple SD Gothic Neo" panose="02000300000000000000" pitchFamily="2" charset="-127"/>
              </a:rPr>
              <a:t>설치하여 터치게임</a:t>
            </a:r>
            <a:r>
              <a:rPr lang="en-US" altLang="ko-KR" sz="800" dirty="0">
                <a:solidFill>
                  <a:schemeClr val="bg1"/>
                </a:solidFill>
                <a:latin typeface="Helvetica Neue" panose="02000503000000020004" pitchFamily="2" charset="0"/>
                <a:ea typeface="Apple SD Gothic Neo" panose="02000300000000000000" pitchFamily="2" charset="-127"/>
              </a:rPr>
              <a:t>. VR </a:t>
            </a:r>
            <a:r>
              <a:rPr lang="ko-KR" altLang="en-US" sz="800" dirty="0">
                <a:solidFill>
                  <a:schemeClr val="bg1"/>
                </a:solidFill>
                <a:latin typeface="Helvetica Neue" panose="02000503000000020004" pitchFamily="2" charset="0"/>
                <a:ea typeface="Apple SD Gothic Neo" panose="02000300000000000000" pitchFamily="2" charset="-127"/>
              </a:rPr>
              <a:t>영상</a:t>
            </a:r>
            <a:r>
              <a:rPr lang="en-US" altLang="ko-KR" sz="800" dirty="0">
                <a:solidFill>
                  <a:schemeClr val="bg1"/>
                </a:solidFill>
                <a:latin typeface="Helvetica Neue" panose="02000503000000020004" pitchFamily="2" charset="0"/>
                <a:ea typeface="Apple SD Gothic Neo" panose="02000300000000000000" pitchFamily="2" charset="-127"/>
              </a:rPr>
              <a:t>, </a:t>
            </a:r>
            <a:r>
              <a:rPr lang="ko-KR" altLang="en-US" sz="800" dirty="0">
                <a:solidFill>
                  <a:schemeClr val="bg1"/>
                </a:solidFill>
                <a:latin typeface="Helvetica Neue" panose="02000503000000020004" pitchFamily="2" charset="0"/>
                <a:ea typeface="Apple SD Gothic Neo" panose="02000300000000000000" pitchFamily="2" charset="-127"/>
              </a:rPr>
              <a:t>전시 체험 교육</a:t>
            </a:r>
            <a:r>
              <a:rPr lang="en-US" altLang="ko-KR" sz="800" dirty="0">
                <a:solidFill>
                  <a:schemeClr val="bg1"/>
                </a:solidFill>
                <a:latin typeface="Helvetica Neue" panose="02000503000000020004" pitchFamily="2" charset="0"/>
                <a:ea typeface="Apple SD Gothic Neo" panose="02000300000000000000" pitchFamily="2" charset="-127"/>
              </a:rPr>
              <a:t>, </a:t>
            </a:r>
            <a:r>
              <a:rPr lang="ko-KR" altLang="en-US" sz="800" dirty="0">
                <a:solidFill>
                  <a:schemeClr val="bg1"/>
                </a:solidFill>
                <a:latin typeface="Helvetica Neue" panose="02000503000000020004" pitchFamily="2" charset="0"/>
                <a:ea typeface="Apple SD Gothic Neo" panose="02000300000000000000" pitchFamily="2" charset="-127"/>
              </a:rPr>
              <a:t>스포츠 등 </a:t>
            </a:r>
            <a:endParaRPr lang="en-US" altLang="ko-KR" sz="800" dirty="0">
              <a:solidFill>
                <a:schemeClr val="bg1"/>
              </a:solidFill>
              <a:latin typeface="Helvetica Neue" panose="02000503000000020004" pitchFamily="2" charset="0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800" dirty="0">
                <a:solidFill>
                  <a:schemeClr val="bg1"/>
                </a:solidFill>
                <a:latin typeface="Helvetica Neue" panose="02000503000000020004" pitchFamily="2" charset="0"/>
                <a:ea typeface="Apple SD Gothic Neo" panose="02000300000000000000" pitchFamily="2" charset="-127"/>
              </a:rPr>
              <a:t>다양한 차세대 실감형 </a:t>
            </a:r>
            <a:r>
              <a:rPr lang="en-US" altLang="ko-KR" sz="800" dirty="0">
                <a:solidFill>
                  <a:schemeClr val="bg1"/>
                </a:solidFill>
                <a:latin typeface="Helvetica Neue" panose="02000503000000020004" pitchFamily="2" charset="0"/>
                <a:ea typeface="Apple SD Gothic Neo" panose="02000300000000000000" pitchFamily="2" charset="-127"/>
              </a:rPr>
              <a:t>XR </a:t>
            </a:r>
            <a:r>
              <a:rPr lang="ko-KR" altLang="en-US" sz="800" dirty="0">
                <a:solidFill>
                  <a:schemeClr val="bg1"/>
                </a:solidFill>
                <a:latin typeface="Helvetica Neue" panose="02000503000000020004" pitchFamily="2" charset="0"/>
                <a:ea typeface="Apple SD Gothic Neo" panose="02000300000000000000" pitchFamily="2" charset="-127"/>
              </a:rPr>
              <a:t>콘텐츠를 제공합니다</a:t>
            </a:r>
            <a:r>
              <a:rPr lang="en-US" altLang="ko-KR" sz="800" dirty="0">
                <a:solidFill>
                  <a:schemeClr val="bg1"/>
                </a:solidFill>
                <a:latin typeface="Helvetica Neue" panose="02000503000000020004" pitchFamily="2" charset="0"/>
                <a:ea typeface="Apple SD Gothic Neo" panose="02000300000000000000" pitchFamily="2" charset="-127"/>
              </a:rPr>
              <a:t>. </a:t>
            </a:r>
            <a:endParaRPr lang="en-US" altLang="ko-KR" sz="800" dirty="0">
              <a:solidFill>
                <a:schemeClr val="bg1"/>
              </a:solidFill>
              <a:latin typeface="Helvetica Neue" panose="02000503000000020004" pitchFamily="2" charset="0"/>
            </a:endParaRP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E8D309D2-832D-E504-D4F2-4496324AC936}"/>
              </a:ext>
            </a:extLst>
          </p:cNvPr>
          <p:cNvCxnSpPr/>
          <p:nvPr/>
        </p:nvCxnSpPr>
        <p:spPr>
          <a:xfrm>
            <a:off x="6753942" y="5434248"/>
            <a:ext cx="1437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A18526EB-6F6D-492E-83FD-489E93A9E3AF}"/>
              </a:ext>
            </a:extLst>
          </p:cNvPr>
          <p:cNvCxnSpPr>
            <a:cxnSpLocks/>
          </p:cNvCxnSpPr>
          <p:nvPr/>
        </p:nvCxnSpPr>
        <p:spPr>
          <a:xfrm>
            <a:off x="6825813" y="5067116"/>
            <a:ext cx="2808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4E94CC3B-895E-4716-B586-5BA974632BB7}"/>
              </a:ext>
            </a:extLst>
          </p:cNvPr>
          <p:cNvCxnSpPr>
            <a:cxnSpLocks/>
          </p:cNvCxnSpPr>
          <p:nvPr/>
        </p:nvCxnSpPr>
        <p:spPr>
          <a:xfrm>
            <a:off x="6825812" y="4966967"/>
            <a:ext cx="5617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33976EB6-2DCE-1359-48F3-A0A4162E8097}"/>
              </a:ext>
            </a:extLst>
          </p:cNvPr>
          <p:cNvCxnSpPr>
            <a:cxnSpLocks/>
          </p:cNvCxnSpPr>
          <p:nvPr/>
        </p:nvCxnSpPr>
        <p:spPr>
          <a:xfrm>
            <a:off x="8209816" y="5531442"/>
            <a:ext cx="2808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071CAE1A-B7B0-B854-C558-EED7474704EF}"/>
              </a:ext>
            </a:extLst>
          </p:cNvPr>
          <p:cNvCxnSpPr>
            <a:cxnSpLocks/>
          </p:cNvCxnSpPr>
          <p:nvPr/>
        </p:nvCxnSpPr>
        <p:spPr>
          <a:xfrm>
            <a:off x="8757311" y="5222288"/>
            <a:ext cx="2808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3E651A05-8F5B-DCE2-6586-C0507EDFC5CB}"/>
              </a:ext>
            </a:extLst>
          </p:cNvPr>
          <p:cNvCxnSpPr>
            <a:cxnSpLocks/>
          </p:cNvCxnSpPr>
          <p:nvPr/>
        </p:nvCxnSpPr>
        <p:spPr>
          <a:xfrm>
            <a:off x="8686465" y="5067116"/>
            <a:ext cx="4710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D49C7F89-3CA8-B6E6-B270-06CDAE1EB43F}"/>
              </a:ext>
            </a:extLst>
          </p:cNvPr>
          <p:cNvCxnSpPr>
            <a:cxnSpLocks/>
          </p:cNvCxnSpPr>
          <p:nvPr/>
        </p:nvCxnSpPr>
        <p:spPr>
          <a:xfrm>
            <a:off x="7037369" y="5550259"/>
            <a:ext cx="2808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7F281EAD-64A0-BB52-DE99-C2326E901CE9}"/>
              </a:ext>
            </a:extLst>
          </p:cNvPr>
          <p:cNvCxnSpPr>
            <a:cxnSpLocks/>
          </p:cNvCxnSpPr>
          <p:nvPr/>
        </p:nvCxnSpPr>
        <p:spPr>
          <a:xfrm>
            <a:off x="7541911" y="4965412"/>
            <a:ext cx="3789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24467C1-463B-B4D2-2C42-46A41F13B0F1}"/>
              </a:ext>
            </a:extLst>
          </p:cNvPr>
          <p:cNvCxnSpPr>
            <a:cxnSpLocks/>
          </p:cNvCxnSpPr>
          <p:nvPr/>
        </p:nvCxnSpPr>
        <p:spPr>
          <a:xfrm>
            <a:off x="7830837" y="5704113"/>
            <a:ext cx="3789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4">
            <a:extLst>
              <a:ext uri="{FF2B5EF4-FFF2-40B4-BE49-F238E27FC236}">
                <a16:creationId xmlns:a16="http://schemas.microsoft.com/office/drawing/2014/main" id="{DCDDB62A-052A-1B69-0373-46FAD9371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8788" y="1097324"/>
            <a:ext cx="468203" cy="1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99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799464ED-045A-DAB9-A491-7BCD0314B813}"/>
              </a:ext>
            </a:extLst>
          </p:cNvPr>
          <p:cNvSpPr/>
          <p:nvPr/>
        </p:nvSpPr>
        <p:spPr>
          <a:xfrm>
            <a:off x="1737758" y="556657"/>
            <a:ext cx="8763989" cy="58177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EE9E2AC-58AB-8DBF-DB79-EE8FA65C6F14}"/>
              </a:ext>
            </a:extLst>
          </p:cNvPr>
          <p:cNvSpPr/>
          <p:nvPr/>
        </p:nvSpPr>
        <p:spPr>
          <a:xfrm>
            <a:off x="1737757" y="556657"/>
            <a:ext cx="4358243" cy="5817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9978370E-046B-8199-5EB2-AD3191816159}"/>
              </a:ext>
            </a:extLst>
          </p:cNvPr>
          <p:cNvSpPr/>
          <p:nvPr/>
        </p:nvSpPr>
        <p:spPr>
          <a:xfrm>
            <a:off x="6127584" y="554948"/>
            <a:ext cx="4358243" cy="5817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>
                <a:effectLst/>
                <a:latin typeface="Helvetica Neue" panose="02000503000000020004" pitchFamily="2" charset="0"/>
              </a:rPr>
              <a:t>HMD Free</a:t>
            </a:r>
            <a:endParaRPr lang="en-US" altLang="ko-KR" sz="1800" b="1" dirty="0">
              <a:effectLst/>
              <a:latin typeface="Helvetica Neue" panose="02000503000000020004" pitchFamily="2" charset="0"/>
            </a:endParaRPr>
          </a:p>
        </p:txBody>
      </p:sp>
      <p:pic>
        <p:nvPicPr>
          <p:cNvPr id="36" name="Picture 8" descr="Фон кубики синий (179 фото) » ФОНОВАЯ ГАЛЕРЕЯ КАТЕРИНЫ АСКВИТ">
            <a:extLst>
              <a:ext uri="{FF2B5EF4-FFF2-40B4-BE49-F238E27FC236}">
                <a16:creationId xmlns:a16="http://schemas.microsoft.com/office/drawing/2014/main" id="{5666F8C5-06B7-FE64-1742-A33F88583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04424" y="5934217"/>
            <a:ext cx="697321" cy="44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Фон кубики синий (179 фото) » ФОНОВАЯ ГАЛЕРЕЯ КАТЕРИНЫ АСКВИТ">
            <a:extLst>
              <a:ext uri="{FF2B5EF4-FFF2-40B4-BE49-F238E27FC236}">
                <a16:creationId xmlns:a16="http://schemas.microsoft.com/office/drawing/2014/main" id="{75DBB800-59BD-B3F9-E9F1-41BE1E424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 flipV="1">
            <a:off x="1737757" y="556657"/>
            <a:ext cx="1143463" cy="72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910EA95-CC1A-BA85-0149-FD58920AD2F0}"/>
              </a:ext>
            </a:extLst>
          </p:cNvPr>
          <p:cNvSpPr txBox="1"/>
          <p:nvPr/>
        </p:nvSpPr>
        <p:spPr>
          <a:xfrm>
            <a:off x="1115895" y="1794575"/>
            <a:ext cx="2819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" dirty="0">
                <a:effectLst/>
                <a:latin typeface="Helvetica Neue" panose="02000503000000020004" pitchFamily="2" charset="0"/>
              </a:rPr>
              <a:t>체험형 직관적 시스템 </a:t>
            </a:r>
            <a:endParaRPr lang="en-US" altLang="ko-KR" sz="800" dirty="0">
              <a:latin typeface="Helvetica Neue" panose="02000503000000020004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B5D8F3-DC49-7C76-FE2A-5FC63B394A81}"/>
              </a:ext>
            </a:extLst>
          </p:cNvPr>
          <p:cNvSpPr txBox="1"/>
          <p:nvPr/>
        </p:nvSpPr>
        <p:spPr>
          <a:xfrm>
            <a:off x="2525654" y="1794575"/>
            <a:ext cx="2819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" dirty="0">
                <a:latin typeface="Helvetica Neue" panose="02000503000000020004" pitchFamily="2" charset="0"/>
              </a:rPr>
              <a:t>디</a:t>
            </a:r>
            <a:r>
              <a:rPr lang="ko-KR" altLang="en-US" sz="800" dirty="0">
                <a:effectLst/>
                <a:latin typeface="Helvetica Neue" panose="02000503000000020004" pitchFamily="2" charset="0"/>
              </a:rPr>
              <a:t>지털 실감 교육</a:t>
            </a:r>
            <a:endParaRPr lang="en-US" altLang="ko-KR" sz="800" dirty="0">
              <a:latin typeface="Helvetica Neue" panose="02000503000000020004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8F57749-6046-4436-7006-594983C0B519}"/>
              </a:ext>
            </a:extLst>
          </p:cNvPr>
          <p:cNvSpPr txBox="1"/>
          <p:nvPr/>
        </p:nvSpPr>
        <p:spPr>
          <a:xfrm>
            <a:off x="3916878" y="1806084"/>
            <a:ext cx="2819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" dirty="0">
                <a:latin typeface="Helvetica Neue" panose="02000503000000020004" pitchFamily="2" charset="0"/>
              </a:rPr>
              <a:t>스마트 스쿨 최적화 솔루션</a:t>
            </a:r>
            <a:endParaRPr lang="en-US" altLang="ko-KR" sz="800" dirty="0">
              <a:latin typeface="Helvetica Neue" panose="02000503000000020004" pitchFamily="2" charset="0"/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EFB2088E-C29A-542C-3151-384ED5739941}"/>
              </a:ext>
            </a:extLst>
          </p:cNvPr>
          <p:cNvSpPr txBox="1"/>
          <p:nvPr/>
        </p:nvSpPr>
        <p:spPr>
          <a:xfrm>
            <a:off x="1694295" y="2622712"/>
            <a:ext cx="16277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700" dirty="0">
                <a:effectLst/>
                <a:latin typeface="Helvetica Neue" panose="02000503000000020004" pitchFamily="2" charset="0"/>
              </a:rPr>
              <a:t>눈으로 보고</a:t>
            </a:r>
            <a:r>
              <a:rPr lang="en-US" altLang="ko-KR" sz="700" dirty="0">
                <a:latin typeface="Helvetica Neue" panose="02000503000000020004" pitchFamily="2" charset="0"/>
              </a:rPr>
              <a:t> </a:t>
            </a:r>
            <a:r>
              <a:rPr lang="ko-KR" altLang="en-US" sz="700" dirty="0">
                <a:effectLst/>
                <a:latin typeface="Helvetica Neue" panose="02000503000000020004" pitchFamily="2" charset="0"/>
              </a:rPr>
              <a:t>손으로 만지고</a:t>
            </a:r>
            <a:endParaRPr lang="en-US" altLang="ko-KR" sz="700" dirty="0">
              <a:effectLst/>
              <a:latin typeface="Helvetica Neue" panose="02000503000000020004" pitchFamily="2" charset="0"/>
            </a:endParaRPr>
          </a:p>
          <a:p>
            <a:pPr algn="ctr"/>
            <a:r>
              <a:rPr lang="ko-KR" altLang="en-US" sz="700" dirty="0">
                <a:effectLst/>
                <a:latin typeface="Helvetica Neue" panose="02000503000000020004" pitchFamily="2" charset="0"/>
              </a:rPr>
              <a:t>반응하는</a:t>
            </a:r>
            <a:r>
              <a:rPr lang="en-US" altLang="ko-KR" sz="700" dirty="0">
                <a:latin typeface="Helvetica Neue" panose="02000503000000020004" pitchFamily="2" charset="0"/>
              </a:rPr>
              <a:t> </a:t>
            </a:r>
            <a:r>
              <a:rPr lang="ko-KR" altLang="en-US" sz="700" dirty="0">
                <a:effectLst/>
                <a:latin typeface="Helvetica Neue" panose="02000503000000020004" pitchFamily="2" charset="0"/>
              </a:rPr>
              <a:t>직관형 체험 강화</a:t>
            </a:r>
            <a:endParaRPr lang="en-US" altLang="ko-KR" sz="700" dirty="0">
              <a:effectLst/>
              <a:latin typeface="Helvetica Neue" panose="02000503000000020004" pitchFamily="2" charset="0"/>
            </a:endParaRPr>
          </a:p>
          <a:p>
            <a:pPr algn="ctr"/>
            <a:r>
              <a:rPr lang="en-US" altLang="ko-KR" sz="700" dirty="0">
                <a:latin typeface="Helvetica Neue" panose="02000503000000020004" pitchFamily="2" charset="0"/>
              </a:rPr>
              <a:t>(</a:t>
            </a:r>
            <a:r>
              <a:rPr lang="ko-KR" altLang="en-US" sz="700" dirty="0">
                <a:latin typeface="Helvetica Neue" panose="02000503000000020004" pitchFamily="2" charset="0"/>
              </a:rPr>
              <a:t>게임</a:t>
            </a:r>
            <a:r>
              <a:rPr lang="en-US" altLang="ko-KR" sz="700" dirty="0"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latin typeface="Helvetica Neue" panose="02000503000000020004" pitchFamily="2" charset="0"/>
              </a:rPr>
              <a:t>스포츠</a:t>
            </a:r>
            <a:r>
              <a:rPr lang="en-US" altLang="ko-KR" sz="700" dirty="0"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latin typeface="Helvetica Neue" panose="02000503000000020004" pitchFamily="2" charset="0"/>
              </a:rPr>
              <a:t>명화 명상 등</a:t>
            </a:r>
            <a:r>
              <a:rPr lang="en-US" altLang="ko-KR" sz="700" dirty="0"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9D39256F-8BBA-DCBD-A1DF-54F8FC5022F8}"/>
              </a:ext>
            </a:extLst>
          </p:cNvPr>
          <p:cNvSpPr txBox="1"/>
          <p:nvPr/>
        </p:nvSpPr>
        <p:spPr>
          <a:xfrm>
            <a:off x="2955268" y="2622712"/>
            <a:ext cx="19602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700" dirty="0">
                <a:effectLst/>
                <a:latin typeface="Helvetica Neue" panose="02000503000000020004" pitchFamily="2" charset="0"/>
              </a:rPr>
              <a:t>다수가 동시에 수행 가능한</a:t>
            </a:r>
            <a:endParaRPr lang="en-US" altLang="ko-KR" sz="700" dirty="0">
              <a:effectLst/>
              <a:latin typeface="Helvetica Neue" panose="02000503000000020004" pitchFamily="2" charset="0"/>
            </a:endParaRPr>
          </a:p>
          <a:p>
            <a:pPr algn="ctr"/>
            <a:r>
              <a:rPr lang="ko-KR" altLang="en-US" sz="700" dirty="0">
                <a:effectLst/>
                <a:latin typeface="Helvetica Neue" panose="02000503000000020004" pitchFamily="2" charset="0"/>
              </a:rPr>
              <a:t>디지털 교육 콘텐츠 실현</a:t>
            </a:r>
            <a:endParaRPr lang="en-US" altLang="ko-KR" sz="700" dirty="0">
              <a:effectLst/>
              <a:latin typeface="Helvetica Neue" panose="02000503000000020004" pitchFamily="2" charset="0"/>
            </a:endParaRPr>
          </a:p>
          <a:p>
            <a:pPr algn="ctr"/>
            <a:r>
              <a:rPr lang="en-US" altLang="ko-KR" sz="700" dirty="0">
                <a:latin typeface="Helvetica Neue" panose="02000503000000020004" pitchFamily="2" charset="0"/>
              </a:rPr>
              <a:t>(</a:t>
            </a:r>
            <a:r>
              <a:rPr lang="ko-KR" altLang="en-US" sz="700" dirty="0">
                <a:latin typeface="Helvetica Neue" panose="02000503000000020004" pitchFamily="2" charset="0"/>
              </a:rPr>
              <a:t>각종 안전교육</a:t>
            </a:r>
            <a:r>
              <a:rPr lang="en-US" altLang="ko-KR" sz="700" dirty="0"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latin typeface="Helvetica Neue" panose="02000503000000020004" pitchFamily="2" charset="0"/>
              </a:rPr>
              <a:t>간접 여행 등</a:t>
            </a:r>
            <a:r>
              <a:rPr lang="en-US" altLang="ko-KR" sz="700" dirty="0"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D1C9D207-F033-055F-2F3C-C6DFB965C5AA}"/>
              </a:ext>
            </a:extLst>
          </p:cNvPr>
          <p:cNvSpPr txBox="1"/>
          <p:nvPr/>
        </p:nvSpPr>
        <p:spPr>
          <a:xfrm>
            <a:off x="4346492" y="2622712"/>
            <a:ext cx="19602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700" dirty="0">
                <a:effectLst/>
                <a:latin typeface="Helvetica Neue" panose="02000503000000020004" pitchFamily="2" charset="0"/>
              </a:rPr>
              <a:t>윈도우 베이스로</a:t>
            </a:r>
            <a:r>
              <a:rPr lang="en-US" altLang="ko-KR" sz="700" dirty="0">
                <a:latin typeface="Helvetica Neue" panose="02000503000000020004" pitchFamily="2" charset="0"/>
              </a:rPr>
              <a:t> </a:t>
            </a:r>
            <a:r>
              <a:rPr lang="ko-KR" altLang="en-US" sz="700" dirty="0">
                <a:effectLst/>
                <a:latin typeface="Helvetica Neue" panose="02000503000000020004" pitchFamily="2" charset="0"/>
              </a:rPr>
              <a:t>교사 및</a:t>
            </a:r>
            <a:endParaRPr lang="en-US" altLang="ko-KR" sz="700" dirty="0">
              <a:effectLst/>
              <a:latin typeface="Helvetica Neue" panose="02000503000000020004" pitchFamily="2" charset="0"/>
            </a:endParaRPr>
          </a:p>
          <a:p>
            <a:pPr algn="ctr"/>
            <a:r>
              <a:rPr lang="ko-KR" altLang="en-US" sz="700" dirty="0">
                <a:effectLst/>
                <a:latin typeface="Helvetica Neue" panose="02000503000000020004" pitchFamily="2" charset="0"/>
              </a:rPr>
              <a:t>학생들이 사용 가능한</a:t>
            </a:r>
            <a:r>
              <a:rPr lang="en-US" altLang="ko-KR" sz="700" dirty="0">
                <a:latin typeface="Helvetica Neue" panose="02000503000000020004" pitchFamily="2" charset="0"/>
              </a:rPr>
              <a:t> </a:t>
            </a:r>
            <a:r>
              <a:rPr lang="en-US" altLang="ko-KR" sz="700" dirty="0">
                <a:effectLst/>
                <a:latin typeface="Helvetica Neue" panose="02000503000000020004" pitchFamily="2" charset="0"/>
              </a:rPr>
              <a:t>ICT </a:t>
            </a:r>
            <a:r>
              <a:rPr lang="ko-KR" altLang="en-US" sz="700" dirty="0">
                <a:effectLst/>
                <a:latin typeface="Helvetica Neue" panose="02000503000000020004" pitchFamily="2" charset="0"/>
              </a:rPr>
              <a:t>솔루션</a:t>
            </a:r>
            <a:endParaRPr lang="en-US" altLang="ko-KR" sz="700" dirty="0">
              <a:effectLst/>
              <a:latin typeface="Helvetica Neue" panose="02000503000000020004" pitchFamily="2" charset="0"/>
            </a:endParaRPr>
          </a:p>
          <a:p>
            <a:pPr algn="ctr"/>
            <a:r>
              <a:rPr lang="en-US" altLang="ko-KR" sz="700" dirty="0">
                <a:latin typeface="Helvetica Neue" panose="02000503000000020004" pitchFamily="2" charset="0"/>
              </a:rPr>
              <a:t>(</a:t>
            </a:r>
            <a:r>
              <a:rPr lang="ko-KR" altLang="en-US" sz="700" dirty="0">
                <a:latin typeface="Helvetica Neue" panose="02000503000000020004" pitchFamily="2" charset="0"/>
              </a:rPr>
              <a:t>강의</a:t>
            </a:r>
            <a:r>
              <a:rPr lang="en-US" altLang="ko-KR" sz="700" dirty="0"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latin typeface="Helvetica Neue" panose="02000503000000020004" pitchFamily="2" charset="0"/>
              </a:rPr>
              <a:t>발표 등</a:t>
            </a:r>
            <a:r>
              <a:rPr lang="en-US" altLang="ko-KR" sz="700" dirty="0">
                <a:latin typeface="Helvetica Neue" panose="02000503000000020004" pitchFamily="2" charset="0"/>
              </a:rPr>
              <a:t>)</a:t>
            </a:r>
          </a:p>
        </p:txBody>
      </p:sp>
      <p:grpSp>
        <p:nvGrpSpPr>
          <p:cNvPr id="1032" name="그룹 1031">
            <a:extLst>
              <a:ext uri="{FF2B5EF4-FFF2-40B4-BE49-F238E27FC236}">
                <a16:creationId xmlns:a16="http://schemas.microsoft.com/office/drawing/2014/main" id="{1F82F703-9012-EB1B-2138-8F8309AB66FC}"/>
              </a:ext>
            </a:extLst>
          </p:cNvPr>
          <p:cNvGrpSpPr/>
          <p:nvPr/>
        </p:nvGrpSpPr>
        <p:grpSpPr>
          <a:xfrm>
            <a:off x="1866724" y="1233627"/>
            <a:ext cx="4316680" cy="480608"/>
            <a:chOff x="1866724" y="1233627"/>
            <a:chExt cx="4316680" cy="480608"/>
          </a:xfrm>
        </p:grpSpPr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8CA9188C-D1DF-7E87-BAD5-EDEEC181C115}"/>
                </a:ext>
              </a:extLst>
            </p:cNvPr>
            <p:cNvSpPr txBox="1"/>
            <p:nvPr/>
          </p:nvSpPr>
          <p:spPr>
            <a:xfrm>
              <a:off x="1866724" y="1233627"/>
              <a:ext cx="281951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200" dirty="0">
                  <a:effectLst/>
                  <a:latin typeface="Helvetica Neue" panose="02000503000000020004" pitchFamily="2" charset="0"/>
                </a:rPr>
                <a:t>노리큐브의 차별점</a:t>
              </a:r>
              <a:endParaRPr lang="en-US" altLang="ko-KR" sz="2200" dirty="0">
                <a:latin typeface="Helvetica Neue" panose="02000503000000020004" pitchFamily="2" charset="0"/>
              </a:endParaRPr>
            </a:p>
          </p:txBody>
        </p:sp>
        <p:cxnSp>
          <p:nvCxnSpPr>
            <p:cNvPr id="1034" name="직선 연결선 1033">
              <a:extLst>
                <a:ext uri="{FF2B5EF4-FFF2-40B4-BE49-F238E27FC236}">
                  <a16:creationId xmlns:a16="http://schemas.microsoft.com/office/drawing/2014/main" id="{070C95EA-1B35-3DAA-1E4B-830CD9C8DA11}"/>
                </a:ext>
              </a:extLst>
            </p:cNvPr>
            <p:cNvCxnSpPr>
              <a:cxnSpLocks/>
            </p:cNvCxnSpPr>
            <p:nvPr/>
          </p:nvCxnSpPr>
          <p:spPr>
            <a:xfrm>
              <a:off x="1959429" y="1603804"/>
              <a:ext cx="387531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223232EA-EE91-1D45-875C-99FDAA5E6C54}"/>
                </a:ext>
              </a:extLst>
            </p:cNvPr>
            <p:cNvSpPr txBox="1"/>
            <p:nvPr/>
          </p:nvSpPr>
          <p:spPr>
            <a:xfrm>
              <a:off x="5486083" y="1283348"/>
              <a:ext cx="69732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200" b="1" i="1" dirty="0">
                  <a:effectLst/>
                  <a:latin typeface="Helvetica Neue" panose="02000503000000020004" pitchFamily="2" charset="0"/>
                </a:rPr>
                <a:t>01</a:t>
              </a:r>
              <a:endParaRPr lang="en-US" altLang="ko-KR" sz="2200" b="1" i="1" dirty="0">
                <a:latin typeface="Helvetica Neue" panose="02000503000000020004" pitchFamily="2" charset="0"/>
              </a:endParaRPr>
            </a:p>
          </p:txBody>
        </p:sp>
      </p:grpSp>
      <p:grpSp>
        <p:nvGrpSpPr>
          <p:cNvPr id="1042" name="그룹 1041">
            <a:extLst>
              <a:ext uri="{FF2B5EF4-FFF2-40B4-BE49-F238E27FC236}">
                <a16:creationId xmlns:a16="http://schemas.microsoft.com/office/drawing/2014/main" id="{094F343C-25D2-9C1E-4AAF-2BD4AD6C9BE9}"/>
              </a:ext>
            </a:extLst>
          </p:cNvPr>
          <p:cNvGrpSpPr/>
          <p:nvPr/>
        </p:nvGrpSpPr>
        <p:grpSpPr>
          <a:xfrm>
            <a:off x="1866724" y="3158618"/>
            <a:ext cx="4296729" cy="481830"/>
            <a:chOff x="2057804" y="3921552"/>
            <a:chExt cx="4296729" cy="481830"/>
          </a:xfrm>
        </p:grpSpPr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9AA7091D-BC6B-52D1-E9B2-6E592D9E1D15}"/>
                </a:ext>
              </a:extLst>
            </p:cNvPr>
            <p:cNvSpPr txBox="1"/>
            <p:nvPr/>
          </p:nvSpPr>
          <p:spPr>
            <a:xfrm>
              <a:off x="2057804" y="3921552"/>
              <a:ext cx="281951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200" dirty="0">
                  <a:effectLst/>
                  <a:latin typeface="Helvetica Neue" panose="02000503000000020004" pitchFamily="2" charset="0"/>
                </a:rPr>
                <a:t>노리큐브의 필요성</a:t>
              </a:r>
              <a:endParaRPr lang="en-US" altLang="ko-KR" sz="2200" dirty="0">
                <a:latin typeface="Helvetica Neue" panose="02000503000000020004" pitchFamily="2" charset="0"/>
              </a:endParaRPr>
            </a:p>
          </p:txBody>
        </p:sp>
        <p:cxnSp>
          <p:nvCxnSpPr>
            <p:cNvPr id="1044" name="직선 연결선 1043">
              <a:extLst>
                <a:ext uri="{FF2B5EF4-FFF2-40B4-BE49-F238E27FC236}">
                  <a16:creationId xmlns:a16="http://schemas.microsoft.com/office/drawing/2014/main" id="{2AA78059-D995-DC7F-3DF3-CF3B9C72DB84}"/>
                </a:ext>
              </a:extLst>
            </p:cNvPr>
            <p:cNvCxnSpPr>
              <a:cxnSpLocks/>
            </p:cNvCxnSpPr>
            <p:nvPr/>
          </p:nvCxnSpPr>
          <p:spPr>
            <a:xfrm>
              <a:off x="2150509" y="4292951"/>
              <a:ext cx="38553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1FC0AE23-062B-8821-C42A-039245A86AF1}"/>
                </a:ext>
              </a:extLst>
            </p:cNvPr>
            <p:cNvSpPr txBox="1"/>
            <p:nvPr/>
          </p:nvSpPr>
          <p:spPr>
            <a:xfrm>
              <a:off x="5657212" y="3972495"/>
              <a:ext cx="69732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200" b="1" i="1" dirty="0">
                  <a:effectLst/>
                  <a:latin typeface="Helvetica Neue" panose="02000503000000020004" pitchFamily="2" charset="0"/>
                </a:rPr>
                <a:t>02</a:t>
              </a:r>
              <a:endParaRPr lang="en-US" altLang="ko-KR" sz="2200" b="1" i="1" dirty="0">
                <a:latin typeface="Helvetica Neue" panose="02000503000000020004" pitchFamily="2" charset="0"/>
              </a:endParaRPr>
            </a:p>
          </p:txBody>
        </p:sp>
      </p:grpSp>
      <p:sp>
        <p:nvSpPr>
          <p:cNvPr id="1046" name="TextBox 1045">
            <a:extLst>
              <a:ext uri="{FF2B5EF4-FFF2-40B4-BE49-F238E27FC236}">
                <a16:creationId xmlns:a16="http://schemas.microsoft.com/office/drawing/2014/main" id="{B45AA978-8DB1-D5F8-237B-FA267814BFCC}"/>
              </a:ext>
            </a:extLst>
          </p:cNvPr>
          <p:cNvSpPr txBox="1"/>
          <p:nvPr/>
        </p:nvSpPr>
        <p:spPr>
          <a:xfrm>
            <a:off x="1812309" y="3651791"/>
            <a:ext cx="35328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>
                <a:effectLst/>
                <a:latin typeface="Helvetica Neue" panose="02000503000000020004" pitchFamily="2" charset="0"/>
              </a:rPr>
              <a:t>1. </a:t>
            </a:r>
            <a:r>
              <a:rPr lang="ko-KR" altLang="en-US" sz="700" dirty="0">
                <a:effectLst/>
                <a:latin typeface="Helvetica Neue" panose="02000503000000020004" pitchFamily="2" charset="0"/>
              </a:rPr>
              <a:t>어린이부터 노인까지 전연령대가 몰입감 넘치는 실감 체험 가능</a:t>
            </a:r>
            <a:endParaRPr lang="en-US" altLang="ko-KR" sz="700" dirty="0">
              <a:latin typeface="Helvetica Neue" panose="02000503000000020004" pitchFamily="2" charset="0"/>
            </a:endParaRP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51A3AEC0-77DF-3FC6-7214-34092F798F4A}"/>
              </a:ext>
            </a:extLst>
          </p:cNvPr>
          <p:cNvSpPr txBox="1"/>
          <p:nvPr/>
        </p:nvSpPr>
        <p:spPr>
          <a:xfrm>
            <a:off x="1812309" y="3871331"/>
            <a:ext cx="42836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>
                <a:effectLst/>
                <a:latin typeface="Helvetica Neue" panose="02000503000000020004" pitchFamily="2" charset="0"/>
              </a:rPr>
              <a:t>2. 3~5</a:t>
            </a:r>
            <a:r>
              <a:rPr lang="ko-KR" altLang="en-US" sz="700" dirty="0">
                <a:effectLst/>
                <a:latin typeface="Helvetica Neue" panose="02000503000000020004" pitchFamily="2" charset="0"/>
              </a:rPr>
              <a:t>평의 공간을 놀이</a:t>
            </a:r>
            <a:r>
              <a:rPr lang="en-US" altLang="ko-KR" sz="700" dirty="0">
                <a:effectLst/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effectLst/>
                <a:latin typeface="Helvetica Neue" panose="02000503000000020004" pitchFamily="2" charset="0"/>
              </a:rPr>
              <a:t>교육</a:t>
            </a:r>
            <a:r>
              <a:rPr lang="en-US" altLang="ko-KR" sz="700" dirty="0">
                <a:effectLst/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effectLst/>
                <a:latin typeface="Helvetica Neue" panose="02000503000000020004" pitchFamily="2" charset="0"/>
              </a:rPr>
              <a:t>체험</a:t>
            </a:r>
            <a:r>
              <a:rPr lang="en-US" altLang="ko-KR" sz="700" dirty="0">
                <a:effectLst/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effectLst/>
                <a:latin typeface="Helvetica Neue" panose="02000503000000020004" pitchFamily="2" charset="0"/>
              </a:rPr>
              <a:t>스포츠까지 다양한 형태로 전환 가능한 멀티 체험 룸</a:t>
            </a:r>
            <a:endParaRPr lang="en-US" altLang="ko-KR" sz="700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65218FD3-A102-FF60-1404-A2C3965AC4C3}"/>
              </a:ext>
            </a:extLst>
          </p:cNvPr>
          <p:cNvSpPr txBox="1"/>
          <p:nvPr/>
        </p:nvSpPr>
        <p:spPr>
          <a:xfrm>
            <a:off x="1812308" y="4093131"/>
            <a:ext cx="42836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>
                <a:effectLst/>
                <a:latin typeface="Helvetica Neue" panose="02000503000000020004" pitchFamily="2" charset="0"/>
              </a:rPr>
              <a:t>3. </a:t>
            </a:r>
            <a:r>
              <a:rPr lang="ko-KR" altLang="en-US" sz="700" dirty="0">
                <a:effectLst/>
                <a:latin typeface="Helvetica Neue" panose="02000503000000020004" pitchFamily="2" charset="0"/>
              </a:rPr>
              <a:t>현장 교육이 어려운 장소나 </a:t>
            </a:r>
            <a:r>
              <a:rPr lang="ko-KR" altLang="en-US" sz="700" dirty="0">
                <a:latin typeface="Helvetica Neue" panose="02000503000000020004" pitchFamily="2" charset="0"/>
              </a:rPr>
              <a:t> </a:t>
            </a:r>
            <a:r>
              <a:rPr lang="ko-KR" altLang="en-US" sz="700" dirty="0">
                <a:effectLst/>
                <a:latin typeface="Helvetica Neue" panose="02000503000000020004" pitchFamily="2" charset="0"/>
              </a:rPr>
              <a:t>소방교육</a:t>
            </a:r>
            <a:r>
              <a:rPr lang="en-US" altLang="ko-KR" sz="700" dirty="0">
                <a:effectLst/>
                <a:latin typeface="Helvetica Neue" panose="02000503000000020004" pitchFamily="2" charset="0"/>
              </a:rPr>
              <a:t>,</a:t>
            </a:r>
            <a:r>
              <a:rPr lang="ko-KR" altLang="en-US" sz="700" dirty="0">
                <a:effectLst/>
                <a:latin typeface="Helvetica Neue" panose="02000503000000020004" pitchFamily="2" charset="0"/>
              </a:rPr>
              <a:t> 험</a:t>
            </a:r>
            <a:r>
              <a:rPr lang="ko-KR" altLang="en-US" sz="700" dirty="0">
                <a:latin typeface="Helvetica Neue" panose="02000503000000020004" pitchFamily="2" charset="0"/>
              </a:rPr>
              <a:t>지 체험 등을 실감나</a:t>
            </a:r>
            <a:r>
              <a:rPr lang="ko-KR" altLang="en-US" sz="700" dirty="0">
                <a:effectLst/>
                <a:latin typeface="Helvetica Neue" panose="02000503000000020004" pitchFamily="2" charset="0"/>
              </a:rPr>
              <a:t>게 체험할 수 있어</a:t>
            </a:r>
            <a:r>
              <a:rPr lang="ko-KR" altLang="en-US" sz="700" dirty="0">
                <a:latin typeface="Helvetica Neue" panose="02000503000000020004" pitchFamily="2" charset="0"/>
              </a:rPr>
              <a:t>서</a:t>
            </a:r>
            <a:r>
              <a:rPr lang="en-US" altLang="ko-KR" sz="700" dirty="0"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effectLst/>
                <a:latin typeface="Helvetica Neue" panose="02000503000000020004" pitchFamily="2" charset="0"/>
              </a:rPr>
              <a:t>교육용</a:t>
            </a:r>
            <a:r>
              <a:rPr lang="ko-KR" altLang="en-US" sz="700" dirty="0">
                <a:latin typeface="Helvetica Neue" panose="02000503000000020004" pitchFamily="2" charset="0"/>
              </a:rPr>
              <a:t>으로 활용</a:t>
            </a:r>
            <a:endParaRPr lang="en-US" altLang="ko-KR" sz="700" dirty="0">
              <a:effectLst/>
              <a:latin typeface="Helvetica Neue" panose="02000503000000020004" pitchFamily="2" charset="0"/>
            </a:endParaRPr>
          </a:p>
        </p:txBody>
      </p:sp>
      <p:grpSp>
        <p:nvGrpSpPr>
          <p:cNvPr id="1049" name="그룹 1048">
            <a:extLst>
              <a:ext uri="{FF2B5EF4-FFF2-40B4-BE49-F238E27FC236}">
                <a16:creationId xmlns:a16="http://schemas.microsoft.com/office/drawing/2014/main" id="{7F9BCB34-BDA4-B782-B6BF-A346A92A887E}"/>
              </a:ext>
            </a:extLst>
          </p:cNvPr>
          <p:cNvGrpSpPr/>
          <p:nvPr/>
        </p:nvGrpSpPr>
        <p:grpSpPr>
          <a:xfrm>
            <a:off x="1866724" y="4319027"/>
            <a:ext cx="4317760" cy="481621"/>
            <a:chOff x="2036773" y="3930470"/>
            <a:chExt cx="4317760" cy="481621"/>
          </a:xfrm>
        </p:grpSpPr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1EC13A2A-BD25-D7E6-45FE-D405ECEC0AA3}"/>
                </a:ext>
              </a:extLst>
            </p:cNvPr>
            <p:cNvSpPr txBox="1"/>
            <p:nvPr/>
          </p:nvSpPr>
          <p:spPr>
            <a:xfrm>
              <a:off x="2036773" y="3930470"/>
              <a:ext cx="281951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200" dirty="0">
                  <a:effectLst/>
                  <a:latin typeface="Helvetica Neue" panose="02000503000000020004" pitchFamily="2" charset="0"/>
                </a:rPr>
                <a:t>노리큐브 </a:t>
              </a:r>
              <a:r>
                <a:rPr lang="en-US" altLang="ko-KR" sz="2200" dirty="0">
                  <a:effectLst/>
                  <a:latin typeface="Helvetica Neue" panose="02000503000000020004" pitchFamily="2" charset="0"/>
                </a:rPr>
                <a:t>TYPE</a:t>
              </a:r>
              <a:endParaRPr lang="en-US" altLang="ko-KR" sz="2200" dirty="0">
                <a:latin typeface="Helvetica Neue" panose="02000503000000020004" pitchFamily="2" charset="0"/>
              </a:endParaRPr>
            </a:p>
          </p:txBody>
        </p:sp>
        <p:cxnSp>
          <p:nvCxnSpPr>
            <p:cNvPr id="1051" name="직선 연결선 1050">
              <a:extLst>
                <a:ext uri="{FF2B5EF4-FFF2-40B4-BE49-F238E27FC236}">
                  <a16:creationId xmlns:a16="http://schemas.microsoft.com/office/drawing/2014/main" id="{9EF744F9-7F6C-59DF-5524-DCEDA196DFCC}"/>
                </a:ext>
              </a:extLst>
            </p:cNvPr>
            <p:cNvCxnSpPr>
              <a:cxnSpLocks/>
            </p:cNvCxnSpPr>
            <p:nvPr/>
          </p:nvCxnSpPr>
          <p:spPr>
            <a:xfrm>
              <a:off x="2129478" y="4292951"/>
              <a:ext cx="387639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2" name="TextBox 1051">
              <a:extLst>
                <a:ext uri="{FF2B5EF4-FFF2-40B4-BE49-F238E27FC236}">
                  <a16:creationId xmlns:a16="http://schemas.microsoft.com/office/drawing/2014/main" id="{18CF5FBE-E848-7E0D-3D69-D78EB34EC347}"/>
                </a:ext>
              </a:extLst>
            </p:cNvPr>
            <p:cNvSpPr txBox="1"/>
            <p:nvPr/>
          </p:nvSpPr>
          <p:spPr>
            <a:xfrm>
              <a:off x="5657212" y="3981204"/>
              <a:ext cx="69732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200" b="1" i="1" dirty="0">
                  <a:effectLst/>
                  <a:latin typeface="Helvetica Neue" panose="02000503000000020004" pitchFamily="2" charset="0"/>
                </a:rPr>
                <a:t>03</a:t>
              </a:r>
              <a:endParaRPr lang="en-US" altLang="ko-KR" sz="2200" b="1" i="1" dirty="0">
                <a:latin typeface="Helvetica Neue" panose="02000503000000020004" pitchFamily="2" charset="0"/>
              </a:endParaRPr>
            </a:p>
          </p:txBody>
        </p:sp>
      </p:grpSp>
      <p:pic>
        <p:nvPicPr>
          <p:cNvPr id="1053" name="그림 1052">
            <a:extLst>
              <a:ext uri="{FF2B5EF4-FFF2-40B4-BE49-F238E27FC236}">
                <a16:creationId xmlns:a16="http://schemas.microsoft.com/office/drawing/2014/main" id="{B2766A51-A9CD-69A2-E03E-9BF3AF5D9B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914" y="4847013"/>
            <a:ext cx="754391" cy="582445"/>
          </a:xfrm>
          <a:prstGeom prst="rect">
            <a:avLst/>
          </a:prstGeom>
        </p:spPr>
      </p:pic>
      <p:pic>
        <p:nvPicPr>
          <p:cNvPr id="1054" name="그림 1053">
            <a:extLst>
              <a:ext uri="{FF2B5EF4-FFF2-40B4-BE49-F238E27FC236}">
                <a16:creationId xmlns:a16="http://schemas.microsoft.com/office/drawing/2014/main" id="{421AA5CA-ED21-579F-80FB-886B482CF7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667" y="4930854"/>
            <a:ext cx="697321" cy="510693"/>
          </a:xfrm>
          <a:prstGeom prst="rect">
            <a:avLst/>
          </a:prstGeom>
        </p:spPr>
      </p:pic>
      <p:pic>
        <p:nvPicPr>
          <p:cNvPr id="1056" name="그림 1055">
            <a:extLst>
              <a:ext uri="{FF2B5EF4-FFF2-40B4-BE49-F238E27FC236}">
                <a16:creationId xmlns:a16="http://schemas.microsoft.com/office/drawing/2014/main" id="{CAF16162-F1B2-0405-BF52-2C1A17AB30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552" y="4886491"/>
            <a:ext cx="900000" cy="506250"/>
          </a:xfrm>
          <a:prstGeom prst="rect">
            <a:avLst/>
          </a:prstGeom>
        </p:spPr>
      </p:pic>
      <p:sp>
        <p:nvSpPr>
          <p:cNvPr id="1057" name="TextBox 1056">
            <a:extLst>
              <a:ext uri="{FF2B5EF4-FFF2-40B4-BE49-F238E27FC236}">
                <a16:creationId xmlns:a16="http://schemas.microsoft.com/office/drawing/2014/main" id="{2A93C6EE-428F-3440-A365-DC8416479498}"/>
              </a:ext>
            </a:extLst>
          </p:cNvPr>
          <p:cNvSpPr txBox="1"/>
          <p:nvPr/>
        </p:nvSpPr>
        <p:spPr>
          <a:xfrm>
            <a:off x="1737756" y="5484229"/>
            <a:ext cx="16277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b="1" dirty="0">
                <a:effectLst/>
                <a:latin typeface="Helvetica Neue" panose="02000503000000020004" pitchFamily="2" charset="0"/>
              </a:rPr>
              <a:t>TYPE 333</a:t>
            </a:r>
          </a:p>
          <a:p>
            <a:pPr algn="ctr"/>
            <a:r>
              <a:rPr lang="en-US" altLang="ko-KR" sz="700" dirty="0">
                <a:latin typeface="Helvetica Neue" panose="02000503000000020004" pitchFamily="2" charset="0"/>
              </a:rPr>
              <a:t>3</a:t>
            </a:r>
            <a:r>
              <a:rPr lang="ko-KR" altLang="en-US" sz="700" dirty="0">
                <a:latin typeface="Helvetica Neue" panose="02000503000000020004" pitchFamily="2" charset="0"/>
              </a:rPr>
              <a:t>면</a:t>
            </a:r>
            <a:r>
              <a:rPr lang="en-US" altLang="ko-KR" sz="700" dirty="0">
                <a:latin typeface="Helvetica Neue" panose="02000503000000020004" pitchFamily="2" charset="0"/>
              </a:rPr>
              <a:t>/3</a:t>
            </a:r>
            <a:r>
              <a:rPr lang="ko-KR" altLang="en-US" sz="700" dirty="0">
                <a:latin typeface="Helvetica Neue" panose="02000503000000020004" pitchFamily="2" charset="0"/>
              </a:rPr>
              <a:t>종 선택</a:t>
            </a:r>
            <a:endParaRPr lang="en-US" altLang="ko-KR" sz="700" dirty="0">
              <a:latin typeface="Helvetica Neue" panose="02000503000000020004" pitchFamily="2" charset="0"/>
            </a:endParaRP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2B23F175-8617-2DD8-19E4-C8FC83FBDCAC}"/>
              </a:ext>
            </a:extLst>
          </p:cNvPr>
          <p:cNvSpPr txBox="1"/>
          <p:nvPr/>
        </p:nvSpPr>
        <p:spPr>
          <a:xfrm>
            <a:off x="3011238" y="5484228"/>
            <a:ext cx="16277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b="1" dirty="0">
                <a:effectLst/>
                <a:latin typeface="Helvetica Neue" panose="02000503000000020004" pitchFamily="2" charset="0"/>
              </a:rPr>
              <a:t>TYPE 444</a:t>
            </a:r>
          </a:p>
          <a:p>
            <a:pPr algn="ctr"/>
            <a:r>
              <a:rPr lang="en-US" altLang="ko-KR" sz="700" dirty="0">
                <a:latin typeface="Helvetica Neue" panose="02000503000000020004" pitchFamily="2" charset="0"/>
              </a:rPr>
              <a:t>4</a:t>
            </a:r>
            <a:r>
              <a:rPr lang="ko-KR" altLang="en-US" sz="700" dirty="0">
                <a:latin typeface="Helvetica Neue" panose="02000503000000020004" pitchFamily="2" charset="0"/>
              </a:rPr>
              <a:t>면</a:t>
            </a:r>
            <a:r>
              <a:rPr lang="en-US" altLang="ko-KR" sz="700" dirty="0">
                <a:latin typeface="Helvetica Neue" panose="02000503000000020004" pitchFamily="2" charset="0"/>
              </a:rPr>
              <a:t>/4</a:t>
            </a:r>
            <a:r>
              <a:rPr lang="ko-KR" altLang="en-US" sz="700" dirty="0">
                <a:latin typeface="Helvetica Neue" panose="02000503000000020004" pitchFamily="2" charset="0"/>
              </a:rPr>
              <a:t>종 선택</a:t>
            </a:r>
            <a:endParaRPr lang="en-US" altLang="ko-KR" sz="700" dirty="0">
              <a:latin typeface="Helvetica Neue" panose="02000503000000020004" pitchFamily="2" charset="0"/>
            </a:endParaRP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F7EC815C-E4EB-0ED2-71DD-B4E553E5ADFF}"/>
              </a:ext>
            </a:extLst>
          </p:cNvPr>
          <p:cNvSpPr txBox="1"/>
          <p:nvPr/>
        </p:nvSpPr>
        <p:spPr>
          <a:xfrm>
            <a:off x="4346492" y="5491029"/>
            <a:ext cx="16277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b="1" dirty="0">
                <a:effectLst/>
                <a:latin typeface="Helvetica Neue" panose="02000503000000020004" pitchFamily="2" charset="0"/>
              </a:rPr>
              <a:t>TYPE 555</a:t>
            </a:r>
          </a:p>
          <a:p>
            <a:pPr algn="ctr"/>
            <a:r>
              <a:rPr lang="en-US" altLang="ko-KR" sz="700" dirty="0">
                <a:latin typeface="Helvetica Neue" panose="02000503000000020004" pitchFamily="2" charset="0"/>
              </a:rPr>
              <a:t>5</a:t>
            </a:r>
            <a:r>
              <a:rPr lang="ko-KR" altLang="en-US" sz="700" dirty="0">
                <a:latin typeface="Helvetica Neue" panose="02000503000000020004" pitchFamily="2" charset="0"/>
              </a:rPr>
              <a:t>면</a:t>
            </a:r>
            <a:r>
              <a:rPr lang="en-US" altLang="ko-KR" sz="700" dirty="0">
                <a:latin typeface="Helvetica Neue" panose="02000503000000020004" pitchFamily="2" charset="0"/>
              </a:rPr>
              <a:t>/5</a:t>
            </a:r>
            <a:r>
              <a:rPr lang="ko-KR" altLang="en-US" sz="700" dirty="0">
                <a:latin typeface="Helvetica Neue" panose="02000503000000020004" pitchFamily="2" charset="0"/>
              </a:rPr>
              <a:t>종 선택</a:t>
            </a:r>
            <a:endParaRPr lang="en-US" altLang="ko-KR" sz="700" dirty="0">
              <a:latin typeface="Helvetica Neue" panose="02000503000000020004" pitchFamily="2" charset="0"/>
            </a:endParaRPr>
          </a:p>
        </p:txBody>
      </p:sp>
      <p:sp>
        <p:nvSpPr>
          <p:cNvPr id="1061" name="TextBox 1060">
            <a:extLst>
              <a:ext uri="{FF2B5EF4-FFF2-40B4-BE49-F238E27FC236}">
                <a16:creationId xmlns:a16="http://schemas.microsoft.com/office/drawing/2014/main" id="{9858BC6B-B3FB-31CD-E49C-CFD1661285E1}"/>
              </a:ext>
            </a:extLst>
          </p:cNvPr>
          <p:cNvSpPr txBox="1"/>
          <p:nvPr/>
        </p:nvSpPr>
        <p:spPr>
          <a:xfrm>
            <a:off x="2073599" y="5957162"/>
            <a:ext cx="35328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>
                <a:latin typeface="Helvetica Neue" panose="02000503000000020004" pitchFamily="2" charset="0"/>
              </a:rPr>
              <a:t>1. </a:t>
            </a:r>
            <a:r>
              <a:rPr lang="ko-KR" altLang="en-US" sz="700" dirty="0">
                <a:latin typeface="Helvetica Neue" panose="02000503000000020004" pitchFamily="2" charset="0"/>
              </a:rPr>
              <a:t>프로그램 </a:t>
            </a:r>
            <a:r>
              <a:rPr lang="en-US" altLang="ko-KR" sz="700" dirty="0">
                <a:latin typeface="Helvetica Neue" panose="02000503000000020004" pitchFamily="2" charset="0"/>
              </a:rPr>
              <a:t>: </a:t>
            </a:r>
            <a:r>
              <a:rPr lang="ko-KR" altLang="en-US" sz="700" dirty="0">
                <a:latin typeface="Helvetica Neue" panose="02000503000000020004" pitchFamily="2" charset="0"/>
              </a:rPr>
              <a:t>윈도우 프로그램</a:t>
            </a:r>
            <a:r>
              <a:rPr lang="en-US" altLang="ko-KR" sz="700" dirty="0">
                <a:latin typeface="Helvetica Neue" panose="02000503000000020004" pitchFamily="2" charset="0"/>
              </a:rPr>
              <a:t>(</a:t>
            </a:r>
            <a:r>
              <a:rPr lang="ko-KR" altLang="en-US" sz="700" dirty="0">
                <a:latin typeface="Helvetica Neue" panose="02000503000000020004" pitchFamily="2" charset="0"/>
              </a:rPr>
              <a:t>워드</a:t>
            </a:r>
            <a:r>
              <a:rPr lang="en-US" altLang="ko-KR" sz="700" dirty="0">
                <a:latin typeface="Helvetica Neue" panose="02000503000000020004" pitchFamily="2" charset="0"/>
              </a:rPr>
              <a:t>, PPT, </a:t>
            </a:r>
            <a:r>
              <a:rPr lang="ko-KR" altLang="en-US" sz="700" dirty="0">
                <a:latin typeface="Helvetica Neue" panose="02000503000000020004" pitchFamily="2" charset="0"/>
              </a:rPr>
              <a:t>한글 등</a:t>
            </a:r>
            <a:r>
              <a:rPr lang="en-US" altLang="ko-KR" sz="700" dirty="0">
                <a:latin typeface="Helvetica Neue" panose="02000503000000020004" pitchFamily="2" charset="0"/>
              </a:rPr>
              <a:t>)</a:t>
            </a:r>
          </a:p>
          <a:p>
            <a:r>
              <a:rPr lang="en-US" altLang="ko-KR" sz="700" dirty="0">
                <a:latin typeface="Helvetica Neue" panose="02000503000000020004" pitchFamily="2" charset="0"/>
              </a:rPr>
              <a:t>2. </a:t>
            </a:r>
            <a:r>
              <a:rPr lang="ko-KR" altLang="en-US" sz="700" dirty="0">
                <a:latin typeface="Helvetica Neue" panose="02000503000000020004" pitchFamily="2" charset="0"/>
              </a:rPr>
              <a:t>영상 </a:t>
            </a:r>
            <a:r>
              <a:rPr lang="en-US" altLang="ko-KR" sz="700" dirty="0">
                <a:latin typeface="Helvetica Neue" panose="02000503000000020004" pitchFamily="2" charset="0"/>
              </a:rPr>
              <a:t>: </a:t>
            </a:r>
            <a:r>
              <a:rPr lang="ko-KR" altLang="en-US" sz="700" dirty="0">
                <a:latin typeface="Helvetica Neue" panose="02000503000000020004" pitchFamily="2" charset="0"/>
              </a:rPr>
              <a:t>웹서핑</a:t>
            </a:r>
            <a:r>
              <a:rPr lang="en-US" altLang="ko-KR" sz="700" dirty="0"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latin typeface="Helvetica Neue" panose="02000503000000020004" pitchFamily="2" charset="0"/>
              </a:rPr>
              <a:t>동영상 플레이</a:t>
            </a:r>
            <a:r>
              <a:rPr lang="en-US" altLang="ko-KR" sz="700" dirty="0">
                <a:latin typeface="Helvetica Neue" panose="02000503000000020004" pitchFamily="2" charset="0"/>
              </a:rPr>
              <a:t>(</a:t>
            </a:r>
            <a:r>
              <a:rPr lang="ko-KR" altLang="en-US" sz="700" dirty="0">
                <a:latin typeface="Helvetica Neue" panose="02000503000000020004" pitchFamily="2" charset="0"/>
              </a:rPr>
              <a:t>유튜브 등</a:t>
            </a:r>
            <a:r>
              <a:rPr lang="en-US" altLang="ko-KR" sz="700" dirty="0">
                <a:latin typeface="Helvetica Neue" panose="02000503000000020004" pitchFamily="2" charset="0"/>
              </a:rPr>
              <a:t>), 5.1 </a:t>
            </a:r>
            <a:r>
              <a:rPr lang="ko-KR" altLang="en-US" sz="700" dirty="0">
                <a:latin typeface="Helvetica Neue" panose="02000503000000020004" pitchFamily="2" charset="0"/>
              </a:rPr>
              <a:t>채널 상영관</a:t>
            </a:r>
            <a:endParaRPr lang="en-US" altLang="ko-KR" sz="700" dirty="0">
              <a:latin typeface="Helvetica Neue" panose="02000503000000020004" pitchFamily="2" charset="0"/>
            </a:endParaRPr>
          </a:p>
          <a:p>
            <a:r>
              <a:rPr lang="en-US" altLang="ko-KR" sz="700" dirty="0">
                <a:latin typeface="Helvetica Neue" panose="02000503000000020004" pitchFamily="2" charset="0"/>
              </a:rPr>
              <a:t>3. </a:t>
            </a:r>
            <a:r>
              <a:rPr lang="ko-KR" altLang="en-US" sz="700" dirty="0">
                <a:latin typeface="Helvetica Neue" panose="02000503000000020004" pitchFamily="2" charset="0"/>
              </a:rPr>
              <a:t>체험 </a:t>
            </a:r>
            <a:r>
              <a:rPr lang="en-US" altLang="ko-KR" sz="700" dirty="0">
                <a:latin typeface="Helvetica Neue" panose="02000503000000020004" pitchFamily="2" charset="0"/>
              </a:rPr>
              <a:t>: VR </a:t>
            </a:r>
            <a:r>
              <a:rPr lang="ko-KR" altLang="en-US" sz="700" dirty="0">
                <a:latin typeface="Helvetica Neue" panose="02000503000000020004" pitchFamily="2" charset="0"/>
              </a:rPr>
              <a:t>플레이</a:t>
            </a:r>
            <a:r>
              <a:rPr lang="en-US" altLang="ko-KR" sz="700" dirty="0"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latin typeface="Helvetica Neue" panose="02000503000000020004" pitchFamily="2" charset="0"/>
              </a:rPr>
              <a:t>디지털 명화 체험</a:t>
            </a:r>
            <a:r>
              <a:rPr lang="en-US" altLang="ko-KR" sz="700" dirty="0"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latin typeface="Helvetica Neue" panose="02000503000000020004" pitchFamily="2" charset="0"/>
              </a:rPr>
              <a:t>디지털</a:t>
            </a:r>
            <a:r>
              <a:rPr lang="en-US" altLang="ko-KR" sz="700" dirty="0">
                <a:latin typeface="Helvetica Neue" panose="02000503000000020004" pitchFamily="2" charset="0"/>
              </a:rPr>
              <a:t> </a:t>
            </a:r>
            <a:r>
              <a:rPr lang="ko-KR" altLang="en-US" sz="700" dirty="0">
                <a:latin typeface="Helvetica Neue" panose="02000503000000020004" pitchFamily="2" charset="0"/>
              </a:rPr>
              <a:t>방탈출 등</a:t>
            </a:r>
            <a:endParaRPr lang="en-US" altLang="ko-KR" sz="700" dirty="0">
              <a:latin typeface="Helvetica Neue" panose="02000503000000020004" pitchFamily="2" charset="0"/>
            </a:endParaRPr>
          </a:p>
        </p:txBody>
      </p:sp>
      <p:sp>
        <p:nvSpPr>
          <p:cNvPr id="1062" name="TextBox 1061">
            <a:extLst>
              <a:ext uri="{FF2B5EF4-FFF2-40B4-BE49-F238E27FC236}">
                <a16:creationId xmlns:a16="http://schemas.microsoft.com/office/drawing/2014/main" id="{9782E9AC-D4AA-8BD6-5379-8B56EB50A2C9}"/>
              </a:ext>
            </a:extLst>
          </p:cNvPr>
          <p:cNvSpPr txBox="1"/>
          <p:nvPr/>
        </p:nvSpPr>
        <p:spPr>
          <a:xfrm>
            <a:off x="2096040" y="5791159"/>
            <a:ext cx="2819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>
                <a:latin typeface="Helvetica Neue" panose="02000503000000020004" pitchFamily="2" charset="0"/>
              </a:rPr>
              <a:t>기본 구성</a:t>
            </a:r>
            <a:endParaRPr lang="en-US" altLang="ko-KR" sz="900" b="1" dirty="0">
              <a:latin typeface="Helvetica Neue" panose="02000503000000020004" pitchFamily="2" charset="0"/>
            </a:endParaRPr>
          </a:p>
        </p:txBody>
      </p:sp>
      <p:grpSp>
        <p:nvGrpSpPr>
          <p:cNvPr id="1063" name="그룹 1062">
            <a:extLst>
              <a:ext uri="{FF2B5EF4-FFF2-40B4-BE49-F238E27FC236}">
                <a16:creationId xmlns:a16="http://schemas.microsoft.com/office/drawing/2014/main" id="{F8D7241B-2AB9-5EAB-C888-92DC1376C38A}"/>
              </a:ext>
            </a:extLst>
          </p:cNvPr>
          <p:cNvGrpSpPr/>
          <p:nvPr/>
        </p:nvGrpSpPr>
        <p:grpSpPr>
          <a:xfrm>
            <a:off x="6232569" y="1229746"/>
            <a:ext cx="4316680" cy="480608"/>
            <a:chOff x="1866724" y="1233627"/>
            <a:chExt cx="4316680" cy="480608"/>
          </a:xfrm>
        </p:grpSpPr>
        <p:sp>
          <p:nvSpPr>
            <p:cNvPr id="1066" name="TextBox 1065">
              <a:extLst>
                <a:ext uri="{FF2B5EF4-FFF2-40B4-BE49-F238E27FC236}">
                  <a16:creationId xmlns:a16="http://schemas.microsoft.com/office/drawing/2014/main" id="{B7466100-C2B3-CCB6-554C-5ED4654E0BF9}"/>
                </a:ext>
              </a:extLst>
            </p:cNvPr>
            <p:cNvSpPr txBox="1"/>
            <p:nvPr/>
          </p:nvSpPr>
          <p:spPr>
            <a:xfrm>
              <a:off x="1866724" y="1233627"/>
              <a:ext cx="281951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200" dirty="0">
                  <a:effectLst/>
                  <a:latin typeface="Helvetica Neue" panose="02000503000000020004" pitchFamily="2" charset="0"/>
                </a:rPr>
                <a:t>노리큐브 </a:t>
              </a:r>
              <a:r>
                <a:rPr lang="ko-KR" altLang="en-US" sz="2200" dirty="0">
                  <a:latin typeface="Helvetica Neue" panose="02000503000000020004" pitchFamily="2" charset="0"/>
                </a:rPr>
                <a:t>확장성</a:t>
              </a:r>
              <a:endParaRPr lang="en-US" altLang="ko-KR" sz="2200" dirty="0">
                <a:latin typeface="Helvetica Neue" panose="02000503000000020004" pitchFamily="2" charset="0"/>
              </a:endParaRPr>
            </a:p>
          </p:txBody>
        </p:sp>
        <p:cxnSp>
          <p:nvCxnSpPr>
            <p:cNvPr id="1067" name="직선 연결선 1066">
              <a:extLst>
                <a:ext uri="{FF2B5EF4-FFF2-40B4-BE49-F238E27FC236}">
                  <a16:creationId xmlns:a16="http://schemas.microsoft.com/office/drawing/2014/main" id="{E02B556E-76E2-6FDB-8486-8BBA43E3FCD9}"/>
                </a:ext>
              </a:extLst>
            </p:cNvPr>
            <p:cNvCxnSpPr>
              <a:cxnSpLocks/>
            </p:cNvCxnSpPr>
            <p:nvPr/>
          </p:nvCxnSpPr>
          <p:spPr>
            <a:xfrm>
              <a:off x="1959429" y="1603804"/>
              <a:ext cx="387531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8" name="TextBox 1067">
              <a:extLst>
                <a:ext uri="{FF2B5EF4-FFF2-40B4-BE49-F238E27FC236}">
                  <a16:creationId xmlns:a16="http://schemas.microsoft.com/office/drawing/2014/main" id="{0F0098F7-DD60-E74B-B16E-68AED7219518}"/>
                </a:ext>
              </a:extLst>
            </p:cNvPr>
            <p:cNvSpPr txBox="1"/>
            <p:nvPr/>
          </p:nvSpPr>
          <p:spPr>
            <a:xfrm>
              <a:off x="5486083" y="1283348"/>
              <a:ext cx="69732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200" b="1" i="1" dirty="0">
                  <a:effectLst/>
                  <a:latin typeface="Helvetica Neue" panose="02000503000000020004" pitchFamily="2" charset="0"/>
                </a:rPr>
                <a:t>04</a:t>
              </a:r>
              <a:endParaRPr lang="en-US" altLang="ko-KR" sz="2200" b="1" i="1" dirty="0">
                <a:latin typeface="Helvetica Neue" panose="02000503000000020004" pitchFamily="2" charset="0"/>
              </a:endParaRPr>
            </a:p>
          </p:txBody>
        </p:sp>
      </p:grpSp>
      <p:sp>
        <p:nvSpPr>
          <p:cNvPr id="1069" name="TextBox 1068">
            <a:extLst>
              <a:ext uri="{FF2B5EF4-FFF2-40B4-BE49-F238E27FC236}">
                <a16:creationId xmlns:a16="http://schemas.microsoft.com/office/drawing/2014/main" id="{0DFB2413-6934-CC5E-3D73-0ECDBBFD0F89}"/>
              </a:ext>
            </a:extLst>
          </p:cNvPr>
          <p:cNvSpPr txBox="1"/>
          <p:nvPr/>
        </p:nvSpPr>
        <p:spPr>
          <a:xfrm>
            <a:off x="7506027" y="1962900"/>
            <a:ext cx="29787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00" dirty="0">
                <a:effectLst/>
                <a:latin typeface="Helvetica Neue" panose="02000503000000020004" pitchFamily="2" charset="0"/>
              </a:rPr>
              <a:t>숨은그림찾기</a:t>
            </a:r>
            <a:r>
              <a:rPr lang="en-US" altLang="ko-KR" sz="700" dirty="0">
                <a:effectLst/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effectLst/>
                <a:latin typeface="Helvetica Neue" panose="02000503000000020004" pitchFamily="2" charset="0"/>
              </a:rPr>
              <a:t>장애물 넘기</a:t>
            </a:r>
            <a:r>
              <a:rPr lang="en-US" altLang="ko-KR" sz="700" dirty="0">
                <a:effectLst/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effectLst/>
                <a:latin typeface="Helvetica Neue" panose="02000503000000020004" pitchFamily="2" charset="0"/>
              </a:rPr>
              <a:t>터치 술래잡기</a:t>
            </a:r>
            <a:r>
              <a:rPr lang="en-US" altLang="ko-KR" sz="700" dirty="0">
                <a:effectLst/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effectLst/>
                <a:latin typeface="Helvetica Neue" panose="02000503000000020004" pitchFamily="2" charset="0"/>
              </a:rPr>
              <a:t>터치 레이싱 게임 등</a:t>
            </a:r>
            <a:endParaRPr lang="en-US" altLang="ko-KR" sz="700" dirty="0">
              <a:effectLst/>
              <a:latin typeface="Helvetica Neue" panose="02000503000000020004" pitchFamily="2" charset="0"/>
            </a:endParaRPr>
          </a:p>
          <a:p>
            <a:r>
              <a:rPr lang="ko-KR" altLang="en-US" sz="700" dirty="0">
                <a:effectLst/>
                <a:latin typeface="Helvetica Neue" panose="02000503000000020004" pitchFamily="2" charset="0"/>
              </a:rPr>
              <a:t>순발력과 여러가지 인지 능력</a:t>
            </a:r>
            <a:r>
              <a:rPr lang="en-US" altLang="ko-KR" sz="700" dirty="0">
                <a:effectLst/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effectLst/>
                <a:latin typeface="Helvetica Neue" panose="02000503000000020004" pitchFamily="2" charset="0"/>
              </a:rPr>
              <a:t>신체 운동으로 이어지는 게임들로 </a:t>
            </a:r>
            <a:endParaRPr lang="en-US" altLang="ko-KR" sz="700" dirty="0">
              <a:latin typeface="Helvetica Neue" panose="02000503000000020004" pitchFamily="2" charset="0"/>
            </a:endParaRPr>
          </a:p>
          <a:p>
            <a:r>
              <a:rPr lang="ko-KR" altLang="en-US" sz="700" dirty="0">
                <a:effectLst/>
                <a:latin typeface="Helvetica Neue" panose="02000503000000020004" pitchFamily="2" charset="0"/>
              </a:rPr>
              <a:t>단계별로 문제를 해결하는 디지털 방탈출게임 </a:t>
            </a:r>
            <a:endParaRPr lang="en-US" altLang="ko-KR" sz="700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1070" name="TextBox 1069">
            <a:extLst>
              <a:ext uri="{FF2B5EF4-FFF2-40B4-BE49-F238E27FC236}">
                <a16:creationId xmlns:a16="http://schemas.microsoft.com/office/drawing/2014/main" id="{6262E412-FF1E-D8A9-7DEB-540A32CCBAD9}"/>
              </a:ext>
            </a:extLst>
          </p:cNvPr>
          <p:cNvSpPr txBox="1"/>
          <p:nvPr/>
        </p:nvSpPr>
        <p:spPr>
          <a:xfrm>
            <a:off x="7509820" y="2734089"/>
            <a:ext cx="28147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00" dirty="0">
                <a:effectLst/>
                <a:latin typeface="Helvetica Neue" panose="02000503000000020004" pitchFamily="2" charset="0"/>
              </a:rPr>
              <a:t>김홍도의 </a:t>
            </a:r>
            <a:r>
              <a:rPr lang="en-US" altLang="ko-KR" sz="700" dirty="0">
                <a:effectLst/>
                <a:latin typeface="Helvetica Neue" panose="02000503000000020004" pitchFamily="2" charset="0"/>
              </a:rPr>
              <a:t>[</a:t>
            </a:r>
            <a:r>
              <a:rPr lang="ko-KR" altLang="en-US" sz="700" dirty="0">
                <a:latin typeface="Helvetica Neue" panose="02000503000000020004" pitchFamily="2" charset="0"/>
              </a:rPr>
              <a:t>무동</a:t>
            </a:r>
            <a:r>
              <a:rPr lang="en-US" altLang="ko-KR" sz="700" dirty="0">
                <a:latin typeface="Helvetica Neue" panose="02000503000000020004" pitchFamily="2" charset="0"/>
              </a:rPr>
              <a:t>], </a:t>
            </a:r>
            <a:r>
              <a:rPr lang="ko-KR" altLang="en-US" sz="700" dirty="0">
                <a:latin typeface="Helvetica Neue" panose="02000503000000020004" pitchFamily="2" charset="0"/>
              </a:rPr>
              <a:t>클림트의 </a:t>
            </a:r>
            <a:r>
              <a:rPr lang="en-US" altLang="ko-KR" sz="700" dirty="0">
                <a:latin typeface="Helvetica Neue" panose="02000503000000020004" pitchFamily="2" charset="0"/>
              </a:rPr>
              <a:t>[</a:t>
            </a:r>
            <a:r>
              <a:rPr lang="ko-KR" altLang="en-US" sz="700" dirty="0">
                <a:latin typeface="Helvetica Neue" panose="02000503000000020004" pitchFamily="2" charset="0"/>
              </a:rPr>
              <a:t>키스</a:t>
            </a:r>
            <a:r>
              <a:rPr lang="en-US" altLang="ko-KR" sz="700" dirty="0">
                <a:latin typeface="Helvetica Neue" panose="02000503000000020004" pitchFamily="2" charset="0"/>
              </a:rPr>
              <a:t>] </a:t>
            </a:r>
            <a:r>
              <a:rPr lang="ko-KR" altLang="en-US" sz="700" dirty="0">
                <a:latin typeface="Helvetica Neue" panose="02000503000000020004" pitchFamily="2" charset="0"/>
              </a:rPr>
              <a:t>반고흐의 </a:t>
            </a:r>
            <a:r>
              <a:rPr lang="en-US" altLang="ko-KR" sz="700" dirty="0">
                <a:latin typeface="Helvetica Neue" panose="02000503000000020004" pitchFamily="2" charset="0"/>
              </a:rPr>
              <a:t>[</a:t>
            </a:r>
            <a:r>
              <a:rPr lang="ko-KR" altLang="en-US" sz="700" dirty="0">
                <a:latin typeface="Helvetica Neue" panose="02000503000000020004" pitchFamily="2" charset="0"/>
              </a:rPr>
              <a:t>별이 빛나는 밤에</a:t>
            </a:r>
            <a:r>
              <a:rPr lang="en-US" altLang="ko-KR" sz="700" dirty="0">
                <a:latin typeface="Helvetica Neue" panose="02000503000000020004" pitchFamily="2" charset="0"/>
              </a:rPr>
              <a:t>] </a:t>
            </a:r>
            <a:r>
              <a:rPr lang="ko-KR" altLang="en-US" sz="700" dirty="0">
                <a:latin typeface="Helvetica Neue" panose="02000503000000020004" pitchFamily="2" charset="0"/>
              </a:rPr>
              <a:t>등</a:t>
            </a:r>
            <a:endParaRPr lang="en-US" altLang="ko-KR" sz="700" dirty="0">
              <a:latin typeface="Helvetica Neue" panose="02000503000000020004" pitchFamily="2" charset="0"/>
            </a:endParaRPr>
          </a:p>
          <a:p>
            <a:r>
              <a:rPr lang="ko-KR" altLang="en-US" sz="700" dirty="0">
                <a:latin typeface="Helvetica Neue" panose="02000503000000020004" pitchFamily="2" charset="0"/>
              </a:rPr>
              <a:t>세계의 명화들을 단순 감상이 아닌 터치를 통해 생생하게 느끼고 반응하는 차세대 감성형 콘텐츠를 활용한 경험  </a:t>
            </a:r>
            <a:endParaRPr lang="en-US" altLang="ko-KR" sz="700" dirty="0">
              <a:latin typeface="Helvetica Neue" panose="02000503000000020004" pitchFamily="2" charset="0"/>
            </a:endParaRPr>
          </a:p>
        </p:txBody>
      </p:sp>
      <p:sp>
        <p:nvSpPr>
          <p:cNvPr id="1071" name="TextBox 1070">
            <a:extLst>
              <a:ext uri="{FF2B5EF4-FFF2-40B4-BE49-F238E27FC236}">
                <a16:creationId xmlns:a16="http://schemas.microsoft.com/office/drawing/2014/main" id="{A29CD427-1841-B08E-C428-7A8AC2381CB8}"/>
              </a:ext>
            </a:extLst>
          </p:cNvPr>
          <p:cNvSpPr txBox="1"/>
          <p:nvPr/>
        </p:nvSpPr>
        <p:spPr>
          <a:xfrm>
            <a:off x="7498483" y="3487574"/>
            <a:ext cx="31201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>
                <a:latin typeface="Helvetica Neue" panose="02000503000000020004" pitchFamily="2" charset="0"/>
              </a:rPr>
              <a:t>360</a:t>
            </a:r>
            <a:r>
              <a:rPr lang="ko-KR" altLang="en-US" sz="700" dirty="0">
                <a:latin typeface="Helvetica Neue" panose="02000503000000020004" pitchFamily="2" charset="0"/>
              </a:rPr>
              <a:t>도 공간에 구현하여  몰입감 넘치는 우주</a:t>
            </a:r>
            <a:r>
              <a:rPr lang="en-US" altLang="ko-KR" sz="700" dirty="0"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latin typeface="Helvetica Neue" panose="02000503000000020004" pitchFamily="2" charset="0"/>
              </a:rPr>
              <a:t>해외여행</a:t>
            </a:r>
            <a:r>
              <a:rPr lang="en-US" altLang="ko-KR" sz="700" dirty="0"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latin typeface="Helvetica Neue" panose="02000503000000020004" pitchFamily="2" charset="0"/>
              </a:rPr>
              <a:t>놀이기구 체험</a:t>
            </a:r>
            <a:r>
              <a:rPr lang="en-US" altLang="ko-KR" sz="700" dirty="0">
                <a:latin typeface="Helvetica Neue" panose="02000503000000020004" pitchFamily="2" charset="0"/>
              </a:rPr>
              <a:t>, </a:t>
            </a:r>
          </a:p>
          <a:p>
            <a:r>
              <a:rPr lang="ko-KR" altLang="en-US" sz="700" dirty="0">
                <a:latin typeface="Helvetica Neue" panose="02000503000000020004" pitchFamily="2" charset="0"/>
              </a:rPr>
              <a:t>각종 안전교육 등의 </a:t>
            </a:r>
            <a:r>
              <a:rPr lang="en-US" altLang="ko-KR" sz="700" dirty="0">
                <a:latin typeface="Helvetica Neue" panose="02000503000000020004" pitchFamily="2" charset="0"/>
              </a:rPr>
              <a:t>VR </a:t>
            </a:r>
            <a:r>
              <a:rPr lang="ko-KR" altLang="en-US" sz="700" dirty="0">
                <a:latin typeface="Helvetica Neue" panose="02000503000000020004" pitchFamily="2" charset="0"/>
              </a:rPr>
              <a:t>콘텐츠를 </a:t>
            </a:r>
            <a:r>
              <a:rPr lang="en-US" altLang="ko-KR" sz="700" dirty="0">
                <a:latin typeface="Helvetica Neue" panose="02000503000000020004" pitchFamily="2" charset="0"/>
              </a:rPr>
              <a:t> </a:t>
            </a:r>
            <a:r>
              <a:rPr lang="ko-KR" altLang="en-US" sz="700" dirty="0">
                <a:latin typeface="Helvetica Neue" panose="02000503000000020004" pitchFamily="2" charset="0"/>
              </a:rPr>
              <a:t>헤드셋 또는 착용하는 기기 없이 </a:t>
            </a:r>
            <a:endParaRPr lang="en-US" altLang="ko-KR" sz="700" dirty="0">
              <a:latin typeface="Helvetica Neue" panose="02000503000000020004" pitchFamily="2" charset="0"/>
            </a:endParaRPr>
          </a:p>
          <a:p>
            <a:r>
              <a:rPr lang="ko-KR" altLang="en-US" sz="700" dirty="0">
                <a:latin typeface="Helvetica Neue" panose="02000503000000020004" pitchFamily="2" charset="0"/>
              </a:rPr>
              <a:t>몰입감은 그대로 체험 </a:t>
            </a:r>
            <a:endParaRPr lang="en-US" altLang="ko-KR" sz="700" dirty="0">
              <a:latin typeface="Helvetica Neue" panose="02000503000000020004" pitchFamily="2" charset="0"/>
            </a:endParaRPr>
          </a:p>
        </p:txBody>
      </p:sp>
      <p:sp>
        <p:nvSpPr>
          <p:cNvPr id="1078" name="TextBox 1077">
            <a:extLst>
              <a:ext uri="{FF2B5EF4-FFF2-40B4-BE49-F238E27FC236}">
                <a16:creationId xmlns:a16="http://schemas.microsoft.com/office/drawing/2014/main" id="{552D73BB-E2EA-6767-9715-4E5529FDE643}"/>
              </a:ext>
            </a:extLst>
          </p:cNvPr>
          <p:cNvSpPr txBox="1"/>
          <p:nvPr/>
        </p:nvSpPr>
        <p:spPr>
          <a:xfrm>
            <a:off x="7497090" y="1739269"/>
            <a:ext cx="18711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>
                <a:latin typeface="Helvetica Neue" panose="02000503000000020004" pitchFamily="2" charset="0"/>
              </a:rPr>
              <a:t>디지털 방탈출 게임</a:t>
            </a:r>
            <a:endParaRPr lang="en-US" altLang="ko-KR" sz="900" b="1" dirty="0">
              <a:latin typeface="Helvetica Neue" panose="02000503000000020004" pitchFamily="2" charset="0"/>
            </a:endParaRPr>
          </a:p>
        </p:txBody>
      </p:sp>
      <p:sp>
        <p:nvSpPr>
          <p:cNvPr id="1079" name="TextBox 1078">
            <a:extLst>
              <a:ext uri="{FF2B5EF4-FFF2-40B4-BE49-F238E27FC236}">
                <a16:creationId xmlns:a16="http://schemas.microsoft.com/office/drawing/2014/main" id="{AFBBFBAF-4FB0-0246-D971-9AFAE1F4C043}"/>
              </a:ext>
            </a:extLst>
          </p:cNvPr>
          <p:cNvSpPr txBox="1"/>
          <p:nvPr/>
        </p:nvSpPr>
        <p:spPr>
          <a:xfrm>
            <a:off x="7497090" y="2502800"/>
            <a:ext cx="2819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>
                <a:latin typeface="Helvetica Neue" panose="02000503000000020004" pitchFamily="2" charset="0"/>
              </a:rPr>
              <a:t>디지털 명화체험</a:t>
            </a:r>
            <a:endParaRPr lang="en-US" altLang="ko-KR" sz="900" b="1" dirty="0">
              <a:latin typeface="Helvetica Neue" panose="02000503000000020004" pitchFamily="2" charset="0"/>
            </a:endParaRPr>
          </a:p>
        </p:txBody>
      </p:sp>
      <p:sp>
        <p:nvSpPr>
          <p:cNvPr id="1080" name="TextBox 1079">
            <a:extLst>
              <a:ext uri="{FF2B5EF4-FFF2-40B4-BE49-F238E27FC236}">
                <a16:creationId xmlns:a16="http://schemas.microsoft.com/office/drawing/2014/main" id="{F34C74A6-872E-CCBD-F135-2C0DA21498B6}"/>
              </a:ext>
            </a:extLst>
          </p:cNvPr>
          <p:cNvSpPr txBox="1"/>
          <p:nvPr/>
        </p:nvSpPr>
        <p:spPr>
          <a:xfrm>
            <a:off x="7491157" y="3317968"/>
            <a:ext cx="2819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latin typeface="Helvetica Neue" panose="02000503000000020004" pitchFamily="2" charset="0"/>
              </a:rPr>
              <a:t>VR </a:t>
            </a:r>
            <a:r>
              <a:rPr lang="ko-KR" altLang="en-US" sz="900" b="1" dirty="0">
                <a:latin typeface="Helvetica Neue" panose="02000503000000020004" pitchFamily="2" charset="0"/>
              </a:rPr>
              <a:t>체험</a:t>
            </a:r>
            <a:endParaRPr lang="en-US" altLang="ko-KR" sz="900" b="1" dirty="0">
              <a:latin typeface="Helvetica Neue" panose="02000503000000020004" pitchFamily="2" charset="0"/>
            </a:endParaRPr>
          </a:p>
        </p:txBody>
      </p:sp>
      <p:sp>
        <p:nvSpPr>
          <p:cNvPr id="1082" name="TextBox 1081">
            <a:extLst>
              <a:ext uri="{FF2B5EF4-FFF2-40B4-BE49-F238E27FC236}">
                <a16:creationId xmlns:a16="http://schemas.microsoft.com/office/drawing/2014/main" id="{11541016-9122-C267-C74B-F74E2A579183}"/>
              </a:ext>
            </a:extLst>
          </p:cNvPr>
          <p:cNvSpPr txBox="1"/>
          <p:nvPr/>
        </p:nvSpPr>
        <p:spPr>
          <a:xfrm>
            <a:off x="7507231" y="4100968"/>
            <a:ext cx="21412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>
                <a:latin typeface="Helvetica Neue" panose="02000503000000020004" pitchFamily="2" charset="0"/>
              </a:rPr>
              <a:t>노리오케</a:t>
            </a:r>
            <a:endParaRPr lang="en-US" altLang="ko-KR" sz="900" b="1" dirty="0">
              <a:latin typeface="Helvetica Neue" panose="02000503000000020004" pitchFamily="2" charset="0"/>
            </a:endParaRPr>
          </a:p>
        </p:txBody>
      </p:sp>
      <p:sp>
        <p:nvSpPr>
          <p:cNvPr id="1083" name="TextBox 1082">
            <a:extLst>
              <a:ext uri="{FF2B5EF4-FFF2-40B4-BE49-F238E27FC236}">
                <a16:creationId xmlns:a16="http://schemas.microsoft.com/office/drawing/2014/main" id="{22B84929-09AC-A62B-C9A6-E9E34EB279A5}"/>
              </a:ext>
            </a:extLst>
          </p:cNvPr>
          <p:cNvSpPr txBox="1"/>
          <p:nvPr/>
        </p:nvSpPr>
        <p:spPr>
          <a:xfrm>
            <a:off x="7491157" y="4319027"/>
            <a:ext cx="31201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00" dirty="0">
                <a:latin typeface="Helvetica Neue" panose="02000503000000020004" pitchFamily="2" charset="0"/>
              </a:rPr>
              <a:t>선택한 곡의 분위기에 맞게 배경을 조정하여 몰입감을 높여주고</a:t>
            </a:r>
          </a:p>
          <a:p>
            <a:r>
              <a:rPr lang="ko-KR" altLang="en-US" sz="700" dirty="0">
                <a:latin typeface="Helvetica Neue" panose="02000503000000020004" pitchFamily="2" charset="0"/>
              </a:rPr>
              <a:t>노래방 공간을 콘서트장 무대 </a:t>
            </a:r>
            <a:r>
              <a:rPr lang="en-US" altLang="ko-KR" sz="700" dirty="0"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latin typeface="Helvetica Neue" panose="02000503000000020004" pitchFamily="2" charset="0"/>
              </a:rPr>
              <a:t>클럽</a:t>
            </a:r>
            <a:r>
              <a:rPr lang="en-US" altLang="ko-KR" sz="700" dirty="0"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latin typeface="Helvetica Neue" panose="02000503000000020004" pitchFamily="2" charset="0"/>
              </a:rPr>
              <a:t>바다속 등 원하는 장소로 연출할 수있으며</a:t>
            </a:r>
            <a:r>
              <a:rPr lang="en-US" altLang="ko-KR" sz="700" dirty="0">
                <a:latin typeface="Helvetica Neue" panose="02000503000000020004" pitchFamily="2" charset="0"/>
              </a:rPr>
              <a:t>, </a:t>
            </a:r>
            <a:r>
              <a:rPr lang="ko-KR" altLang="en-US" sz="700" dirty="0">
                <a:latin typeface="Helvetica Neue" panose="02000503000000020004" pitchFamily="2" charset="0"/>
              </a:rPr>
              <a:t>사용자는 유투브 크리에이터로서  라이브 스트리밍이 가능</a:t>
            </a:r>
            <a:r>
              <a:rPr lang="en-US" altLang="ko-KR" sz="700" dirty="0">
                <a:latin typeface="Helvetica Neue" panose="02000503000000020004" pitchFamily="2" charset="0"/>
              </a:rPr>
              <a:t>.</a:t>
            </a:r>
          </a:p>
        </p:txBody>
      </p:sp>
      <p:grpSp>
        <p:nvGrpSpPr>
          <p:cNvPr id="1084" name="그룹 1083">
            <a:extLst>
              <a:ext uri="{FF2B5EF4-FFF2-40B4-BE49-F238E27FC236}">
                <a16:creationId xmlns:a16="http://schemas.microsoft.com/office/drawing/2014/main" id="{C8242C56-618C-2831-5DED-848E1B787547}"/>
              </a:ext>
            </a:extLst>
          </p:cNvPr>
          <p:cNvGrpSpPr/>
          <p:nvPr/>
        </p:nvGrpSpPr>
        <p:grpSpPr>
          <a:xfrm>
            <a:off x="6825163" y="5309096"/>
            <a:ext cx="393954" cy="415499"/>
            <a:chOff x="6809244" y="2279987"/>
            <a:chExt cx="1049337" cy="1047750"/>
          </a:xfrm>
        </p:grpSpPr>
        <p:sp>
          <p:nvSpPr>
            <p:cNvPr id="1085" name="타원 1084">
              <a:extLst>
                <a:ext uri="{FF2B5EF4-FFF2-40B4-BE49-F238E27FC236}">
                  <a16:creationId xmlns:a16="http://schemas.microsoft.com/office/drawing/2014/main" id="{B36F92EA-D53B-B4F9-F0E2-12DB6AB225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09244" y="2279987"/>
              <a:ext cx="1049337" cy="1047750"/>
            </a:xfrm>
            <a:prstGeom prst="ellipse">
              <a:avLst/>
            </a:prstGeom>
            <a:solidFill>
              <a:srgbClr val="F8F8F8"/>
            </a:solidFill>
            <a:ln w="76200" cap="flat">
              <a:noFill/>
              <a:prstDash val="solid"/>
              <a:miter/>
            </a:ln>
            <a:effectLst>
              <a:outerShdw blurRad="63500" dist="63500" dir="5400000" algn="t" rotWithShape="0">
                <a:prstClr val="black">
                  <a:alpha val="7000"/>
                </a:prst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086" name="그래픽 27">
              <a:extLst>
                <a:ext uri="{FF2B5EF4-FFF2-40B4-BE49-F238E27FC236}">
                  <a16:creationId xmlns:a16="http://schemas.microsoft.com/office/drawing/2014/main" id="{E5C4C5D8-3FE1-E029-CDE4-03D27C3368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1481" y="2630825"/>
              <a:ext cx="804863" cy="376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87" name="그룹 1086">
            <a:extLst>
              <a:ext uri="{FF2B5EF4-FFF2-40B4-BE49-F238E27FC236}">
                <a16:creationId xmlns:a16="http://schemas.microsoft.com/office/drawing/2014/main" id="{912A1C6D-CA3A-E0ED-ABAC-38104F45A891}"/>
              </a:ext>
            </a:extLst>
          </p:cNvPr>
          <p:cNvGrpSpPr/>
          <p:nvPr/>
        </p:nvGrpSpPr>
        <p:grpSpPr>
          <a:xfrm>
            <a:off x="7991777" y="5316211"/>
            <a:ext cx="410642" cy="395983"/>
            <a:chOff x="6817181" y="3896062"/>
            <a:chExt cx="1093788" cy="998538"/>
          </a:xfrm>
        </p:grpSpPr>
        <p:sp>
          <p:nvSpPr>
            <p:cNvPr id="1088" name="타원 1087">
              <a:extLst>
                <a:ext uri="{FF2B5EF4-FFF2-40B4-BE49-F238E27FC236}">
                  <a16:creationId xmlns:a16="http://schemas.microsoft.com/office/drawing/2014/main" id="{F06BE8CA-21F0-8DAE-616D-C890C373D3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7181" y="3896062"/>
              <a:ext cx="1093788" cy="998538"/>
            </a:xfrm>
            <a:prstGeom prst="ellipse">
              <a:avLst/>
            </a:prstGeom>
            <a:solidFill>
              <a:srgbClr val="F8F8F8"/>
            </a:solidFill>
            <a:ln w="76200" cap="flat">
              <a:noFill/>
              <a:prstDash val="solid"/>
              <a:miter/>
            </a:ln>
            <a:effectLst>
              <a:outerShdw blurRad="63500" dist="63500" dir="5400000" algn="t" rotWithShape="0">
                <a:prstClr val="black">
                  <a:alpha val="7000"/>
                </a:prst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089" name="그래픽 28">
              <a:extLst>
                <a:ext uri="{FF2B5EF4-FFF2-40B4-BE49-F238E27FC236}">
                  <a16:creationId xmlns:a16="http://schemas.microsoft.com/office/drawing/2014/main" id="{D67AD866-A876-C56D-487D-C947B192E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2131" y="4078625"/>
              <a:ext cx="658813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90" name="그룹 1089">
            <a:extLst>
              <a:ext uri="{FF2B5EF4-FFF2-40B4-BE49-F238E27FC236}">
                <a16:creationId xmlns:a16="http://schemas.microsoft.com/office/drawing/2014/main" id="{CC30A103-B1D0-3D25-11EA-6435B8BB9AD6}"/>
              </a:ext>
            </a:extLst>
          </p:cNvPr>
          <p:cNvGrpSpPr/>
          <p:nvPr/>
        </p:nvGrpSpPr>
        <p:grpSpPr>
          <a:xfrm>
            <a:off x="9171819" y="5322698"/>
            <a:ext cx="393954" cy="415499"/>
            <a:chOff x="6874331" y="5647075"/>
            <a:chExt cx="1049338" cy="1047750"/>
          </a:xfrm>
        </p:grpSpPr>
        <p:sp>
          <p:nvSpPr>
            <p:cNvPr id="1091" name="타원 1090">
              <a:extLst>
                <a:ext uri="{FF2B5EF4-FFF2-40B4-BE49-F238E27FC236}">
                  <a16:creationId xmlns:a16="http://schemas.microsoft.com/office/drawing/2014/main" id="{055636B7-0959-4B25-5C57-A65095FCBB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74331" y="5647075"/>
              <a:ext cx="1049338" cy="1047750"/>
            </a:xfrm>
            <a:prstGeom prst="ellipse">
              <a:avLst/>
            </a:prstGeom>
            <a:solidFill>
              <a:srgbClr val="F8F8F8"/>
            </a:solidFill>
            <a:ln w="76200" cap="flat">
              <a:noFill/>
              <a:prstDash val="solid"/>
              <a:miter/>
            </a:ln>
            <a:effectLst>
              <a:outerShdw blurRad="63500" dist="63500" dir="5400000" algn="t" rotWithShape="0">
                <a:prstClr val="black">
                  <a:alpha val="7000"/>
                </a:prst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092" name="그래픽 29">
              <a:extLst>
                <a:ext uri="{FF2B5EF4-FFF2-40B4-BE49-F238E27FC236}">
                  <a16:creationId xmlns:a16="http://schemas.microsoft.com/office/drawing/2014/main" id="{5AD16A54-DD5C-928F-3C37-9645C1FBE4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0544" y="5815350"/>
              <a:ext cx="696912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93" name="그룹 1092">
            <a:extLst>
              <a:ext uri="{FF2B5EF4-FFF2-40B4-BE49-F238E27FC236}">
                <a16:creationId xmlns:a16="http://schemas.microsoft.com/office/drawing/2014/main" id="{55C907BA-DBAF-2214-54CA-062B43800C31}"/>
              </a:ext>
            </a:extLst>
          </p:cNvPr>
          <p:cNvGrpSpPr/>
          <p:nvPr/>
        </p:nvGrpSpPr>
        <p:grpSpPr>
          <a:xfrm>
            <a:off x="6137562" y="4889482"/>
            <a:ext cx="4316680" cy="480608"/>
            <a:chOff x="1866724" y="1233627"/>
            <a:chExt cx="4316680" cy="480608"/>
          </a:xfrm>
        </p:grpSpPr>
        <p:sp>
          <p:nvSpPr>
            <p:cNvPr id="1094" name="TextBox 1093">
              <a:extLst>
                <a:ext uri="{FF2B5EF4-FFF2-40B4-BE49-F238E27FC236}">
                  <a16:creationId xmlns:a16="http://schemas.microsoft.com/office/drawing/2014/main" id="{9545F34D-2297-D6A5-37BD-E160144E6717}"/>
                </a:ext>
              </a:extLst>
            </p:cNvPr>
            <p:cNvSpPr txBox="1"/>
            <p:nvPr/>
          </p:nvSpPr>
          <p:spPr>
            <a:xfrm>
              <a:off x="1866724" y="1233627"/>
              <a:ext cx="281951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200" dirty="0">
                  <a:effectLst/>
                  <a:latin typeface="Helvetica Neue" panose="02000503000000020004" pitchFamily="2" charset="0"/>
                </a:rPr>
                <a:t>노리큐브 장점</a:t>
              </a:r>
              <a:endParaRPr lang="en-US" altLang="ko-KR" sz="2200" dirty="0">
                <a:latin typeface="Helvetica Neue" panose="02000503000000020004" pitchFamily="2" charset="0"/>
              </a:endParaRPr>
            </a:p>
          </p:txBody>
        </p:sp>
        <p:cxnSp>
          <p:nvCxnSpPr>
            <p:cNvPr id="1095" name="직선 연결선 1094">
              <a:extLst>
                <a:ext uri="{FF2B5EF4-FFF2-40B4-BE49-F238E27FC236}">
                  <a16:creationId xmlns:a16="http://schemas.microsoft.com/office/drawing/2014/main" id="{D7DF0064-ABD9-0CE7-BE6C-1E1E27A1C15A}"/>
                </a:ext>
              </a:extLst>
            </p:cNvPr>
            <p:cNvCxnSpPr>
              <a:cxnSpLocks/>
            </p:cNvCxnSpPr>
            <p:nvPr/>
          </p:nvCxnSpPr>
          <p:spPr>
            <a:xfrm>
              <a:off x="1959429" y="1603804"/>
              <a:ext cx="387531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6" name="TextBox 1095">
              <a:extLst>
                <a:ext uri="{FF2B5EF4-FFF2-40B4-BE49-F238E27FC236}">
                  <a16:creationId xmlns:a16="http://schemas.microsoft.com/office/drawing/2014/main" id="{486A39C7-53E9-500C-9A3C-7F431291E164}"/>
                </a:ext>
              </a:extLst>
            </p:cNvPr>
            <p:cNvSpPr txBox="1"/>
            <p:nvPr/>
          </p:nvSpPr>
          <p:spPr>
            <a:xfrm>
              <a:off x="5486083" y="1283348"/>
              <a:ext cx="69732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200" b="1" i="1" dirty="0">
                  <a:effectLst/>
                  <a:latin typeface="Helvetica Neue" panose="02000503000000020004" pitchFamily="2" charset="0"/>
                </a:rPr>
                <a:t>05</a:t>
              </a:r>
              <a:endParaRPr lang="en-US" altLang="ko-KR" sz="2200" b="1" i="1" dirty="0">
                <a:latin typeface="Helvetica Neue" panose="02000503000000020004" pitchFamily="2" charset="0"/>
              </a:endParaRPr>
            </a:p>
          </p:txBody>
        </p:sp>
      </p:grpSp>
      <p:sp>
        <p:nvSpPr>
          <p:cNvPr id="1097" name="TextBox 1096">
            <a:extLst>
              <a:ext uri="{FF2B5EF4-FFF2-40B4-BE49-F238E27FC236}">
                <a16:creationId xmlns:a16="http://schemas.microsoft.com/office/drawing/2014/main" id="{2C555678-63FE-7E39-F2A5-3C41A3E1DA7E}"/>
              </a:ext>
            </a:extLst>
          </p:cNvPr>
          <p:cNvSpPr txBox="1"/>
          <p:nvPr/>
        </p:nvSpPr>
        <p:spPr>
          <a:xfrm>
            <a:off x="6244911" y="5958870"/>
            <a:ext cx="14408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dirty="0">
                <a:latin typeface="Helvetica Neue" panose="02000503000000020004" pitchFamily="2" charset="0"/>
              </a:rPr>
              <a:t>VR</a:t>
            </a:r>
            <a:r>
              <a:rPr lang="ko-KR" altLang="en-US" sz="700" dirty="0">
                <a:latin typeface="Helvetica Neue" panose="02000503000000020004" pitchFamily="2" charset="0"/>
              </a:rPr>
              <a:t>헤드셋 또는 </a:t>
            </a:r>
            <a:endParaRPr lang="en-US" altLang="ko-KR" sz="700" dirty="0">
              <a:latin typeface="Helvetica Neue" panose="02000503000000020004" pitchFamily="2" charset="0"/>
            </a:endParaRPr>
          </a:p>
          <a:p>
            <a:pPr algn="ctr"/>
            <a:r>
              <a:rPr lang="ko-KR" altLang="en-US" sz="700" dirty="0">
                <a:latin typeface="Helvetica Neue" panose="02000503000000020004" pitchFamily="2" charset="0"/>
              </a:rPr>
              <a:t>웨어러블 기기 등의 사용 없이</a:t>
            </a:r>
            <a:endParaRPr lang="en-US" altLang="ko-KR" sz="700" dirty="0">
              <a:latin typeface="Helvetica Neue" panose="02000503000000020004" pitchFamily="2" charset="0"/>
            </a:endParaRPr>
          </a:p>
          <a:p>
            <a:pPr algn="ctr"/>
            <a:r>
              <a:rPr lang="ko-KR" altLang="en-US" sz="700" dirty="0">
                <a:latin typeface="Helvetica Neue" panose="02000503000000020004" pitchFamily="2" charset="0"/>
              </a:rPr>
              <a:t>실감 나는 가상 체험</a:t>
            </a:r>
            <a:endParaRPr lang="en-US" altLang="ko-KR" sz="700" dirty="0">
              <a:latin typeface="Helvetica Neue" panose="02000503000000020004" pitchFamily="2" charset="0"/>
            </a:endParaRPr>
          </a:p>
        </p:txBody>
      </p:sp>
      <p:sp>
        <p:nvSpPr>
          <p:cNvPr id="1098" name="TextBox 1097">
            <a:extLst>
              <a:ext uri="{FF2B5EF4-FFF2-40B4-BE49-F238E27FC236}">
                <a16:creationId xmlns:a16="http://schemas.microsoft.com/office/drawing/2014/main" id="{51B299A7-357A-050F-1810-E057DA604C3A}"/>
              </a:ext>
            </a:extLst>
          </p:cNvPr>
          <p:cNvSpPr txBox="1"/>
          <p:nvPr/>
        </p:nvSpPr>
        <p:spPr>
          <a:xfrm>
            <a:off x="7616174" y="5961493"/>
            <a:ext cx="11618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700" dirty="0">
                <a:latin typeface="Helvetica Neue" panose="02000503000000020004" pitchFamily="2" charset="0"/>
              </a:rPr>
              <a:t>한 공간에서</a:t>
            </a:r>
            <a:endParaRPr lang="en-US" altLang="ko-KR" sz="700" dirty="0">
              <a:latin typeface="Helvetica Neue" panose="02000503000000020004" pitchFamily="2" charset="0"/>
            </a:endParaRPr>
          </a:p>
          <a:p>
            <a:pPr algn="ctr"/>
            <a:r>
              <a:rPr lang="ko-KR" altLang="en-US" sz="700" dirty="0">
                <a:latin typeface="Helvetica Neue" panose="02000503000000020004" pitchFamily="2" charset="0"/>
              </a:rPr>
              <a:t>다수의 인원이 동시에 함께 즐기는 것이 가능</a:t>
            </a:r>
            <a:endParaRPr lang="en-US" altLang="ko-KR" sz="700" dirty="0">
              <a:latin typeface="Helvetica Neue" panose="02000503000000020004" pitchFamily="2" charset="0"/>
            </a:endParaRPr>
          </a:p>
        </p:txBody>
      </p:sp>
      <p:sp>
        <p:nvSpPr>
          <p:cNvPr id="1099" name="TextBox 1098">
            <a:extLst>
              <a:ext uri="{FF2B5EF4-FFF2-40B4-BE49-F238E27FC236}">
                <a16:creationId xmlns:a16="http://schemas.microsoft.com/office/drawing/2014/main" id="{4EE9B086-1BAF-9BB3-0863-F32EF213E0F9}"/>
              </a:ext>
            </a:extLst>
          </p:cNvPr>
          <p:cNvSpPr txBox="1"/>
          <p:nvPr/>
        </p:nvSpPr>
        <p:spPr>
          <a:xfrm>
            <a:off x="8801155" y="5967278"/>
            <a:ext cx="12028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700" dirty="0">
                <a:latin typeface="Helvetica Neue" panose="02000503000000020004" pitchFamily="2" charset="0"/>
              </a:rPr>
              <a:t>시야 확보와 </a:t>
            </a:r>
            <a:endParaRPr lang="en-US" altLang="ko-KR" sz="700" dirty="0">
              <a:latin typeface="Helvetica Neue" panose="02000503000000020004" pitchFamily="2" charset="0"/>
            </a:endParaRPr>
          </a:p>
          <a:p>
            <a:pPr algn="ctr"/>
            <a:r>
              <a:rPr lang="ko-KR" altLang="en-US" sz="700" dirty="0">
                <a:latin typeface="Helvetica Neue" panose="02000503000000020004" pitchFamily="2" charset="0"/>
              </a:rPr>
              <a:t>손발의 자유로운</a:t>
            </a:r>
            <a:endParaRPr lang="en-US" altLang="ko-KR" sz="700" dirty="0">
              <a:latin typeface="Helvetica Neue" panose="02000503000000020004" pitchFamily="2" charset="0"/>
            </a:endParaRPr>
          </a:p>
          <a:p>
            <a:pPr algn="ctr"/>
            <a:r>
              <a:rPr lang="ko-KR" altLang="en-US" sz="700" dirty="0">
                <a:latin typeface="Helvetica Neue" panose="02000503000000020004" pitchFamily="2" charset="0"/>
              </a:rPr>
              <a:t>움직임으로 더 안전</a:t>
            </a:r>
            <a:endParaRPr lang="en-US" altLang="ko-KR" sz="700" dirty="0">
              <a:latin typeface="Helvetica Neue" panose="02000503000000020004" pitchFamily="2" charset="0"/>
            </a:endParaRPr>
          </a:p>
        </p:txBody>
      </p:sp>
      <p:sp>
        <p:nvSpPr>
          <p:cNvPr id="1100" name="TextBox 1099">
            <a:extLst>
              <a:ext uri="{FF2B5EF4-FFF2-40B4-BE49-F238E27FC236}">
                <a16:creationId xmlns:a16="http://schemas.microsoft.com/office/drawing/2014/main" id="{4004D4F2-CD64-D167-A2ED-B49078D2308F}"/>
              </a:ext>
            </a:extLst>
          </p:cNvPr>
          <p:cNvSpPr txBox="1"/>
          <p:nvPr/>
        </p:nvSpPr>
        <p:spPr>
          <a:xfrm>
            <a:off x="6650211" y="5774031"/>
            <a:ext cx="805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latin typeface="Helvetica Neue" panose="02000503000000020004" pitchFamily="2" charset="0"/>
              </a:rPr>
              <a:t>HMD-Free</a:t>
            </a:r>
          </a:p>
        </p:txBody>
      </p:sp>
      <p:sp>
        <p:nvSpPr>
          <p:cNvPr id="1101" name="TextBox 1100">
            <a:extLst>
              <a:ext uri="{FF2B5EF4-FFF2-40B4-BE49-F238E27FC236}">
                <a16:creationId xmlns:a16="http://schemas.microsoft.com/office/drawing/2014/main" id="{58C6ED5F-BC12-0636-909C-02CEF20E1BBE}"/>
              </a:ext>
            </a:extLst>
          </p:cNvPr>
          <p:cNvSpPr txBox="1"/>
          <p:nvPr/>
        </p:nvSpPr>
        <p:spPr>
          <a:xfrm>
            <a:off x="7803095" y="5761488"/>
            <a:ext cx="8990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latin typeface="Helvetica Neue" panose="02000503000000020004" pitchFamily="2" charset="0"/>
              </a:rPr>
              <a:t> </a:t>
            </a:r>
            <a:r>
              <a:rPr lang="ko-KR" altLang="en-US" sz="900" b="1" dirty="0">
                <a:latin typeface="Helvetica Neue" panose="02000503000000020004" pitchFamily="2" charset="0"/>
              </a:rPr>
              <a:t>여럿이 함께</a:t>
            </a:r>
            <a:endParaRPr lang="en-US" altLang="ko-KR" sz="900" b="1" dirty="0">
              <a:latin typeface="Helvetica Neue" panose="02000503000000020004" pitchFamily="2" charset="0"/>
            </a:endParaRPr>
          </a:p>
        </p:txBody>
      </p:sp>
      <p:sp>
        <p:nvSpPr>
          <p:cNvPr id="1102" name="TextBox 1101">
            <a:extLst>
              <a:ext uri="{FF2B5EF4-FFF2-40B4-BE49-F238E27FC236}">
                <a16:creationId xmlns:a16="http://schemas.microsoft.com/office/drawing/2014/main" id="{1CB08030-7B3C-1104-618D-6C9FD82D072B}"/>
              </a:ext>
            </a:extLst>
          </p:cNvPr>
          <p:cNvSpPr txBox="1"/>
          <p:nvPr/>
        </p:nvSpPr>
        <p:spPr>
          <a:xfrm>
            <a:off x="9063370" y="5770272"/>
            <a:ext cx="7885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>
                <a:latin typeface="Helvetica Neue" panose="02000503000000020004" pitchFamily="2" charset="0"/>
              </a:rPr>
              <a:t> 안전하게 </a:t>
            </a:r>
            <a:endParaRPr lang="en-US" altLang="ko-KR" sz="900" b="1" dirty="0">
              <a:latin typeface="Helvetica Neue" panose="02000503000000020004" pitchFamily="2" charset="0"/>
            </a:endParaRPr>
          </a:p>
        </p:txBody>
      </p:sp>
      <p:pic>
        <p:nvPicPr>
          <p:cNvPr id="1103" name="Picture 5">
            <a:extLst>
              <a:ext uri="{FF2B5EF4-FFF2-40B4-BE49-F238E27FC236}">
                <a16:creationId xmlns:a16="http://schemas.microsoft.com/office/drawing/2014/main" id="{93C3BE09-8288-C9B9-BA51-F4E93A9D370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839" y="4093131"/>
            <a:ext cx="1202392" cy="707517"/>
          </a:xfrm>
          <a:prstGeom prst="rect">
            <a:avLst/>
          </a:prstGeom>
        </p:spPr>
      </p:pic>
      <p:pic>
        <p:nvPicPr>
          <p:cNvPr id="1104" name="그림 1103" descr="텍스트, 물, 건물, 스크린샷이(가) 표시된 사진&#10;&#10;자동 생성된 설명">
            <a:extLst>
              <a:ext uri="{FF2B5EF4-FFF2-40B4-BE49-F238E27FC236}">
                <a16:creationId xmlns:a16="http://schemas.microsoft.com/office/drawing/2014/main" id="{776315E9-EBE1-03E2-764E-690BA02934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0163" y="3345834"/>
            <a:ext cx="1202400" cy="650673"/>
          </a:xfrm>
          <a:prstGeom prst="rect">
            <a:avLst/>
          </a:prstGeom>
        </p:spPr>
      </p:pic>
      <p:pic>
        <p:nvPicPr>
          <p:cNvPr id="1105" name="그림 1104" descr="예술, 시각 예술, 장식된, 실내이(가) 표시된 사진&#10;&#10;자동 생성된 설명">
            <a:extLst>
              <a:ext uri="{FF2B5EF4-FFF2-40B4-BE49-F238E27FC236}">
                <a16:creationId xmlns:a16="http://schemas.microsoft.com/office/drawing/2014/main" id="{81112132-6B17-9C01-403B-5F58F9CB7C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6060" y="2545261"/>
            <a:ext cx="1202400" cy="650673"/>
          </a:xfrm>
          <a:prstGeom prst="rect">
            <a:avLst/>
          </a:prstGeom>
        </p:spPr>
      </p:pic>
      <p:pic>
        <p:nvPicPr>
          <p:cNvPr id="1106" name="그림 1105" descr="의류, 사람, 벽, 실내이(가) 표시된 사진&#10;&#10;자동 생성된 설명">
            <a:extLst>
              <a:ext uri="{FF2B5EF4-FFF2-40B4-BE49-F238E27FC236}">
                <a16:creationId xmlns:a16="http://schemas.microsoft.com/office/drawing/2014/main" id="{9389579C-58C2-C5F6-33C1-F27DD8261D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6710" y="1742606"/>
            <a:ext cx="1202400" cy="741946"/>
          </a:xfrm>
          <a:prstGeom prst="rect">
            <a:avLst/>
          </a:prstGeom>
        </p:spPr>
      </p:pic>
      <p:pic>
        <p:nvPicPr>
          <p:cNvPr id="1107" name="그림 1106" descr="의류, 실내, 벽, 사람이(가) 표시된 사진&#10;&#10;자동 생성된 설명">
            <a:extLst>
              <a:ext uri="{FF2B5EF4-FFF2-40B4-BE49-F238E27FC236}">
                <a16:creationId xmlns:a16="http://schemas.microsoft.com/office/drawing/2014/main" id="{5C288C0C-CC49-0F68-F835-CD79030E73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84487" y="2007531"/>
            <a:ext cx="954000" cy="606661"/>
          </a:xfrm>
          <a:prstGeom prst="rect">
            <a:avLst/>
          </a:prstGeom>
        </p:spPr>
      </p:pic>
      <p:pic>
        <p:nvPicPr>
          <p:cNvPr id="1108" name="그림 1107" descr="텍스트, 벽, 사람, 화이트보드이(가) 표시된 사진&#10;&#10;자동 생성된 설명">
            <a:extLst>
              <a:ext uri="{FF2B5EF4-FFF2-40B4-BE49-F238E27FC236}">
                <a16:creationId xmlns:a16="http://schemas.microsoft.com/office/drawing/2014/main" id="{4EA392E5-16AD-BDD7-76BC-13A5FF5F73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26710" y="2032002"/>
            <a:ext cx="954000" cy="580968"/>
          </a:xfrm>
          <a:prstGeom prst="rect">
            <a:avLst/>
          </a:prstGeom>
        </p:spPr>
      </p:pic>
      <p:pic>
        <p:nvPicPr>
          <p:cNvPr id="1109" name="그림 1108" descr="의류, 사람, 스크린샷, 실내이(가) 표시된 사진&#10;&#10;자동 생성된 설명">
            <a:extLst>
              <a:ext uri="{FF2B5EF4-FFF2-40B4-BE49-F238E27FC236}">
                <a16:creationId xmlns:a16="http://schemas.microsoft.com/office/drawing/2014/main" id="{210C93F1-58D2-7EF3-3673-88BEA51599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41527" y="2005665"/>
            <a:ext cx="954000" cy="5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25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5F5F43DEE7DE44DADA954744F384234" ma:contentTypeVersion="2" ma:contentTypeDescription="새 문서를 만듭니다." ma:contentTypeScope="" ma:versionID="83a86d37c1056521396ceedb6e4de721">
  <xsd:schema xmlns:xsd="http://www.w3.org/2001/XMLSchema" xmlns:xs="http://www.w3.org/2001/XMLSchema" xmlns:p="http://schemas.microsoft.com/office/2006/metadata/properties" xmlns:ns3="394eb816-09f8-4aec-a7bf-f5145ecbc985" targetNamespace="http://schemas.microsoft.com/office/2006/metadata/properties" ma:root="true" ma:fieldsID="355c0bfa924ad1a335b573b46bc0502c" ns3:_="">
    <xsd:import namespace="394eb816-09f8-4aec-a7bf-f5145ecbc9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4eb816-09f8-4aec-a7bf-f5145ecbc9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7447AC-5BAC-4E64-8E4A-B842DFC820B7}">
  <ds:schemaRefs>
    <ds:schemaRef ds:uri="http://schemas.microsoft.com/office/2006/metadata/properties"/>
    <ds:schemaRef ds:uri="http://purl.org/dc/elements/1.1/"/>
    <ds:schemaRef ds:uri="394eb816-09f8-4aec-a7bf-f5145ecbc985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C442A98-6402-48D1-AF61-746A4F6FF3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4eb816-09f8-4aec-a7bf-f5145ecbc9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B892A93-5A96-4968-B0AD-06EB09B298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4627</TotalTime>
  <Words>398</Words>
  <Application>Microsoft Office PowerPoint</Application>
  <PresentationFormat>와이드스크린</PresentationFormat>
  <Paragraphs>70</Paragraphs>
  <Slides>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10" baseType="lpstr">
      <vt:lpstr>Apple SD Gothic Neo</vt:lpstr>
      <vt:lpstr>Helvetica Neue</vt:lpstr>
      <vt:lpstr>Arial</vt:lpstr>
      <vt:lpstr>Calibri</vt:lpstr>
      <vt:lpstr>Calibri Light</vt:lpstr>
      <vt:lpstr>맑은 고딕</vt:lpstr>
      <vt:lpstr>Office 테마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안 은영</dc:creator>
  <cp:lastModifiedBy>안 은영</cp:lastModifiedBy>
  <cp:revision>38</cp:revision>
  <dcterms:created xsi:type="dcterms:W3CDTF">2023-11-08T05:49:05Z</dcterms:created>
  <dcterms:modified xsi:type="dcterms:W3CDTF">2023-11-16T09:25:49Z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0x01010035F5F43DEE7DE44DADA954744F384234</vt:lpwstr>
  </property>
</Properties>
</file>