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9" r:id="rId2"/>
    <p:sldId id="260" r:id="rId3"/>
    <p:sldId id="267" r:id="rId4"/>
    <p:sldId id="268" r:id="rId5"/>
    <p:sldId id="270" r:id="rId6"/>
    <p:sldId id="269" r:id="rId7"/>
    <p:sldId id="262" r:id="rId8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E00"/>
    <a:srgbClr val="828282"/>
    <a:srgbClr val="FD7E00"/>
    <a:srgbClr val="9F9FCF"/>
    <a:srgbClr val="3D2A55"/>
    <a:srgbClr val="FFC000"/>
    <a:srgbClr val="211B49"/>
    <a:srgbClr val="4B335B"/>
    <a:srgbClr val="352852"/>
    <a:srgbClr val="4D34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49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0B7C4C-3C1D-4683-AAE8-4231B89C509B}" type="datetimeFigureOut">
              <a:rPr lang="ko-KR" altLang="en-US" smtClean="0"/>
              <a:t>2023-11-15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166B0D-EA7B-4165-96EE-E7F5A30828E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578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7550CB-5162-4E02-9BF9-195E9A14ADF2}" type="slidenum">
              <a:rPr lang="ko-KR" altLang="en-US" smtClean="0"/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53360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8062C81-0ECD-4883-E4C3-738E299D57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EE399376-6012-BCAC-CD6E-252ABFE942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B05CD02-4337-FD69-D92C-94A931602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5D77-D995-493E-93F4-4AC3D45B551D}" type="datetimeFigureOut">
              <a:rPr lang="ko-KR" altLang="en-US" smtClean="0"/>
              <a:t>2023-11-15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E580B63-92DB-12B0-D44D-58E7EB5A3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A3939F6-98CB-C164-CCCF-D1D4580E9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BC7D-62FF-42BC-823B-9277D80BFF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4696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7E6F16B-A356-B0AF-922F-38E959C9A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03E50E08-3EC0-64FE-3B2F-E5921F8593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CBF5597-1FFB-E0CD-E683-A7A3976B6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5D77-D995-493E-93F4-4AC3D45B551D}" type="datetimeFigureOut">
              <a:rPr lang="ko-KR" altLang="en-US" smtClean="0"/>
              <a:t>2023-11-15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086FDE6-DC5C-B11D-85B1-E3EB4E32B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F24561D-63BD-32D8-34F1-AB29C993F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BC7D-62FF-42BC-823B-9277D80BFF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9768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ED32DC10-C26D-B43D-CA1D-6D62B7DE6A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72FC81E3-A02E-FF92-C054-2A1948875D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C5A8E8A-A878-0679-28EB-3870720CF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5D77-D995-493E-93F4-4AC3D45B551D}" type="datetimeFigureOut">
              <a:rPr lang="ko-KR" altLang="en-US" smtClean="0"/>
              <a:t>2023-11-15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5B2C8FA-AB7C-AC4A-3DD2-80A658759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7A2E02A-AD64-2C3B-910D-606B5E43C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BC7D-62FF-42BC-823B-9277D80BFF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52738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88F0F2D-780D-7F49-C31E-5BB5650AA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FD112FD-94DB-ABAF-5E85-D9F077C652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6BF89F6-8968-4C09-A94C-FA22CC188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5D77-D995-493E-93F4-4AC3D45B551D}" type="datetimeFigureOut">
              <a:rPr lang="ko-KR" altLang="en-US" smtClean="0"/>
              <a:t>2023-11-15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2775CA7-3270-B909-233F-AEB6AB67C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3C74028-F3A5-8E1C-CB47-D3AA42735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BC7D-62FF-42BC-823B-9277D80BFF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0431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0A9965C-183D-1EEA-7FA0-8D803E8B1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FF4E42B-7357-F15C-BD81-9B198C18E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15FB17-5E50-0ABF-7BC2-7488CB010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5D77-D995-493E-93F4-4AC3D45B551D}" type="datetimeFigureOut">
              <a:rPr lang="ko-KR" altLang="en-US" smtClean="0"/>
              <a:t>2023-11-15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54AED4E-A8E1-597D-F6A3-C5D84D528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D9AB3CB-FE5D-0BBF-EE99-FFD754683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BC7D-62FF-42BC-823B-9277D80BFF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44595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7558A4A-31CE-5605-5D95-9D678869E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DBC1847-050A-1C38-B748-41EDE78F89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A4EAC346-D8AB-659B-EBFC-802B07D2F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B5EEB2E-811E-9957-FD1B-22343440B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5D77-D995-493E-93F4-4AC3D45B551D}" type="datetimeFigureOut">
              <a:rPr lang="ko-KR" altLang="en-US" smtClean="0"/>
              <a:t>2023-11-15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71B6ECC-AF01-9CF3-3A09-B180BA350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B75D39E-8039-94ED-6211-2B9E0B593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BC7D-62FF-42BC-823B-9277D80BFF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0129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B2D8888-5983-ADBC-48D5-30145FB79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15A72BD-C176-D233-79B7-536D12E9C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7203DC31-FCCE-30DD-84AF-F7072ACA3C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BB2209A9-C857-C0BE-2C9B-704832F749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CB7A5BF0-45A0-1A65-13D4-773F630D02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972834AF-6D49-1102-050E-CFD55DC70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5D77-D995-493E-93F4-4AC3D45B551D}" type="datetimeFigureOut">
              <a:rPr lang="ko-KR" altLang="en-US" smtClean="0"/>
              <a:t>2023-11-15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69158ACB-0A63-752D-9925-4B6C6CA93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5E2B6A86-6ACF-E938-AE29-D9DD59FCD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BC7D-62FF-42BC-823B-9277D80BFF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9492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43654DE-E893-D815-F0D5-3FD24C4B1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D7B9872-24CA-D06D-5D68-B381A8E9A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5D77-D995-493E-93F4-4AC3D45B551D}" type="datetimeFigureOut">
              <a:rPr lang="ko-KR" altLang="en-US" smtClean="0"/>
              <a:t>2023-11-15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1471EF39-321A-B701-B2A3-33A058F0E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0A74CFC2-B27C-BC4D-A52C-484FA0846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BC7D-62FF-42BC-823B-9277D80BFF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38717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92B3E4C-CB54-7F94-2C9A-E4BD5BE27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5D77-D995-493E-93F4-4AC3D45B551D}" type="datetimeFigureOut">
              <a:rPr lang="ko-KR" altLang="en-US" smtClean="0"/>
              <a:t>2023-11-15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FFDF62B7-6047-405B-642C-70E6092A5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38DC7EE-0970-6698-A154-3EF3241B8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BC7D-62FF-42BC-823B-9277D80BFF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8102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C8DEBD8-4924-853A-886E-5398E75FB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A9F9953-7169-33EC-D9DB-935AF381BB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6381A70-2DE2-0509-2672-AEF9CED3EF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97CB3FE-9BE3-80EB-1AA8-2A791EE2C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5D77-D995-493E-93F4-4AC3D45B551D}" type="datetimeFigureOut">
              <a:rPr lang="ko-KR" altLang="en-US" smtClean="0"/>
              <a:t>2023-11-15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5F028BA-D3CB-36A6-0649-821BB9DD1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004FE96-9F6F-1B72-2C47-97035CD08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BC7D-62FF-42BC-823B-9277D80BFF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6131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CB2DBF2-25D8-D98F-C8F0-AE899EFFC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78B7DD44-02ED-88B3-73AC-3B91154FD3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095DDD6-93D0-752A-4050-51BD36472E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C5009DA-2988-60C2-937D-2B4C10C63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5D77-D995-493E-93F4-4AC3D45B551D}" type="datetimeFigureOut">
              <a:rPr lang="ko-KR" altLang="en-US" smtClean="0"/>
              <a:t>2023-11-15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00FB17F-FECF-CE7A-4D44-CF4B908EC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13CF644-000A-BDB4-B01C-D5086C48E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BC7D-62FF-42BC-823B-9277D80BFF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669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5AD33B49-4585-A32A-1333-8E862D88E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0006D18-2F9E-1FCC-553D-8E1850369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C497B5E-9B9B-5DE6-B992-7F411D636D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15D77-D995-493E-93F4-4AC3D45B551D}" type="datetimeFigureOut">
              <a:rPr lang="ko-KR" altLang="en-US" smtClean="0"/>
              <a:t>2023-11-15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E07ECE8-AD78-C8A3-DDB7-B78D6F643F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BD79BFE-6D2F-C176-21B1-D35221BA38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BBC7D-62FF-42BC-823B-9277D80BFF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5006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gif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1"/>
          <p:cNvSpPr txBox="1">
            <a:spLocks/>
          </p:cNvSpPr>
          <p:nvPr/>
        </p:nvSpPr>
        <p:spPr>
          <a:xfrm>
            <a:off x="1130556" y="2635715"/>
            <a:ext cx="10256785" cy="547842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200" b="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(</a:t>
            </a:r>
            <a:r>
              <a:rPr lang="ko-KR" altLang="en-US" sz="3200" b="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피치솔루션</a:t>
            </a:r>
            <a:r>
              <a:rPr lang="en-US" altLang="ko-KR" sz="3200" b="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)</a:t>
            </a:r>
            <a:r>
              <a:rPr lang="ko-KR" altLang="en-US" sz="3200" b="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 </a:t>
            </a:r>
            <a:r>
              <a:rPr lang="en-US" altLang="ko-KR" sz="3200" b="1" dirty="0" err="1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eDM</a:t>
            </a:r>
            <a:r>
              <a:rPr lang="en-US" altLang="ko-KR" sz="3200" b="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 B</a:t>
            </a:r>
            <a:r>
              <a:rPr lang="ko-KR" altLang="en-US" sz="3200" b="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안 </a:t>
            </a:r>
            <a:r>
              <a:rPr lang="en-US" altLang="ko-KR" sz="3200" b="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SB</a:t>
            </a:r>
          </a:p>
        </p:txBody>
      </p:sp>
      <p:sp>
        <p:nvSpPr>
          <p:cNvPr id="9" name="텍스트 개체 틀 17"/>
          <p:cNvSpPr txBox="1">
            <a:spLocks/>
          </p:cNvSpPr>
          <p:nvPr/>
        </p:nvSpPr>
        <p:spPr>
          <a:xfrm>
            <a:off x="1078155" y="5456835"/>
            <a:ext cx="8420100" cy="900759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66788">
              <a:spcBef>
                <a:spcPct val="50000"/>
              </a:spcBef>
            </a:pPr>
            <a:r>
              <a:rPr lang="en-US" altLang="ko-KR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Copyright © 2018 by mayday partners</a:t>
            </a:r>
          </a:p>
          <a:p>
            <a:pPr algn="l" defTabSz="966788">
              <a:spcBef>
                <a:spcPct val="50000"/>
              </a:spcBef>
            </a:pPr>
            <a:r>
              <a:rPr lang="en-US" altLang="ko-KR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No part of this publication may be reproduced, stored in a retrieval system, or transmitted in any form or by any means </a:t>
            </a:r>
            <a:br>
              <a:rPr lang="en-US" altLang="ko-KR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en-US" altLang="ko-KR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electronic, mechanical, photocopying, recording, or otherwise — without the permission of   mayday partners</a:t>
            </a:r>
          </a:p>
          <a:p>
            <a:pPr algn="l" defTabSz="966788">
              <a:spcBef>
                <a:spcPct val="50000"/>
              </a:spcBef>
            </a:pPr>
            <a:r>
              <a:rPr lang="en-US" altLang="ko-KR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COMPANY CONFIDENTIAL</a:t>
            </a:r>
          </a:p>
          <a:p>
            <a:pPr algn="l"/>
            <a:r>
              <a:rPr lang="en-US" altLang="ko-KR" sz="800" i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Tahoma" pitchFamily="34" charset="0"/>
              </a:rPr>
              <a:t>RD</a:t>
            </a:r>
            <a:endParaRPr lang="ko-KR" altLang="en-US" sz="800" i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Tahoma" pitchFamily="34" charset="0"/>
            </a:endParaRPr>
          </a:p>
        </p:txBody>
      </p:sp>
      <p:sp>
        <p:nvSpPr>
          <p:cNvPr id="10" name="부제목 6"/>
          <p:cNvSpPr txBox="1">
            <a:spLocks/>
          </p:cNvSpPr>
          <p:nvPr/>
        </p:nvSpPr>
        <p:spPr>
          <a:xfrm>
            <a:off x="1130556" y="3306563"/>
            <a:ext cx="7956376" cy="461665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400" b="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번역 </a:t>
            </a:r>
            <a:r>
              <a:rPr lang="en-US" altLang="ko-KR" sz="2400" b="1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: </a:t>
            </a:r>
            <a:r>
              <a:rPr lang="ko-KR" altLang="en-US" sz="2400" b="1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영문</a:t>
            </a:r>
            <a:r>
              <a:rPr lang="en-US" altLang="ko-KR" sz="2400" b="1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/</a:t>
            </a:r>
            <a:r>
              <a:rPr lang="ko-KR" altLang="en-US" sz="2400" b="1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일문</a:t>
            </a:r>
            <a:endParaRPr lang="ko-KR" altLang="en-US" sz="2400" b="1" dirty="0">
              <a:latin typeface="나눔바른고딕" panose="020B0603020101020101" pitchFamily="50" charset="-127"/>
              <a:ea typeface="나눔바른고딕" panose="020B0603020101020101" pitchFamily="50" charset="-127"/>
              <a:cs typeface="Segoe UI" pitchFamily="34" charset="0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717" y="5714414"/>
            <a:ext cx="1763200" cy="385602"/>
          </a:xfrm>
          <a:prstGeom prst="rect">
            <a:avLst/>
          </a:prstGeom>
        </p:spPr>
      </p:pic>
      <p:sp>
        <p:nvSpPr>
          <p:cNvPr id="14" name="직사각형 13"/>
          <p:cNvSpPr/>
          <p:nvPr/>
        </p:nvSpPr>
        <p:spPr>
          <a:xfrm rot="5400000">
            <a:off x="5859690" y="-5872353"/>
            <a:ext cx="472615" cy="12192002"/>
          </a:xfrm>
          <a:prstGeom prst="rect">
            <a:avLst/>
          </a:prstGeom>
          <a:solidFill>
            <a:srgbClr val="39B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 rot="5400000">
            <a:off x="5991223" y="-5528183"/>
            <a:ext cx="209550" cy="121920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108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062138B0-9B8A-1F2F-576C-ED3198AFBBD6}"/>
              </a:ext>
            </a:extLst>
          </p:cNvPr>
          <p:cNvSpPr/>
          <p:nvPr/>
        </p:nvSpPr>
        <p:spPr>
          <a:xfrm>
            <a:off x="191397" y="777354"/>
            <a:ext cx="7971136" cy="58859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E4123D4-BCC7-3164-F4B7-D4BF2F74481B}"/>
              </a:ext>
            </a:extLst>
          </p:cNvPr>
          <p:cNvSpPr/>
          <p:nvPr/>
        </p:nvSpPr>
        <p:spPr>
          <a:xfrm rot="5400000">
            <a:off x="6008705" y="-6021366"/>
            <a:ext cx="174587" cy="12192002"/>
          </a:xfrm>
          <a:prstGeom prst="rect">
            <a:avLst/>
          </a:prstGeom>
          <a:solidFill>
            <a:srgbClr val="39B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pic>
        <p:nvPicPr>
          <p:cNvPr id="28" name="Picture 4">
            <a:extLst>
              <a:ext uri="{FF2B5EF4-FFF2-40B4-BE49-F238E27FC236}">
                <a16:creationId xmlns:a16="http://schemas.microsoft.com/office/drawing/2014/main" id="{92025565-B90F-F239-E835-BF007F99C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539" y="1243689"/>
            <a:ext cx="1344174" cy="200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701ECDDA-6387-5DE5-835E-4928118B0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525" y="1224329"/>
            <a:ext cx="889605" cy="200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직사각형 24">
            <a:extLst>
              <a:ext uri="{FF2B5EF4-FFF2-40B4-BE49-F238E27FC236}">
                <a16:creationId xmlns:a16="http://schemas.microsoft.com/office/drawing/2014/main" id="{A604AC13-2A5A-D096-BA89-0DCF9A1C2DB2}"/>
              </a:ext>
            </a:extLst>
          </p:cNvPr>
          <p:cNvSpPr/>
          <p:nvPr/>
        </p:nvSpPr>
        <p:spPr>
          <a:xfrm>
            <a:off x="647900" y="1222310"/>
            <a:ext cx="7115169" cy="19599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BC9AC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B95F044E-76F1-B0AE-2D3E-1235C6ED703A}"/>
              </a:ext>
            </a:extLst>
          </p:cNvPr>
          <p:cNvSpPr/>
          <p:nvPr/>
        </p:nvSpPr>
        <p:spPr>
          <a:xfrm>
            <a:off x="834142" y="2590997"/>
            <a:ext cx="2099577" cy="382556"/>
          </a:xfrm>
          <a:prstGeom prst="rect">
            <a:avLst/>
          </a:prstGeom>
          <a:solidFill>
            <a:srgbClr val="FD7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/>
              <a:t>조이콜랩</a:t>
            </a:r>
            <a:r>
              <a:rPr lang="ko-KR" altLang="en-US" dirty="0"/>
              <a:t> </a:t>
            </a:r>
            <a:r>
              <a:rPr lang="en-US" altLang="ko-KR" dirty="0"/>
              <a:t>&gt;</a:t>
            </a:r>
            <a:r>
              <a:rPr lang="ko-KR" altLang="en-US" dirty="0"/>
              <a:t> </a:t>
            </a:r>
          </a:p>
        </p:txBody>
      </p:sp>
      <p:pic>
        <p:nvPicPr>
          <p:cNvPr id="1039" name="그림 1038" descr="장난감, 스크린샷, 경기이(가) 표시된 사진&#10;&#10;자동 생성된 설명">
            <a:extLst>
              <a:ext uri="{FF2B5EF4-FFF2-40B4-BE49-F238E27FC236}">
                <a16:creationId xmlns:a16="http://schemas.microsoft.com/office/drawing/2014/main" id="{513A155B-F21B-48B7-855B-8C898D4796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293" y="1218160"/>
            <a:ext cx="3189952" cy="19640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32C43E7-2141-4A7D-A2D5-0B7965D98148}"/>
              </a:ext>
            </a:extLst>
          </p:cNvPr>
          <p:cNvSpPr txBox="1"/>
          <p:nvPr/>
        </p:nvSpPr>
        <p:spPr>
          <a:xfrm>
            <a:off x="1329298" y="4499735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dirty="0">
                <a:latin typeface="+mj-ea"/>
                <a:ea typeface="+mj-ea"/>
              </a:rPr>
              <a:t>쉽고 편리한 메타버스 오피스 출근</a:t>
            </a:r>
            <a:r>
              <a:rPr lang="en-US" altLang="ko-KR" dirty="0">
                <a:latin typeface="+mj-ea"/>
                <a:ea typeface="+mj-ea"/>
              </a:rPr>
              <a:t>!</a:t>
            </a:r>
            <a:endParaRPr lang="ko-KR" altLang="en-US" dirty="0"/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D6A0328F-39D9-E4BC-1395-3ABEA45FFB36}"/>
              </a:ext>
            </a:extLst>
          </p:cNvPr>
          <p:cNvGrpSpPr/>
          <p:nvPr/>
        </p:nvGrpSpPr>
        <p:grpSpPr>
          <a:xfrm>
            <a:off x="647900" y="5034030"/>
            <a:ext cx="1551195" cy="1520342"/>
            <a:chOff x="1004539" y="5034030"/>
            <a:chExt cx="1551195" cy="1520342"/>
          </a:xfrm>
        </p:grpSpPr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B846A9A7-DDE4-4574-70E6-47F8B7EC1FD1}"/>
                </a:ext>
              </a:extLst>
            </p:cNvPr>
            <p:cNvSpPr/>
            <p:nvPr/>
          </p:nvSpPr>
          <p:spPr>
            <a:xfrm>
              <a:off x="1035392" y="5034030"/>
              <a:ext cx="1520342" cy="152034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6C5947A-BF45-80CC-2842-E373ECD6611A}"/>
                </a:ext>
              </a:extLst>
            </p:cNvPr>
            <p:cNvSpPr txBox="1"/>
            <p:nvPr/>
          </p:nvSpPr>
          <p:spPr>
            <a:xfrm>
              <a:off x="1004539" y="6008696"/>
              <a:ext cx="152034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000" dirty="0">
                  <a:solidFill>
                    <a:schemeClr val="bg1"/>
                  </a:solidFill>
                </a:rPr>
                <a:t>셀프 구성 가능한</a:t>
              </a:r>
              <a:endParaRPr lang="en-US" altLang="ko-KR" sz="1000" dirty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000" dirty="0">
                  <a:solidFill>
                    <a:schemeClr val="bg1"/>
                  </a:solidFill>
                </a:rPr>
                <a:t>메타버스 오피스</a:t>
              </a:r>
            </a:p>
          </p:txBody>
        </p: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7292B855-3F49-0D62-73C9-1559B7538585}"/>
              </a:ext>
            </a:extLst>
          </p:cNvPr>
          <p:cNvGrpSpPr/>
          <p:nvPr/>
        </p:nvGrpSpPr>
        <p:grpSpPr>
          <a:xfrm>
            <a:off x="2463087" y="5034030"/>
            <a:ext cx="1520342" cy="1520342"/>
            <a:chOff x="1035392" y="5034030"/>
            <a:chExt cx="1520342" cy="1520342"/>
          </a:xfrm>
        </p:grpSpPr>
        <p:sp>
          <p:nvSpPr>
            <p:cNvPr id="23" name="타원 22">
              <a:extLst>
                <a:ext uri="{FF2B5EF4-FFF2-40B4-BE49-F238E27FC236}">
                  <a16:creationId xmlns:a16="http://schemas.microsoft.com/office/drawing/2014/main" id="{DDA29230-5885-B1F7-88C8-A8025F60906A}"/>
                </a:ext>
              </a:extLst>
            </p:cNvPr>
            <p:cNvSpPr/>
            <p:nvPr/>
          </p:nvSpPr>
          <p:spPr>
            <a:xfrm>
              <a:off x="1035392" y="5034030"/>
              <a:ext cx="1520342" cy="152034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96B4C3C-6165-6984-A23F-37029EE74D98}"/>
                </a:ext>
              </a:extLst>
            </p:cNvPr>
            <p:cNvSpPr txBox="1"/>
            <p:nvPr/>
          </p:nvSpPr>
          <p:spPr>
            <a:xfrm>
              <a:off x="1310362" y="6008696"/>
              <a:ext cx="97040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000" dirty="0">
                  <a:solidFill>
                    <a:schemeClr val="bg1"/>
                  </a:solidFill>
                </a:rPr>
                <a:t>재택</a:t>
              </a:r>
              <a:r>
                <a:rPr lang="en-US" altLang="ko-KR" sz="1000" dirty="0">
                  <a:solidFill>
                    <a:schemeClr val="bg1"/>
                  </a:solidFill>
                </a:rPr>
                <a:t>/</a:t>
              </a:r>
              <a:r>
                <a:rPr lang="ko-KR" altLang="en-US" sz="1000" dirty="0">
                  <a:solidFill>
                    <a:schemeClr val="bg1"/>
                  </a:solidFill>
                </a:rPr>
                <a:t>원격</a:t>
              </a:r>
              <a:endParaRPr lang="en-US" altLang="ko-KR" sz="1000" dirty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000" dirty="0">
                  <a:solidFill>
                    <a:schemeClr val="bg1"/>
                  </a:solidFill>
                </a:rPr>
                <a:t>근태 관리</a:t>
              </a:r>
              <a:endParaRPr lang="en-US" altLang="ko-KR" sz="1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B16B7208-4819-3BF0-D574-4E7FD6C76C2F}"/>
              </a:ext>
            </a:extLst>
          </p:cNvPr>
          <p:cNvGrpSpPr/>
          <p:nvPr/>
        </p:nvGrpSpPr>
        <p:grpSpPr>
          <a:xfrm>
            <a:off x="4247421" y="5034030"/>
            <a:ext cx="1520342" cy="1520342"/>
            <a:chOff x="1035392" y="5034030"/>
            <a:chExt cx="1520342" cy="1520342"/>
          </a:xfrm>
        </p:grpSpPr>
        <p:sp>
          <p:nvSpPr>
            <p:cNvPr id="32" name="타원 31">
              <a:extLst>
                <a:ext uri="{FF2B5EF4-FFF2-40B4-BE49-F238E27FC236}">
                  <a16:creationId xmlns:a16="http://schemas.microsoft.com/office/drawing/2014/main" id="{88E8AD7C-6DF6-376D-C1FB-626BBDA2C487}"/>
                </a:ext>
              </a:extLst>
            </p:cNvPr>
            <p:cNvSpPr/>
            <p:nvPr/>
          </p:nvSpPr>
          <p:spPr>
            <a:xfrm>
              <a:off x="1035392" y="5034030"/>
              <a:ext cx="1520342" cy="152034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B2EC5C9-A59E-72CD-0FF6-D6C43AA5E8C2}"/>
                </a:ext>
              </a:extLst>
            </p:cNvPr>
            <p:cNvSpPr txBox="1"/>
            <p:nvPr/>
          </p:nvSpPr>
          <p:spPr>
            <a:xfrm>
              <a:off x="1310362" y="6014485"/>
              <a:ext cx="97040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000" dirty="0">
                  <a:solidFill>
                    <a:schemeClr val="bg1"/>
                  </a:solidFill>
                </a:rPr>
                <a:t>화상 회의</a:t>
              </a:r>
              <a:r>
                <a:rPr lang="en-US" altLang="ko-KR" sz="1000" dirty="0">
                  <a:solidFill>
                    <a:schemeClr val="bg1"/>
                  </a:solidFill>
                </a:rPr>
                <a:t>,</a:t>
              </a:r>
            </a:p>
            <a:p>
              <a:pPr algn="ctr"/>
              <a:r>
                <a:rPr lang="ko-KR" altLang="en-US" sz="1000" dirty="0">
                  <a:solidFill>
                    <a:schemeClr val="bg1"/>
                  </a:solidFill>
                </a:rPr>
                <a:t>채팅</a:t>
              </a:r>
              <a:r>
                <a:rPr lang="en-US" altLang="ko-KR" sz="1000" dirty="0">
                  <a:solidFill>
                    <a:schemeClr val="bg1"/>
                  </a:solidFill>
                </a:rPr>
                <a:t>, </a:t>
              </a:r>
              <a:r>
                <a:rPr lang="ko-KR" altLang="en-US" sz="1000" dirty="0">
                  <a:solidFill>
                    <a:schemeClr val="bg1"/>
                  </a:solidFill>
                </a:rPr>
                <a:t>음성 대화</a:t>
              </a:r>
            </a:p>
          </p:txBody>
        </p:sp>
      </p:grpSp>
      <p:pic>
        <p:nvPicPr>
          <p:cNvPr id="49" name="그림 48">
            <a:extLst>
              <a:ext uri="{FF2B5EF4-FFF2-40B4-BE49-F238E27FC236}">
                <a16:creationId xmlns:a16="http://schemas.microsoft.com/office/drawing/2014/main" id="{BF77CC64-AE21-CD05-1C27-039C094C57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468" y="3527451"/>
            <a:ext cx="596980" cy="692497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FB49F1A-B81B-A843-D171-5C308AFB161C}"/>
              </a:ext>
            </a:extLst>
          </p:cNvPr>
          <p:cNvSpPr txBox="1"/>
          <p:nvPr/>
        </p:nvSpPr>
        <p:spPr>
          <a:xfrm>
            <a:off x="1339277" y="3298045"/>
            <a:ext cx="6854109" cy="1184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000" dirty="0"/>
              <a:t>피치솔루션은 소프트웨어 솔루션 개발과 </a:t>
            </a:r>
            <a:r>
              <a:rPr lang="en-US" altLang="ko-KR" sz="1000" dirty="0"/>
              <a:t>IT </a:t>
            </a:r>
            <a:r>
              <a:rPr lang="ko-KR" altLang="en-US" sz="1000" dirty="0"/>
              <a:t>서비스를 통해 고객 비즈니스 활성화를 돕는 기업으로</a:t>
            </a:r>
            <a:endParaRPr lang="en-US" altLang="ko-KR" sz="1000" dirty="0"/>
          </a:p>
          <a:p>
            <a:pPr>
              <a:lnSpc>
                <a:spcPct val="120000"/>
              </a:lnSpc>
            </a:pPr>
            <a:r>
              <a:rPr lang="en-US" altLang="ko-KR" sz="1000" dirty="0"/>
              <a:t>2022</a:t>
            </a:r>
            <a:r>
              <a:rPr lang="ko-KR" altLang="en-US" sz="1000" dirty="0"/>
              <a:t>년 </a:t>
            </a:r>
            <a:r>
              <a:rPr lang="en-US" altLang="ko-KR" sz="1000" dirty="0"/>
              <a:t>5</a:t>
            </a:r>
            <a:r>
              <a:rPr lang="ko-KR" altLang="en-US" sz="1000" dirty="0"/>
              <a:t>월 </a:t>
            </a:r>
            <a:r>
              <a:rPr lang="en-US" altLang="ko-KR" sz="1000" dirty="0"/>
              <a:t>‘</a:t>
            </a:r>
            <a:r>
              <a:rPr lang="ko-KR" altLang="en-US" sz="1000" dirty="0" err="1"/>
              <a:t>조이콜랩</a:t>
            </a:r>
            <a:r>
              <a:rPr lang="en-US" altLang="ko-KR" sz="1000" dirty="0"/>
              <a:t>’ </a:t>
            </a:r>
            <a:r>
              <a:rPr lang="ko-KR" altLang="en-US" sz="1000" dirty="0"/>
              <a:t>메타버스 오피스  클라우드 서비스를 국내에 정식 오픈하였습니다</a:t>
            </a:r>
            <a:r>
              <a:rPr lang="en-US" altLang="ko-KR" sz="1000" dirty="0"/>
              <a:t>.</a:t>
            </a:r>
          </a:p>
          <a:p>
            <a:pPr>
              <a:lnSpc>
                <a:spcPct val="120000"/>
              </a:lnSpc>
            </a:pPr>
            <a:endParaRPr lang="en-US" altLang="ko-KR" sz="1000" dirty="0"/>
          </a:p>
          <a:p>
            <a:pPr>
              <a:lnSpc>
                <a:spcPct val="120000"/>
              </a:lnSpc>
            </a:pPr>
            <a:r>
              <a:rPr lang="en-US" altLang="ko-KR" sz="1000" dirty="0"/>
              <a:t>‘</a:t>
            </a:r>
            <a:r>
              <a:rPr lang="ko-KR" altLang="en-US" sz="1000" dirty="0" err="1"/>
              <a:t>조이콜랩</a:t>
            </a:r>
            <a:r>
              <a:rPr lang="en-US" altLang="ko-KR" sz="1000" dirty="0"/>
              <a:t>’</a:t>
            </a:r>
            <a:r>
              <a:rPr lang="ko-KR" altLang="en-US" sz="1000" dirty="0"/>
              <a:t>은 기업</a:t>
            </a:r>
            <a:r>
              <a:rPr lang="en-US" altLang="ko-KR" sz="1000" dirty="0"/>
              <a:t>, </a:t>
            </a:r>
            <a:r>
              <a:rPr lang="ko-KR" altLang="en-US" sz="1000" dirty="0"/>
              <a:t>기관</a:t>
            </a:r>
            <a:r>
              <a:rPr lang="en-US" altLang="ko-KR" sz="1000" dirty="0"/>
              <a:t>, </a:t>
            </a:r>
            <a:r>
              <a:rPr lang="ko-KR" altLang="en-US" sz="1000" dirty="0"/>
              <a:t>단체 등 조직의 </a:t>
            </a:r>
            <a:r>
              <a:rPr lang="ko-KR" altLang="en-US" sz="1000" dirty="0" err="1"/>
              <a:t>비대면</a:t>
            </a:r>
            <a:r>
              <a:rPr lang="ko-KR" altLang="en-US" sz="1000" dirty="0"/>
              <a:t> 협업 환경과 온택트</a:t>
            </a:r>
            <a:r>
              <a:rPr lang="en-US" altLang="ko-KR" sz="1000" dirty="0"/>
              <a:t>(On-tact) </a:t>
            </a:r>
            <a:r>
              <a:rPr lang="ko-KR" altLang="en-US" sz="1000" dirty="0"/>
              <a:t>소통 문화 개선을 위해</a:t>
            </a:r>
            <a:r>
              <a:rPr lang="en-US" altLang="ko-KR" sz="1000" dirty="0"/>
              <a:t> </a:t>
            </a:r>
          </a:p>
          <a:p>
            <a:pPr>
              <a:lnSpc>
                <a:spcPct val="120000"/>
              </a:lnSpc>
            </a:pPr>
            <a:r>
              <a:rPr lang="ko-KR" altLang="en-US" sz="1000" dirty="0"/>
              <a:t>만들어진 가상 오피스 플랫폼입니다</a:t>
            </a:r>
            <a:r>
              <a:rPr lang="en-US" altLang="ko-KR" sz="1000" dirty="0"/>
              <a:t>.</a:t>
            </a:r>
          </a:p>
          <a:p>
            <a:pPr>
              <a:lnSpc>
                <a:spcPct val="120000"/>
              </a:lnSpc>
            </a:pPr>
            <a:r>
              <a:rPr lang="ko-KR" altLang="en-US" sz="1000" dirty="0"/>
              <a:t>자유로운 소통과 간편한 협업을 통해 구성원들의 긍정적인 에너지를 활성화 하여 조직의 생산성 향상에 도움을 주고자 합니다</a:t>
            </a:r>
            <a:r>
              <a:rPr lang="en-US" altLang="ko-KR" sz="1000" dirty="0"/>
              <a:t>.</a:t>
            </a:r>
          </a:p>
        </p:txBody>
      </p:sp>
      <p:grpSp>
        <p:nvGrpSpPr>
          <p:cNvPr id="60" name="그룹 59">
            <a:extLst>
              <a:ext uri="{FF2B5EF4-FFF2-40B4-BE49-F238E27FC236}">
                <a16:creationId xmlns:a16="http://schemas.microsoft.com/office/drawing/2014/main" id="{C367E5A8-F970-3CC7-9470-167DA160EE32}"/>
              </a:ext>
            </a:extLst>
          </p:cNvPr>
          <p:cNvGrpSpPr/>
          <p:nvPr/>
        </p:nvGrpSpPr>
        <p:grpSpPr>
          <a:xfrm>
            <a:off x="6031754" y="5034030"/>
            <a:ext cx="1520342" cy="1520342"/>
            <a:chOff x="1035392" y="5034030"/>
            <a:chExt cx="1520342" cy="1520342"/>
          </a:xfrm>
        </p:grpSpPr>
        <p:sp>
          <p:nvSpPr>
            <p:cNvPr id="1024" name="타원 1023">
              <a:extLst>
                <a:ext uri="{FF2B5EF4-FFF2-40B4-BE49-F238E27FC236}">
                  <a16:creationId xmlns:a16="http://schemas.microsoft.com/office/drawing/2014/main" id="{159E9465-3395-C2A2-D555-F8FD12923A05}"/>
                </a:ext>
              </a:extLst>
            </p:cNvPr>
            <p:cNvSpPr/>
            <p:nvPr/>
          </p:nvSpPr>
          <p:spPr>
            <a:xfrm>
              <a:off x="1035392" y="5034030"/>
              <a:ext cx="1520342" cy="152034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27" name="TextBox 1026">
              <a:extLst>
                <a:ext uri="{FF2B5EF4-FFF2-40B4-BE49-F238E27FC236}">
                  <a16:creationId xmlns:a16="http://schemas.microsoft.com/office/drawing/2014/main" id="{89BBDEC4-9852-8BB2-99DB-5D7BDBEF6899}"/>
                </a:ext>
              </a:extLst>
            </p:cNvPr>
            <p:cNvSpPr txBox="1"/>
            <p:nvPr/>
          </p:nvSpPr>
          <p:spPr>
            <a:xfrm>
              <a:off x="1310362" y="6008696"/>
              <a:ext cx="97040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000">
                  <a:solidFill>
                    <a:schemeClr val="bg1"/>
                  </a:solidFill>
                </a:rPr>
                <a:t>업무 협업</a:t>
              </a:r>
              <a:endParaRPr lang="en-US" altLang="ko-KR" sz="1000" dirty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000" dirty="0">
                  <a:solidFill>
                    <a:schemeClr val="bg1"/>
                  </a:solidFill>
                </a:rPr>
                <a:t>파일 공유</a:t>
              </a:r>
            </a:p>
          </p:txBody>
        </p:sp>
      </p:grpSp>
      <p:pic>
        <p:nvPicPr>
          <p:cNvPr id="1029" name="그림 1028">
            <a:extLst>
              <a:ext uri="{FF2B5EF4-FFF2-40B4-BE49-F238E27FC236}">
                <a16:creationId xmlns:a16="http://schemas.microsoft.com/office/drawing/2014/main" id="{EF0A21A6-50D1-EFDC-EF17-2A390A70AD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4912" y="5316291"/>
            <a:ext cx="657225" cy="628650"/>
          </a:xfrm>
          <a:prstGeom prst="rect">
            <a:avLst/>
          </a:prstGeom>
        </p:spPr>
      </p:pic>
      <p:pic>
        <p:nvPicPr>
          <p:cNvPr id="1031" name="그림 1030">
            <a:extLst>
              <a:ext uri="{FF2B5EF4-FFF2-40B4-BE49-F238E27FC236}">
                <a16:creationId xmlns:a16="http://schemas.microsoft.com/office/drawing/2014/main" id="{62E6555F-7483-5119-EDA6-A8FFD817D2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2963" y="5214290"/>
            <a:ext cx="619125" cy="723900"/>
          </a:xfrm>
          <a:prstGeom prst="rect">
            <a:avLst/>
          </a:prstGeom>
        </p:spPr>
      </p:pic>
      <p:pic>
        <p:nvPicPr>
          <p:cNvPr id="1033" name="그림 1032">
            <a:extLst>
              <a:ext uri="{FF2B5EF4-FFF2-40B4-BE49-F238E27FC236}">
                <a16:creationId xmlns:a16="http://schemas.microsoft.com/office/drawing/2014/main" id="{E7741DB9-9F55-21A3-2D2D-9D126AAA18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17079" y="5271411"/>
            <a:ext cx="581025" cy="685800"/>
          </a:xfrm>
          <a:prstGeom prst="rect">
            <a:avLst/>
          </a:prstGeom>
        </p:spPr>
      </p:pic>
      <p:pic>
        <p:nvPicPr>
          <p:cNvPr id="1035" name="그림 1034">
            <a:extLst>
              <a:ext uri="{FF2B5EF4-FFF2-40B4-BE49-F238E27FC236}">
                <a16:creationId xmlns:a16="http://schemas.microsoft.com/office/drawing/2014/main" id="{7E95E9F6-CEDA-E8E7-FE7C-9215283F19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82362" y="5225458"/>
            <a:ext cx="619125" cy="714375"/>
          </a:xfrm>
          <a:prstGeom prst="rect">
            <a:avLst/>
          </a:prstGeom>
        </p:spPr>
      </p:pic>
      <p:pic>
        <p:nvPicPr>
          <p:cNvPr id="2050" name="Picture 2" descr="JoyCollab">
            <a:extLst>
              <a:ext uri="{FF2B5EF4-FFF2-40B4-BE49-F238E27FC236}">
                <a16:creationId xmlns:a16="http://schemas.microsoft.com/office/drawing/2014/main" id="{3DDA3E33-1FA9-FA93-79B7-6DD169141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948" y="1411100"/>
            <a:ext cx="1628827" cy="32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피치솔루션">
            <a:extLst>
              <a:ext uri="{FF2B5EF4-FFF2-40B4-BE49-F238E27FC236}">
                <a16:creationId xmlns:a16="http://schemas.microsoft.com/office/drawing/2014/main" id="{907F06D4-E785-EA98-684E-8DED3F836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308" y="770993"/>
            <a:ext cx="1636225" cy="41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그림 1050" descr="클립아트, 만화 영화, 그림, 일러스트레이션이(가) 표시된 사진&#10;&#10;자동 생성된 설명">
            <a:extLst>
              <a:ext uri="{FF2B5EF4-FFF2-40B4-BE49-F238E27FC236}">
                <a16:creationId xmlns:a16="http://schemas.microsoft.com/office/drawing/2014/main" id="{030813DE-7378-2E0D-F7DD-708734A1EB0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93"/>
          <a:stretch/>
        </p:blipFill>
        <p:spPr>
          <a:xfrm>
            <a:off x="5828950" y="1718833"/>
            <a:ext cx="1344174" cy="14532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D1C76A-D625-BDB8-E574-46450455CD03}"/>
              </a:ext>
            </a:extLst>
          </p:cNvPr>
          <p:cNvSpPr txBox="1"/>
          <p:nvPr/>
        </p:nvSpPr>
        <p:spPr>
          <a:xfrm>
            <a:off x="776594" y="1573154"/>
            <a:ext cx="37192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200" dirty="0">
                <a:solidFill>
                  <a:srgbClr val="FF7E00"/>
                </a:solidFill>
                <a:latin typeface="+mj-ea"/>
                <a:ea typeface="+mj-ea"/>
              </a:rPr>
              <a:t>단 </a:t>
            </a:r>
            <a:r>
              <a:rPr lang="en-US" altLang="ko-KR" sz="2200" dirty="0">
                <a:solidFill>
                  <a:srgbClr val="FF7E00"/>
                </a:solidFill>
                <a:latin typeface="+mj-ea"/>
                <a:ea typeface="+mj-ea"/>
              </a:rPr>
              <a:t>5</a:t>
            </a:r>
            <a:r>
              <a:rPr lang="ko-KR" altLang="en-US" sz="2200" dirty="0">
                <a:solidFill>
                  <a:srgbClr val="FF7E00"/>
                </a:solidFill>
                <a:latin typeface="+mj-ea"/>
                <a:ea typeface="+mj-ea"/>
              </a:rPr>
              <a:t>분 </a:t>
            </a:r>
            <a:r>
              <a:rPr lang="ko-KR" altLang="en-US" sz="2200" dirty="0">
                <a:latin typeface="+mj-ea"/>
                <a:ea typeface="+mj-ea"/>
              </a:rPr>
              <a:t>만에 만들 수 있는</a:t>
            </a:r>
            <a:endParaRPr lang="en-US" altLang="ko-KR" sz="2200" dirty="0">
              <a:latin typeface="+mj-ea"/>
              <a:ea typeface="+mj-ea"/>
            </a:endParaRPr>
          </a:p>
          <a:p>
            <a:r>
              <a:rPr lang="ko-KR" altLang="en-US" sz="2200" dirty="0">
                <a:latin typeface="+mj-ea"/>
                <a:ea typeface="+mj-ea"/>
              </a:rPr>
              <a:t>우리만의 </a:t>
            </a:r>
            <a:r>
              <a:rPr lang="ko-KR" altLang="en-US" sz="2200" dirty="0">
                <a:solidFill>
                  <a:srgbClr val="FF7E00"/>
                </a:solidFill>
                <a:latin typeface="+mj-ea"/>
                <a:ea typeface="+mj-ea"/>
              </a:rPr>
              <a:t>메타버스 오피스 공간</a:t>
            </a:r>
            <a:endParaRPr lang="en-US" altLang="ko-KR" sz="22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455891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062138B0-9B8A-1F2F-576C-ED3198AFBBD6}"/>
              </a:ext>
            </a:extLst>
          </p:cNvPr>
          <p:cNvSpPr/>
          <p:nvPr/>
        </p:nvSpPr>
        <p:spPr>
          <a:xfrm>
            <a:off x="222250" y="777354"/>
            <a:ext cx="7971136" cy="58859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E4123D4-BCC7-3164-F4B7-D4BF2F74481B}"/>
              </a:ext>
            </a:extLst>
          </p:cNvPr>
          <p:cNvSpPr/>
          <p:nvPr/>
        </p:nvSpPr>
        <p:spPr>
          <a:xfrm rot="5400000">
            <a:off x="6008705" y="-6021366"/>
            <a:ext cx="174587" cy="12192002"/>
          </a:xfrm>
          <a:prstGeom prst="rect">
            <a:avLst/>
          </a:prstGeom>
          <a:solidFill>
            <a:srgbClr val="39B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C887EEFA-48C4-C8D1-59AA-43CC16DDE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9182"/>
            <a:ext cx="65" cy="3231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4572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ko-Kore-KR" altLang="ko-Kore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7" name="직사각형 56">
            <a:extLst>
              <a:ext uri="{FF2B5EF4-FFF2-40B4-BE49-F238E27FC236}">
                <a16:creationId xmlns:a16="http://schemas.microsoft.com/office/drawing/2014/main" id="{C03DF575-18E0-F394-F54D-C70A4F66469C}"/>
              </a:ext>
            </a:extLst>
          </p:cNvPr>
          <p:cNvSpPr/>
          <p:nvPr/>
        </p:nvSpPr>
        <p:spPr>
          <a:xfrm>
            <a:off x="647899" y="802788"/>
            <a:ext cx="7124238" cy="58605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2A28BFA-334C-D0DB-5E30-72F3CE7D018C}"/>
              </a:ext>
            </a:extLst>
          </p:cNvPr>
          <p:cNvSpPr txBox="1"/>
          <p:nvPr/>
        </p:nvSpPr>
        <p:spPr>
          <a:xfrm>
            <a:off x="647897" y="1023898"/>
            <a:ext cx="71151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dirty="0">
                <a:latin typeface="+mj-ea"/>
                <a:ea typeface="+mj-ea"/>
              </a:rPr>
              <a:t>바우처 신청 방법</a:t>
            </a:r>
            <a:endParaRPr lang="ko-KR" altLang="en-US" dirty="0"/>
          </a:p>
        </p:txBody>
      </p:sp>
      <p:sp>
        <p:nvSpPr>
          <p:cNvPr id="44" name="사각형: 둥근 모서리 43">
            <a:extLst>
              <a:ext uri="{FF2B5EF4-FFF2-40B4-BE49-F238E27FC236}">
                <a16:creationId xmlns:a16="http://schemas.microsoft.com/office/drawing/2014/main" id="{4C8D407E-668E-EC2E-494B-E5B063501CEC}"/>
              </a:ext>
            </a:extLst>
          </p:cNvPr>
          <p:cNvSpPr/>
          <p:nvPr/>
        </p:nvSpPr>
        <p:spPr>
          <a:xfrm>
            <a:off x="1194967" y="1911518"/>
            <a:ext cx="2864414" cy="155813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사각형: 둥근 모서리 44">
            <a:extLst>
              <a:ext uri="{FF2B5EF4-FFF2-40B4-BE49-F238E27FC236}">
                <a16:creationId xmlns:a16="http://schemas.microsoft.com/office/drawing/2014/main" id="{680516B1-4CA5-A5CD-9B9A-9E47060C258A}"/>
              </a:ext>
            </a:extLst>
          </p:cNvPr>
          <p:cNvSpPr/>
          <p:nvPr/>
        </p:nvSpPr>
        <p:spPr>
          <a:xfrm>
            <a:off x="4261160" y="1911518"/>
            <a:ext cx="2864414" cy="155813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사각형: 둥근 모서리 45">
            <a:extLst>
              <a:ext uri="{FF2B5EF4-FFF2-40B4-BE49-F238E27FC236}">
                <a16:creationId xmlns:a16="http://schemas.microsoft.com/office/drawing/2014/main" id="{9CCA73F8-BAE1-9A13-9F52-9A1D13131614}"/>
              </a:ext>
            </a:extLst>
          </p:cNvPr>
          <p:cNvSpPr/>
          <p:nvPr/>
        </p:nvSpPr>
        <p:spPr>
          <a:xfrm>
            <a:off x="1194967" y="3997681"/>
            <a:ext cx="2864414" cy="155813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사각형: 둥근 모서리 46">
            <a:extLst>
              <a:ext uri="{FF2B5EF4-FFF2-40B4-BE49-F238E27FC236}">
                <a16:creationId xmlns:a16="http://schemas.microsoft.com/office/drawing/2014/main" id="{E90EE992-E45F-FA47-5461-13A54207A8EB}"/>
              </a:ext>
            </a:extLst>
          </p:cNvPr>
          <p:cNvSpPr/>
          <p:nvPr/>
        </p:nvSpPr>
        <p:spPr>
          <a:xfrm>
            <a:off x="4261160" y="3997681"/>
            <a:ext cx="2864414" cy="155813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DD0CD1-E1C4-7F3A-E64A-3E510CCAA61C}"/>
              </a:ext>
            </a:extLst>
          </p:cNvPr>
          <p:cNvSpPr txBox="1"/>
          <p:nvPr/>
        </p:nvSpPr>
        <p:spPr>
          <a:xfrm>
            <a:off x="1540259" y="2877479"/>
            <a:ext cx="21738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200" dirty="0">
                <a:solidFill>
                  <a:schemeClr val="bg1"/>
                </a:solidFill>
                <a:latin typeface="a타이틀고딕3" panose="02020600000000000000" pitchFamily="18" charset="-127"/>
                <a:ea typeface="a타이틀고딕3" panose="02020600000000000000" pitchFamily="18" charset="-127"/>
              </a:rPr>
              <a:t>수요기업 </a:t>
            </a:r>
            <a:endParaRPr lang="en-US" altLang="ko-KR" sz="1200" dirty="0">
              <a:solidFill>
                <a:schemeClr val="bg1"/>
              </a:solidFill>
              <a:latin typeface="a타이틀고딕3" panose="02020600000000000000" pitchFamily="18" charset="-127"/>
              <a:ea typeface="a타이틀고딕3" panose="02020600000000000000" pitchFamily="18" charset="-127"/>
            </a:endParaRPr>
          </a:p>
          <a:p>
            <a:pPr algn="ctr"/>
            <a:r>
              <a:rPr lang="ko-KR" altLang="en-US" sz="1200" dirty="0">
                <a:solidFill>
                  <a:schemeClr val="bg1"/>
                </a:solidFill>
                <a:latin typeface="a타이틀고딕3" panose="02020600000000000000" pitchFamily="18" charset="-127"/>
                <a:ea typeface="a타이틀고딕3" panose="02020600000000000000" pitchFamily="18" charset="-127"/>
              </a:rPr>
              <a:t>신청</a:t>
            </a:r>
            <a:r>
              <a:rPr lang="en-US" altLang="ko-KR" sz="1200" dirty="0">
                <a:solidFill>
                  <a:schemeClr val="bg1"/>
                </a:solidFill>
                <a:latin typeface="a타이틀고딕3" panose="02020600000000000000" pitchFamily="18" charset="-127"/>
                <a:ea typeface="a타이틀고딕3" panose="02020600000000000000" pitchFamily="18" charset="-127"/>
              </a:rPr>
              <a:t>/</a:t>
            </a:r>
            <a:r>
              <a:rPr lang="ko-KR" altLang="en-US" sz="1200" dirty="0">
                <a:solidFill>
                  <a:schemeClr val="bg1"/>
                </a:solidFill>
                <a:latin typeface="a타이틀고딕3" panose="02020600000000000000" pitchFamily="18" charset="-127"/>
                <a:ea typeface="a타이틀고딕3" panose="02020600000000000000" pitchFamily="18" charset="-127"/>
              </a:rPr>
              <a:t>선정</a:t>
            </a:r>
            <a:endParaRPr lang="ko-KR" altLang="en-US" sz="1100" dirty="0">
              <a:solidFill>
                <a:schemeClr val="bg1"/>
              </a:solidFill>
              <a:latin typeface="a타이틀고딕3" panose="02020600000000000000" pitchFamily="18" charset="-127"/>
              <a:ea typeface="a타이틀고딕3" panose="02020600000000000000" pitchFamily="18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A927054-569D-ADFC-50EA-BF7FBBAD4013}"/>
              </a:ext>
            </a:extLst>
          </p:cNvPr>
          <p:cNvSpPr txBox="1"/>
          <p:nvPr/>
        </p:nvSpPr>
        <p:spPr>
          <a:xfrm>
            <a:off x="4606451" y="2877479"/>
            <a:ext cx="217383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200" dirty="0">
                <a:solidFill>
                  <a:schemeClr val="bg1"/>
                </a:solidFill>
                <a:latin typeface="a타이틀고딕3" panose="02020600000000000000" pitchFamily="18" charset="-127"/>
                <a:ea typeface="a타이틀고딕3" panose="02020600000000000000" pitchFamily="18" charset="-127"/>
              </a:rPr>
              <a:t>결제 수단 발급</a:t>
            </a:r>
            <a:endParaRPr lang="en-US" altLang="ko-KR" sz="1200" dirty="0">
              <a:solidFill>
                <a:schemeClr val="bg1"/>
              </a:solidFill>
              <a:latin typeface="a타이틀고딕3" panose="02020600000000000000" pitchFamily="18" charset="-127"/>
              <a:ea typeface="a타이틀고딕3" panose="02020600000000000000" pitchFamily="18" charset="-127"/>
            </a:endParaRPr>
          </a:p>
          <a:p>
            <a:pPr algn="ctr"/>
            <a:r>
              <a:rPr lang="en-US" altLang="ko-KR" sz="1000" dirty="0">
                <a:solidFill>
                  <a:schemeClr val="bg1"/>
                </a:solidFill>
                <a:latin typeface="a타이틀고딕3" panose="02020600000000000000" pitchFamily="18" charset="-127"/>
                <a:ea typeface="a타이틀고딕3" panose="02020600000000000000" pitchFamily="18" charset="-127"/>
              </a:rPr>
              <a:t>(</a:t>
            </a:r>
            <a:r>
              <a:rPr lang="ko-KR" altLang="en-US" sz="1000" dirty="0">
                <a:solidFill>
                  <a:schemeClr val="bg1"/>
                </a:solidFill>
                <a:latin typeface="a타이틀고딕3" panose="02020600000000000000" pitchFamily="18" charset="-127"/>
                <a:ea typeface="a타이틀고딕3" panose="02020600000000000000" pitchFamily="18" charset="-127"/>
              </a:rPr>
              <a:t>신한카드</a:t>
            </a:r>
            <a:r>
              <a:rPr lang="en-US" altLang="ko-KR" sz="1000" dirty="0">
                <a:solidFill>
                  <a:schemeClr val="bg1"/>
                </a:solidFill>
                <a:latin typeface="a타이틀고딕3" panose="02020600000000000000" pitchFamily="18" charset="-127"/>
                <a:ea typeface="a타이틀고딕3" panose="02020600000000000000" pitchFamily="18" charset="-127"/>
              </a:rPr>
              <a:t>/</a:t>
            </a:r>
            <a:r>
              <a:rPr lang="ko-KR" altLang="en-US" sz="1000" dirty="0">
                <a:solidFill>
                  <a:schemeClr val="bg1"/>
                </a:solidFill>
                <a:latin typeface="a타이틀고딕3" panose="02020600000000000000" pitchFamily="18" charset="-127"/>
                <a:ea typeface="a타이틀고딕3" panose="02020600000000000000" pitchFamily="18" charset="-127"/>
              </a:rPr>
              <a:t>제로페이</a:t>
            </a:r>
            <a:r>
              <a:rPr lang="en-US" altLang="ko-KR" sz="1000" dirty="0">
                <a:solidFill>
                  <a:schemeClr val="bg1"/>
                </a:solidFill>
                <a:latin typeface="a타이틀고딕3" panose="02020600000000000000" pitchFamily="18" charset="-127"/>
                <a:ea typeface="a타이틀고딕3" panose="02020600000000000000" pitchFamily="18" charset="-127"/>
              </a:rPr>
              <a:t>)</a:t>
            </a:r>
            <a:endParaRPr lang="ko-KR" altLang="en-US" sz="1000" dirty="0">
              <a:solidFill>
                <a:schemeClr val="bg1"/>
              </a:solidFill>
              <a:latin typeface="a타이틀고딕3" panose="02020600000000000000" pitchFamily="18" charset="-127"/>
              <a:ea typeface="a타이틀고딕3" panose="02020600000000000000" pitchFamily="18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4E74728-74A6-33B0-7B0A-0DB11AEB1821}"/>
              </a:ext>
            </a:extLst>
          </p:cNvPr>
          <p:cNvSpPr txBox="1"/>
          <p:nvPr/>
        </p:nvSpPr>
        <p:spPr>
          <a:xfrm>
            <a:off x="1540259" y="4971713"/>
            <a:ext cx="217383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200" dirty="0" err="1">
                <a:solidFill>
                  <a:schemeClr val="bg1"/>
                </a:solidFill>
                <a:latin typeface="a타이틀고딕3" panose="02020600000000000000" pitchFamily="18" charset="-127"/>
                <a:ea typeface="a타이틀고딕3" panose="02020600000000000000" pitchFamily="18" charset="-127"/>
              </a:rPr>
              <a:t>조이콜랩</a:t>
            </a:r>
            <a:r>
              <a:rPr lang="ko-KR" altLang="en-US" sz="1200" dirty="0">
                <a:solidFill>
                  <a:schemeClr val="bg1"/>
                </a:solidFill>
                <a:latin typeface="a타이틀고딕3" panose="02020600000000000000" pitchFamily="18" charset="-127"/>
                <a:ea typeface="a타이틀고딕3" panose="02020600000000000000" pitchFamily="18" charset="-127"/>
              </a:rPr>
              <a:t> 서비스 신청</a:t>
            </a:r>
            <a:endParaRPr lang="en-US" altLang="ko-KR" sz="1200" dirty="0">
              <a:solidFill>
                <a:schemeClr val="bg1"/>
              </a:solidFill>
              <a:latin typeface="a타이틀고딕3" panose="02020600000000000000" pitchFamily="18" charset="-127"/>
              <a:ea typeface="a타이틀고딕3" panose="02020600000000000000" pitchFamily="18" charset="-127"/>
            </a:endParaRPr>
          </a:p>
          <a:p>
            <a:pPr algn="ctr"/>
            <a:r>
              <a:rPr lang="en-US" altLang="ko-KR" sz="1000" dirty="0">
                <a:solidFill>
                  <a:schemeClr val="bg1"/>
                </a:solidFill>
                <a:latin typeface="a타이틀고딕3" panose="02020600000000000000" pitchFamily="18" charset="-127"/>
                <a:ea typeface="a타이틀고딕3" panose="02020600000000000000" pitchFamily="18" charset="-127"/>
              </a:rPr>
              <a:t>(k-</a:t>
            </a:r>
            <a:r>
              <a:rPr lang="ko-KR" altLang="en-US" sz="1000" dirty="0" err="1">
                <a:solidFill>
                  <a:schemeClr val="bg1"/>
                </a:solidFill>
                <a:latin typeface="a타이틀고딕3" panose="02020600000000000000" pitchFamily="18" charset="-127"/>
                <a:ea typeface="a타이틀고딕3" panose="02020600000000000000" pitchFamily="18" charset="-127"/>
              </a:rPr>
              <a:t>비대면바우처</a:t>
            </a:r>
            <a:r>
              <a:rPr lang="en-US" altLang="ko-KR" sz="1000" dirty="0">
                <a:solidFill>
                  <a:schemeClr val="bg1"/>
                </a:solidFill>
                <a:latin typeface="a타이틀고딕3" panose="02020600000000000000" pitchFamily="18" charset="-127"/>
                <a:ea typeface="a타이틀고딕3" panose="02020600000000000000" pitchFamily="18" charset="-127"/>
              </a:rPr>
              <a:t> </a:t>
            </a:r>
            <a:r>
              <a:rPr lang="ko-KR" altLang="en-US" sz="1000" dirty="0">
                <a:solidFill>
                  <a:schemeClr val="bg1"/>
                </a:solidFill>
                <a:latin typeface="a타이틀고딕3" panose="02020600000000000000" pitchFamily="18" charset="-127"/>
                <a:ea typeface="a타이틀고딕3" panose="02020600000000000000" pitchFamily="18" charset="-127"/>
              </a:rPr>
              <a:t>플랫폼</a:t>
            </a:r>
            <a:r>
              <a:rPr lang="en-US" altLang="ko-KR" sz="1000" dirty="0">
                <a:solidFill>
                  <a:schemeClr val="bg1"/>
                </a:solidFill>
                <a:latin typeface="a타이틀고딕3" panose="02020600000000000000" pitchFamily="18" charset="-127"/>
                <a:ea typeface="a타이틀고딕3" panose="02020600000000000000" pitchFamily="18" charset="-127"/>
              </a:rPr>
              <a:t>)</a:t>
            </a:r>
            <a:endParaRPr lang="ko-KR" altLang="en-US" sz="1000" dirty="0">
              <a:solidFill>
                <a:schemeClr val="bg1"/>
              </a:solidFill>
              <a:latin typeface="a타이틀고딕3" panose="02020600000000000000" pitchFamily="18" charset="-127"/>
              <a:ea typeface="a타이틀고딕3" panose="02020600000000000000" pitchFamily="18" charset="-12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EDEB19B-ED31-F6F0-1EFF-821143F7E28E}"/>
              </a:ext>
            </a:extLst>
          </p:cNvPr>
          <p:cNvSpPr txBox="1"/>
          <p:nvPr/>
        </p:nvSpPr>
        <p:spPr>
          <a:xfrm>
            <a:off x="4606451" y="4971713"/>
            <a:ext cx="217383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200" dirty="0">
                <a:solidFill>
                  <a:schemeClr val="bg1"/>
                </a:solidFill>
                <a:latin typeface="a타이틀고딕3" panose="02020600000000000000" pitchFamily="18" charset="-127"/>
                <a:ea typeface="a타이틀고딕3" panose="02020600000000000000" pitchFamily="18" charset="-127"/>
              </a:rPr>
              <a:t>서비스 결제 및 이용</a:t>
            </a:r>
            <a:endParaRPr lang="en-US" altLang="ko-KR" sz="1200" dirty="0">
              <a:solidFill>
                <a:schemeClr val="bg1"/>
              </a:solidFill>
              <a:latin typeface="a타이틀고딕3" panose="02020600000000000000" pitchFamily="18" charset="-127"/>
              <a:ea typeface="a타이틀고딕3" panose="02020600000000000000" pitchFamily="18" charset="-127"/>
            </a:endParaRPr>
          </a:p>
          <a:p>
            <a:pPr algn="ctr"/>
            <a:r>
              <a:rPr lang="en-US" altLang="ko-KR" sz="1000" dirty="0">
                <a:solidFill>
                  <a:schemeClr val="bg1"/>
                </a:solidFill>
                <a:latin typeface="a타이틀고딕3" panose="02020600000000000000" pitchFamily="18" charset="-127"/>
                <a:ea typeface="a타이틀고딕3" panose="02020600000000000000" pitchFamily="18" charset="-127"/>
              </a:rPr>
              <a:t>(</a:t>
            </a:r>
            <a:r>
              <a:rPr lang="ko-KR" altLang="en-US" sz="1000" dirty="0">
                <a:solidFill>
                  <a:schemeClr val="bg1"/>
                </a:solidFill>
                <a:latin typeface="a타이틀고딕3" panose="02020600000000000000" pitchFamily="18" charset="-127"/>
                <a:ea typeface="a타이틀고딕3" panose="02020600000000000000" pitchFamily="18" charset="-127"/>
              </a:rPr>
              <a:t>구매금액 소진시까지</a:t>
            </a:r>
            <a:r>
              <a:rPr lang="en-US" altLang="ko-KR" sz="1000" dirty="0">
                <a:solidFill>
                  <a:schemeClr val="bg1"/>
                </a:solidFill>
                <a:latin typeface="a타이틀고딕3" panose="02020600000000000000" pitchFamily="18" charset="-127"/>
                <a:ea typeface="a타이틀고딕3" panose="02020600000000000000" pitchFamily="18" charset="-127"/>
              </a:rPr>
              <a:t>)</a:t>
            </a:r>
            <a:endParaRPr lang="ko-KR" altLang="en-US" sz="1000" dirty="0">
              <a:solidFill>
                <a:schemeClr val="bg1"/>
              </a:solidFill>
              <a:latin typeface="a타이틀고딕3" panose="02020600000000000000" pitchFamily="18" charset="-127"/>
              <a:ea typeface="a타이틀고딕3" panose="02020600000000000000" pitchFamily="18" charset="-127"/>
            </a:endParaRPr>
          </a:p>
        </p:txBody>
      </p:sp>
      <p:pic>
        <p:nvPicPr>
          <p:cNvPr id="37" name="그림 36">
            <a:extLst>
              <a:ext uri="{FF2B5EF4-FFF2-40B4-BE49-F238E27FC236}">
                <a16:creationId xmlns:a16="http://schemas.microsoft.com/office/drawing/2014/main" id="{AA6F3F00-BAA0-F917-7E36-C7F45BBF6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3787" y="2053260"/>
            <a:ext cx="866775" cy="847725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8E20DEBD-FFB5-DE00-EC9B-224E5207B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592" y="2013549"/>
            <a:ext cx="971550" cy="733425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317AACE2-54F4-DE5E-3238-A72C2D3A25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787" y="4118824"/>
            <a:ext cx="838200" cy="781050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5B04BE6B-C3D0-F636-F5E9-389F2908F3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9967" y="4061674"/>
            <a:ext cx="1019175" cy="83820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B6352DFD-67BC-3268-24E5-B2507032D792}"/>
              </a:ext>
            </a:extLst>
          </p:cNvPr>
          <p:cNvSpPr txBox="1"/>
          <p:nvPr/>
        </p:nvSpPr>
        <p:spPr>
          <a:xfrm>
            <a:off x="1325781" y="1505145"/>
            <a:ext cx="26027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solidFill>
                  <a:schemeClr val="accent2">
                    <a:lumMod val="75000"/>
                  </a:schemeClr>
                </a:solidFill>
              </a:rPr>
              <a:t>STEP.1</a:t>
            </a:r>
            <a:endParaRPr lang="ko-KR" alt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ED0483F-D46D-C923-CECC-086F8A5ECE3A}"/>
              </a:ext>
            </a:extLst>
          </p:cNvPr>
          <p:cNvSpPr txBox="1"/>
          <p:nvPr/>
        </p:nvSpPr>
        <p:spPr>
          <a:xfrm>
            <a:off x="4393813" y="1505145"/>
            <a:ext cx="26027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solidFill>
                  <a:schemeClr val="accent2">
                    <a:lumMod val="75000"/>
                  </a:schemeClr>
                </a:solidFill>
              </a:rPr>
              <a:t>STEP.2</a:t>
            </a:r>
            <a:endParaRPr lang="ko-KR" alt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07BB447-345F-658D-AD9C-DBF824FECD44}"/>
              </a:ext>
            </a:extLst>
          </p:cNvPr>
          <p:cNvSpPr txBox="1"/>
          <p:nvPr/>
        </p:nvSpPr>
        <p:spPr>
          <a:xfrm>
            <a:off x="1325781" y="3609396"/>
            <a:ext cx="26027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solidFill>
                  <a:schemeClr val="accent2">
                    <a:lumMod val="75000"/>
                  </a:schemeClr>
                </a:solidFill>
              </a:rPr>
              <a:t>STEP.3</a:t>
            </a:r>
            <a:endParaRPr lang="ko-KR" alt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CEC7315-2796-8859-3208-3A1AE15D39DA}"/>
              </a:ext>
            </a:extLst>
          </p:cNvPr>
          <p:cNvSpPr txBox="1"/>
          <p:nvPr/>
        </p:nvSpPr>
        <p:spPr>
          <a:xfrm>
            <a:off x="4393813" y="3609396"/>
            <a:ext cx="26027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solidFill>
                  <a:schemeClr val="accent2">
                    <a:lumMod val="75000"/>
                  </a:schemeClr>
                </a:solidFill>
              </a:rPr>
              <a:t>STEP.4</a:t>
            </a:r>
            <a:endParaRPr lang="ko-KR" alt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2" name="사각형: 둥근 모서리 51">
            <a:extLst>
              <a:ext uri="{FF2B5EF4-FFF2-40B4-BE49-F238E27FC236}">
                <a16:creationId xmlns:a16="http://schemas.microsoft.com/office/drawing/2014/main" id="{41BCD26C-DBD4-EBD1-830F-C783B2E3B49F}"/>
              </a:ext>
            </a:extLst>
          </p:cNvPr>
          <p:cNvSpPr/>
          <p:nvPr/>
        </p:nvSpPr>
        <p:spPr>
          <a:xfrm>
            <a:off x="1180680" y="5854996"/>
            <a:ext cx="5944894" cy="65593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바우처 신청하기 </a:t>
            </a:r>
            <a:r>
              <a:rPr lang="en-US" altLang="ko-KR" dirty="0"/>
              <a:t>&gt;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03577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062138B0-9B8A-1F2F-576C-ED3198AFBBD6}"/>
              </a:ext>
            </a:extLst>
          </p:cNvPr>
          <p:cNvSpPr/>
          <p:nvPr/>
        </p:nvSpPr>
        <p:spPr>
          <a:xfrm>
            <a:off x="222250" y="777353"/>
            <a:ext cx="7971136" cy="553291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E4123D4-BCC7-3164-F4B7-D4BF2F74481B}"/>
              </a:ext>
            </a:extLst>
          </p:cNvPr>
          <p:cNvSpPr/>
          <p:nvPr/>
        </p:nvSpPr>
        <p:spPr>
          <a:xfrm rot="5400000">
            <a:off x="6008705" y="-6021366"/>
            <a:ext cx="174587" cy="12192002"/>
          </a:xfrm>
          <a:prstGeom prst="rect">
            <a:avLst/>
          </a:prstGeom>
          <a:solidFill>
            <a:srgbClr val="39B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C887EEFA-48C4-C8D1-59AA-43CC16DDE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9182"/>
            <a:ext cx="65" cy="3231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4572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ko-Kore-KR" altLang="ko-Kore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BC4F7DEE-4F54-F945-5B50-D334D97CB903}"/>
              </a:ext>
            </a:extLst>
          </p:cNvPr>
          <p:cNvSpPr/>
          <p:nvPr/>
        </p:nvSpPr>
        <p:spPr>
          <a:xfrm>
            <a:off x="647898" y="787722"/>
            <a:ext cx="7115169" cy="5522541"/>
          </a:xfrm>
          <a:prstGeom prst="rect">
            <a:avLst/>
          </a:prstGeom>
          <a:solidFill>
            <a:srgbClr val="FD7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이등변 삼각형 2">
            <a:extLst>
              <a:ext uri="{FF2B5EF4-FFF2-40B4-BE49-F238E27FC236}">
                <a16:creationId xmlns:a16="http://schemas.microsoft.com/office/drawing/2014/main" id="{F989897E-7F6E-1E81-8ACE-44D92812B7B1}"/>
              </a:ext>
            </a:extLst>
          </p:cNvPr>
          <p:cNvSpPr/>
          <p:nvPr/>
        </p:nvSpPr>
        <p:spPr>
          <a:xfrm rot="10800000">
            <a:off x="3986721" y="786685"/>
            <a:ext cx="437522" cy="377174"/>
          </a:xfrm>
          <a:prstGeom prst="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B0B26DC-76A1-A2D7-8487-2574B3DB3593}"/>
              </a:ext>
            </a:extLst>
          </p:cNvPr>
          <p:cNvSpPr txBox="1"/>
          <p:nvPr/>
        </p:nvSpPr>
        <p:spPr>
          <a:xfrm>
            <a:off x="647897" y="1173191"/>
            <a:ext cx="71151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조이콜랩</a:t>
            </a:r>
            <a:r>
              <a:rPr lang="ko-KR" alt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ea"/>
                <a:ea typeface="+mj-ea"/>
              </a:rPr>
              <a:t> 서비스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4BC6A8E-F65D-F041-485A-1688CAF4BF52}"/>
              </a:ext>
            </a:extLst>
          </p:cNvPr>
          <p:cNvSpPr txBox="1"/>
          <p:nvPr/>
        </p:nvSpPr>
        <p:spPr>
          <a:xfrm>
            <a:off x="917106" y="3313088"/>
            <a:ext cx="2173832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화상회의</a:t>
            </a:r>
            <a:endParaRPr lang="en-US" altLang="ko-KR" sz="1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ko-KR" altLang="en-US" sz="1100" dirty="0" err="1">
                <a:solidFill>
                  <a:schemeClr val="bg1"/>
                </a:solidFill>
              </a:rPr>
              <a:t>조이콜랩만의</a:t>
            </a:r>
            <a:r>
              <a:rPr lang="ko-KR" altLang="en-US" sz="1100" dirty="0">
                <a:solidFill>
                  <a:schemeClr val="bg1"/>
                </a:solidFill>
              </a:rPr>
              <a:t> </a:t>
            </a:r>
            <a:endParaRPr lang="en-US" altLang="ko-KR" sz="1100" dirty="0">
              <a:solidFill>
                <a:schemeClr val="bg1"/>
              </a:solidFill>
            </a:endParaRPr>
          </a:p>
          <a:p>
            <a:pPr algn="ctr"/>
            <a:r>
              <a:rPr lang="ko-KR" altLang="en-US" sz="1100" dirty="0">
                <a:solidFill>
                  <a:schemeClr val="bg1"/>
                </a:solidFill>
              </a:rPr>
              <a:t>화상 플랫폼 사용</a:t>
            </a:r>
            <a:endParaRPr lang="en-US" altLang="ko-KR" sz="1100" dirty="0">
              <a:solidFill>
                <a:schemeClr val="bg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2732CCC-6371-E05E-475B-6D12CFF46C1F}"/>
              </a:ext>
            </a:extLst>
          </p:cNvPr>
          <p:cNvSpPr txBox="1"/>
          <p:nvPr/>
        </p:nvSpPr>
        <p:spPr>
          <a:xfrm>
            <a:off x="5295942" y="3313088"/>
            <a:ext cx="2173832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음성 통화</a:t>
            </a:r>
            <a:endParaRPr lang="en-US" altLang="ko-KR" sz="1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ko-KR" altLang="en-US" sz="1100" dirty="0">
                <a:solidFill>
                  <a:schemeClr val="bg1"/>
                </a:solidFill>
              </a:rPr>
              <a:t>구성원 간에 쉽게</a:t>
            </a:r>
            <a:endParaRPr lang="en-US" altLang="ko-KR" sz="1100" dirty="0">
              <a:solidFill>
                <a:schemeClr val="bg1"/>
              </a:solidFill>
            </a:endParaRPr>
          </a:p>
          <a:p>
            <a:pPr algn="ctr"/>
            <a:r>
              <a:rPr lang="ko-KR" altLang="en-US" sz="1100" dirty="0">
                <a:solidFill>
                  <a:schemeClr val="bg1"/>
                </a:solidFill>
              </a:rPr>
              <a:t>통화 가능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043109D-4FD8-4EC1-9B4C-2DE5001DC29C}"/>
              </a:ext>
            </a:extLst>
          </p:cNvPr>
          <p:cNvSpPr txBox="1"/>
          <p:nvPr/>
        </p:nvSpPr>
        <p:spPr>
          <a:xfrm>
            <a:off x="2998979" y="3313088"/>
            <a:ext cx="2173832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ko-KR" alt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세미나</a:t>
            </a:r>
            <a:r>
              <a:rPr lang="en-US" altLang="ko-KR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(</a:t>
            </a:r>
            <a:r>
              <a:rPr lang="ko-KR" altLang="en-US" sz="12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웨비나</a:t>
            </a:r>
            <a:r>
              <a:rPr lang="en-US" altLang="ko-KR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)</a:t>
            </a:r>
          </a:p>
          <a:p>
            <a:pPr algn="ctr"/>
            <a:r>
              <a:rPr lang="ko-KR" altLang="en-US" sz="1100" dirty="0">
                <a:solidFill>
                  <a:schemeClr val="bg1"/>
                </a:solidFill>
              </a:rPr>
              <a:t>발표자 또는 허가된</a:t>
            </a:r>
            <a:endParaRPr lang="en-US" altLang="ko-KR" sz="1100" dirty="0">
              <a:solidFill>
                <a:schemeClr val="bg1"/>
              </a:solidFill>
            </a:endParaRPr>
          </a:p>
          <a:p>
            <a:pPr algn="ctr"/>
            <a:r>
              <a:rPr lang="ko-KR" altLang="en-US" sz="1100" dirty="0">
                <a:solidFill>
                  <a:schemeClr val="bg1"/>
                </a:solidFill>
              </a:rPr>
              <a:t>사용자에 한하여 화상모드</a:t>
            </a:r>
            <a:endParaRPr lang="en-US" altLang="ko-KR" sz="11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FE9123-D2AB-C907-1F18-BA0D14F2C703}"/>
              </a:ext>
            </a:extLst>
          </p:cNvPr>
          <p:cNvSpPr txBox="1"/>
          <p:nvPr/>
        </p:nvSpPr>
        <p:spPr>
          <a:xfrm>
            <a:off x="917106" y="5449705"/>
            <a:ext cx="2173832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채팅</a:t>
            </a:r>
            <a:endParaRPr lang="en-US" altLang="ko-KR" sz="1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ko-KR" altLang="en-US" sz="1100" dirty="0">
                <a:solidFill>
                  <a:schemeClr val="bg1"/>
                </a:solidFill>
              </a:rPr>
              <a:t>구성원들과 쉽게 </a:t>
            </a:r>
            <a:endParaRPr lang="en-US" altLang="ko-KR" sz="1100" dirty="0">
              <a:solidFill>
                <a:schemeClr val="bg1"/>
              </a:solidFill>
            </a:endParaRPr>
          </a:p>
          <a:p>
            <a:pPr algn="ctr"/>
            <a:r>
              <a:rPr lang="ko-KR" altLang="en-US" sz="1100" dirty="0">
                <a:solidFill>
                  <a:schemeClr val="bg1"/>
                </a:solidFill>
              </a:rPr>
              <a:t>채팅으로 대화</a:t>
            </a:r>
            <a:endParaRPr lang="en-US" altLang="ko-KR" sz="11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75A674-71B3-970E-FFEC-49E25FAEDE65}"/>
              </a:ext>
            </a:extLst>
          </p:cNvPr>
          <p:cNvSpPr txBox="1"/>
          <p:nvPr/>
        </p:nvSpPr>
        <p:spPr>
          <a:xfrm>
            <a:off x="5295942" y="5449705"/>
            <a:ext cx="2173832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2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제스쳐</a:t>
            </a:r>
            <a:r>
              <a:rPr lang="ko-KR" alt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ko-KR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&amp; </a:t>
            </a:r>
            <a:r>
              <a:rPr lang="ko-KR" altLang="en-US" sz="12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이모지</a:t>
            </a:r>
            <a:endParaRPr lang="en-US" altLang="ko-KR" sz="1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ko-KR" altLang="en-US" sz="1100" dirty="0">
                <a:solidFill>
                  <a:schemeClr val="bg1"/>
                </a:solidFill>
              </a:rPr>
              <a:t>다양한 이모지와 </a:t>
            </a:r>
            <a:r>
              <a:rPr lang="ko-KR" altLang="en-US" sz="1100" dirty="0" err="1">
                <a:solidFill>
                  <a:schemeClr val="bg1"/>
                </a:solidFill>
              </a:rPr>
              <a:t>제스쳐를</a:t>
            </a:r>
            <a:r>
              <a:rPr lang="ko-KR" altLang="en-US" sz="1100" dirty="0">
                <a:solidFill>
                  <a:schemeClr val="bg1"/>
                </a:solidFill>
              </a:rPr>
              <a:t> 활용하여</a:t>
            </a:r>
            <a:endParaRPr lang="en-US" altLang="ko-KR" sz="1100" dirty="0">
              <a:solidFill>
                <a:schemeClr val="bg1"/>
              </a:solidFill>
            </a:endParaRPr>
          </a:p>
          <a:p>
            <a:pPr algn="ctr"/>
            <a:r>
              <a:rPr lang="ko-KR" altLang="en-US" sz="1100" dirty="0">
                <a:solidFill>
                  <a:schemeClr val="bg1"/>
                </a:solidFill>
              </a:rPr>
              <a:t>좀 더 친밀한 소통을 시도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1F7010-2805-BF2F-0BDB-50E063AA65D6}"/>
              </a:ext>
            </a:extLst>
          </p:cNvPr>
          <p:cNvSpPr txBox="1"/>
          <p:nvPr/>
        </p:nvSpPr>
        <p:spPr>
          <a:xfrm>
            <a:off x="2998979" y="5449705"/>
            <a:ext cx="2173832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ko-KR" alt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인스턴트 메시지</a:t>
            </a:r>
            <a:r>
              <a:rPr lang="en-US" altLang="ko-KR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(IM)</a:t>
            </a:r>
          </a:p>
          <a:p>
            <a:pPr algn="ctr"/>
            <a:r>
              <a:rPr lang="ko-KR" altLang="en-US" sz="1100" dirty="0">
                <a:solidFill>
                  <a:schemeClr val="bg1"/>
                </a:solidFill>
              </a:rPr>
              <a:t>대화창에 간단한 메시지를 입력해</a:t>
            </a:r>
            <a:endParaRPr lang="en-US" altLang="ko-KR" sz="1100" dirty="0">
              <a:solidFill>
                <a:schemeClr val="bg1"/>
              </a:solidFill>
            </a:endParaRPr>
          </a:p>
          <a:p>
            <a:pPr algn="ctr"/>
            <a:r>
              <a:rPr lang="ko-KR" altLang="en-US" sz="1100" dirty="0">
                <a:solidFill>
                  <a:schemeClr val="bg1"/>
                </a:solidFill>
              </a:rPr>
              <a:t>같은 공간에 있는 상태와 소통 가능</a:t>
            </a:r>
            <a:endParaRPr lang="en-US" altLang="ko-KR" sz="1100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20C8F87-D031-D33D-D4B1-D4FF5B2281D3}"/>
              </a:ext>
            </a:extLst>
          </p:cNvPr>
          <p:cNvSpPr txBox="1"/>
          <p:nvPr/>
        </p:nvSpPr>
        <p:spPr>
          <a:xfrm>
            <a:off x="1037141" y="1593342"/>
            <a:ext cx="609750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200" dirty="0">
                <a:solidFill>
                  <a:schemeClr val="bg1"/>
                </a:solidFill>
              </a:rPr>
              <a:t>다양한 언어적</a:t>
            </a:r>
            <a:r>
              <a:rPr lang="en-US" altLang="ko-KR" sz="1200" dirty="0">
                <a:solidFill>
                  <a:schemeClr val="bg1"/>
                </a:solidFill>
              </a:rPr>
              <a:t>/</a:t>
            </a:r>
            <a:r>
              <a:rPr lang="ko-KR" altLang="en-US" sz="1200" dirty="0">
                <a:solidFill>
                  <a:schemeClr val="bg1"/>
                </a:solidFill>
              </a:rPr>
              <a:t>비언어적 소통 수단을 제공합니다</a:t>
            </a:r>
            <a:r>
              <a:rPr lang="en-US" altLang="ko-KR" sz="1200" dirty="0">
                <a:solidFill>
                  <a:schemeClr val="bg1"/>
                </a:solidFill>
              </a:rPr>
              <a:t>.</a:t>
            </a:r>
            <a:endParaRPr lang="en-US" altLang="ko-KR" sz="1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3" name="그림 32" descr="인간의 얼굴, 의류, 사람, 스크린샷이(가) 표시된 사진&#10;&#10;자동 생성된 설명">
            <a:extLst>
              <a:ext uri="{FF2B5EF4-FFF2-40B4-BE49-F238E27FC236}">
                <a16:creationId xmlns:a16="http://schemas.microsoft.com/office/drawing/2014/main" id="{7B489A04-D872-CB13-54DB-B5696AAD0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67" y="2006382"/>
            <a:ext cx="1792800" cy="1306705"/>
          </a:xfrm>
          <a:prstGeom prst="rect">
            <a:avLst/>
          </a:prstGeom>
        </p:spPr>
      </p:pic>
      <p:pic>
        <p:nvPicPr>
          <p:cNvPr id="34" name="그림 33" descr="인간의 얼굴, 의류, 사람, 미소이(가) 표시된 사진&#10;&#10;자동 생성된 설명">
            <a:extLst>
              <a:ext uri="{FF2B5EF4-FFF2-40B4-BE49-F238E27FC236}">
                <a16:creationId xmlns:a16="http://schemas.microsoft.com/office/drawing/2014/main" id="{99F033D6-4EC0-B24D-54C0-E17BE503B0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495" y="2167196"/>
            <a:ext cx="1792800" cy="1008450"/>
          </a:xfrm>
          <a:prstGeom prst="rect">
            <a:avLst/>
          </a:prstGeom>
        </p:spPr>
      </p:pic>
      <p:pic>
        <p:nvPicPr>
          <p:cNvPr id="36" name="그림 35" descr="텍스트, 스크린샷, 멀티미디어 소프트웨어, 소프트웨어이(가) 표시된 사진&#10;&#10;자동 생성된 설명">
            <a:extLst>
              <a:ext uri="{FF2B5EF4-FFF2-40B4-BE49-F238E27FC236}">
                <a16:creationId xmlns:a16="http://schemas.microsoft.com/office/drawing/2014/main" id="{2B49662D-4B71-C55D-F6AE-D2679A306D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001" y="2039727"/>
            <a:ext cx="1792800" cy="1306705"/>
          </a:xfrm>
          <a:prstGeom prst="rect">
            <a:avLst/>
          </a:prstGeom>
        </p:spPr>
      </p:pic>
      <p:pic>
        <p:nvPicPr>
          <p:cNvPr id="37" name="그림 36" descr="텍스트, 스크린샷, 소프트웨어, 컴퓨터 아이콘이(가) 표시된 사진&#10;&#10;자동 생성된 설명">
            <a:extLst>
              <a:ext uri="{FF2B5EF4-FFF2-40B4-BE49-F238E27FC236}">
                <a16:creationId xmlns:a16="http://schemas.microsoft.com/office/drawing/2014/main" id="{8F3AF5BD-F114-A326-733D-5544B02E12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87" y="4143292"/>
            <a:ext cx="1792800" cy="1306705"/>
          </a:xfrm>
          <a:prstGeom prst="rect">
            <a:avLst/>
          </a:prstGeom>
        </p:spPr>
      </p:pic>
      <p:pic>
        <p:nvPicPr>
          <p:cNvPr id="38" name="그림 37" descr="스크린샷, 인간의 얼굴, PC 게임, 멀티미디어 소프트웨어이(가) 표시된 사진&#10;&#10;자동 생성된 설명">
            <a:extLst>
              <a:ext uri="{FF2B5EF4-FFF2-40B4-BE49-F238E27FC236}">
                <a16:creationId xmlns:a16="http://schemas.microsoft.com/office/drawing/2014/main" id="{5F25C6BF-68F0-1115-7313-82651C0E35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613" y="4157179"/>
            <a:ext cx="1792800" cy="1306705"/>
          </a:xfrm>
          <a:prstGeom prst="rect">
            <a:avLst/>
          </a:prstGeom>
        </p:spPr>
      </p:pic>
      <p:pic>
        <p:nvPicPr>
          <p:cNvPr id="39" name="그림 38" descr="스크린샷, 애니메이션, 만화 영화, 비디오 게임 소프트웨어이(가) 표시된 사진&#10;&#10;자동 생성된 설명">
            <a:extLst>
              <a:ext uri="{FF2B5EF4-FFF2-40B4-BE49-F238E27FC236}">
                <a16:creationId xmlns:a16="http://schemas.microsoft.com/office/drawing/2014/main" id="{78B55B9F-7039-511B-BE63-1D8BDC74C5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05" y="4181173"/>
            <a:ext cx="1792800" cy="130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84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062138B0-9B8A-1F2F-576C-ED3198AFBBD6}"/>
              </a:ext>
            </a:extLst>
          </p:cNvPr>
          <p:cNvSpPr/>
          <p:nvPr/>
        </p:nvSpPr>
        <p:spPr>
          <a:xfrm>
            <a:off x="222250" y="777353"/>
            <a:ext cx="7971136" cy="553291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E4123D4-BCC7-3164-F4B7-D4BF2F74481B}"/>
              </a:ext>
            </a:extLst>
          </p:cNvPr>
          <p:cNvSpPr/>
          <p:nvPr/>
        </p:nvSpPr>
        <p:spPr>
          <a:xfrm rot="5400000">
            <a:off x="6008705" y="-6021366"/>
            <a:ext cx="174587" cy="12192002"/>
          </a:xfrm>
          <a:prstGeom prst="rect">
            <a:avLst/>
          </a:prstGeom>
          <a:solidFill>
            <a:srgbClr val="39B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C887EEFA-48C4-C8D1-59AA-43CC16DDE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9182"/>
            <a:ext cx="65" cy="3231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4572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ko-Kore-KR" altLang="ko-Kore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BC4F7DEE-4F54-F945-5B50-D334D97CB903}"/>
              </a:ext>
            </a:extLst>
          </p:cNvPr>
          <p:cNvSpPr/>
          <p:nvPr/>
        </p:nvSpPr>
        <p:spPr>
          <a:xfrm>
            <a:off x="647898" y="787722"/>
            <a:ext cx="7115169" cy="5522541"/>
          </a:xfrm>
          <a:prstGeom prst="rect">
            <a:avLst/>
          </a:prstGeom>
          <a:solidFill>
            <a:srgbClr val="FD7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4BC6A8E-F65D-F041-485A-1688CAF4BF52}"/>
              </a:ext>
            </a:extLst>
          </p:cNvPr>
          <p:cNvSpPr txBox="1"/>
          <p:nvPr/>
        </p:nvSpPr>
        <p:spPr>
          <a:xfrm>
            <a:off x="917106" y="2612735"/>
            <a:ext cx="217383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상태표시 자동화</a:t>
            </a:r>
            <a:endParaRPr lang="en-US" altLang="ko-KR" sz="1100" dirty="0">
              <a:solidFill>
                <a:schemeClr val="bg1"/>
              </a:solidFill>
            </a:endParaRPr>
          </a:p>
          <a:p>
            <a:pPr algn="ctr"/>
            <a:r>
              <a:rPr lang="ko-KR" altLang="en-US" sz="1100" dirty="0">
                <a:solidFill>
                  <a:schemeClr val="bg1"/>
                </a:solidFill>
              </a:rPr>
              <a:t>아바타 상태 표시 자동화로</a:t>
            </a:r>
            <a:endParaRPr lang="en-US" altLang="ko-KR" sz="1100" dirty="0">
              <a:solidFill>
                <a:schemeClr val="bg1"/>
              </a:solidFill>
            </a:endParaRPr>
          </a:p>
          <a:p>
            <a:pPr algn="ctr"/>
            <a:r>
              <a:rPr lang="ko-KR" altLang="en-US" sz="1100" dirty="0">
                <a:solidFill>
                  <a:schemeClr val="bg1"/>
                </a:solidFill>
              </a:rPr>
              <a:t>구성원과 더 쉬운 소통 가능</a:t>
            </a:r>
            <a:endParaRPr lang="en-US" altLang="ko-KR" sz="1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2732CCC-6371-E05E-475B-6D12CFF46C1F}"/>
              </a:ext>
            </a:extLst>
          </p:cNvPr>
          <p:cNvSpPr txBox="1"/>
          <p:nvPr/>
        </p:nvSpPr>
        <p:spPr>
          <a:xfrm>
            <a:off x="5295942" y="2612735"/>
            <a:ext cx="2173832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게시판 </a:t>
            </a:r>
            <a:r>
              <a:rPr lang="en-US" altLang="ko-KR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&amp; </a:t>
            </a:r>
            <a:r>
              <a:rPr lang="ko-KR" altLang="en-US" sz="12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파일함</a:t>
            </a:r>
            <a:endParaRPr lang="en-US" altLang="ko-KR" sz="1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ko-KR" altLang="en-US" sz="1100" dirty="0">
                <a:solidFill>
                  <a:schemeClr val="bg1"/>
                </a:solidFill>
              </a:rPr>
              <a:t>로비</a:t>
            </a:r>
            <a:r>
              <a:rPr lang="en-US" altLang="ko-KR" sz="1100" dirty="0">
                <a:solidFill>
                  <a:schemeClr val="bg1"/>
                </a:solidFill>
              </a:rPr>
              <a:t>, </a:t>
            </a:r>
            <a:r>
              <a:rPr lang="ko-KR" altLang="en-US" sz="1100" dirty="0">
                <a:solidFill>
                  <a:schemeClr val="bg1"/>
                </a:solidFill>
              </a:rPr>
              <a:t>휴게실</a:t>
            </a:r>
            <a:r>
              <a:rPr lang="en-US" altLang="ko-KR" sz="1100" dirty="0">
                <a:solidFill>
                  <a:schemeClr val="bg1"/>
                </a:solidFill>
              </a:rPr>
              <a:t>, </a:t>
            </a:r>
            <a:r>
              <a:rPr lang="ko-KR" altLang="en-US" sz="1100" dirty="0">
                <a:solidFill>
                  <a:schemeClr val="bg1"/>
                </a:solidFill>
              </a:rPr>
              <a:t>부서 게시판 및</a:t>
            </a:r>
            <a:endParaRPr lang="en-US" altLang="ko-KR" sz="1100" dirty="0">
              <a:solidFill>
                <a:schemeClr val="bg1"/>
              </a:solidFill>
            </a:endParaRPr>
          </a:p>
          <a:p>
            <a:pPr algn="ctr"/>
            <a:r>
              <a:rPr lang="ko-KR" altLang="en-US" sz="1100" dirty="0">
                <a:solidFill>
                  <a:schemeClr val="bg1"/>
                </a:solidFill>
              </a:rPr>
              <a:t>전사</a:t>
            </a:r>
            <a:r>
              <a:rPr lang="en-US" altLang="ko-KR" sz="1100" dirty="0">
                <a:solidFill>
                  <a:schemeClr val="bg1"/>
                </a:solidFill>
              </a:rPr>
              <a:t>, </a:t>
            </a:r>
            <a:r>
              <a:rPr lang="ko-KR" altLang="en-US" sz="1100" dirty="0">
                <a:solidFill>
                  <a:schemeClr val="bg1"/>
                </a:solidFill>
              </a:rPr>
              <a:t>부서</a:t>
            </a:r>
            <a:r>
              <a:rPr lang="en-US" altLang="ko-KR" sz="1100" dirty="0">
                <a:solidFill>
                  <a:schemeClr val="bg1"/>
                </a:solidFill>
              </a:rPr>
              <a:t>, </a:t>
            </a:r>
            <a:r>
              <a:rPr lang="ko-KR" altLang="en-US" sz="1100" dirty="0">
                <a:solidFill>
                  <a:schemeClr val="bg1"/>
                </a:solidFill>
              </a:rPr>
              <a:t>개인 </a:t>
            </a:r>
            <a:r>
              <a:rPr lang="ko-KR" altLang="en-US" sz="1100" dirty="0" err="1">
                <a:solidFill>
                  <a:schemeClr val="bg1"/>
                </a:solidFill>
              </a:rPr>
              <a:t>파일함</a:t>
            </a:r>
            <a:r>
              <a:rPr lang="ko-KR" altLang="en-US" sz="1100" dirty="0">
                <a:solidFill>
                  <a:schemeClr val="bg1"/>
                </a:solidFill>
              </a:rPr>
              <a:t> 제공</a:t>
            </a:r>
            <a:endParaRPr lang="en-US" altLang="ko-KR" sz="1100" dirty="0">
              <a:solidFill>
                <a:schemeClr val="bg1"/>
              </a:solidFill>
            </a:endParaRPr>
          </a:p>
          <a:p>
            <a:pPr algn="ctr"/>
            <a:r>
              <a:rPr lang="en-US" altLang="ko-KR" sz="1000" dirty="0">
                <a:solidFill>
                  <a:srgbClr val="FFFF00"/>
                </a:solidFill>
              </a:rPr>
              <a:t>*Google Drive </a:t>
            </a:r>
            <a:r>
              <a:rPr lang="ko-KR" altLang="en-US" sz="1000" dirty="0">
                <a:solidFill>
                  <a:srgbClr val="FFFF00"/>
                </a:solidFill>
              </a:rPr>
              <a:t>연동 지원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043109D-4FD8-4EC1-9B4C-2DE5001DC29C}"/>
              </a:ext>
            </a:extLst>
          </p:cNvPr>
          <p:cNvSpPr txBox="1"/>
          <p:nvPr/>
        </p:nvSpPr>
        <p:spPr>
          <a:xfrm>
            <a:off x="2998979" y="2612735"/>
            <a:ext cx="2173832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ko-KR" alt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목표 및 할 일 공유</a:t>
            </a:r>
            <a:endParaRPr lang="en-US" altLang="ko-KR" sz="1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ko-KR" altLang="en-US" sz="1100" dirty="0">
                <a:solidFill>
                  <a:schemeClr val="bg1"/>
                </a:solidFill>
              </a:rPr>
              <a:t>전사</a:t>
            </a:r>
            <a:r>
              <a:rPr lang="en-US" altLang="ko-KR" sz="1100" dirty="0">
                <a:solidFill>
                  <a:schemeClr val="bg1"/>
                </a:solidFill>
              </a:rPr>
              <a:t>, </a:t>
            </a:r>
            <a:r>
              <a:rPr lang="ko-KR" altLang="en-US" sz="1100" dirty="0">
                <a:solidFill>
                  <a:schemeClr val="bg1"/>
                </a:solidFill>
              </a:rPr>
              <a:t>부서 목표 공유 및</a:t>
            </a:r>
            <a:endParaRPr lang="en-US" altLang="ko-KR" sz="1100" dirty="0">
              <a:solidFill>
                <a:schemeClr val="bg1"/>
              </a:solidFill>
            </a:endParaRPr>
          </a:p>
          <a:p>
            <a:pPr algn="ctr"/>
            <a:r>
              <a:rPr lang="ko-KR" altLang="en-US" sz="1100" dirty="0">
                <a:solidFill>
                  <a:schemeClr val="bg1"/>
                </a:solidFill>
              </a:rPr>
              <a:t>전사</a:t>
            </a:r>
            <a:r>
              <a:rPr lang="en-US" altLang="ko-KR" sz="1100" dirty="0">
                <a:solidFill>
                  <a:schemeClr val="bg1"/>
                </a:solidFill>
              </a:rPr>
              <a:t>, </a:t>
            </a:r>
            <a:r>
              <a:rPr lang="ko-KR" altLang="en-US" sz="1100" dirty="0">
                <a:solidFill>
                  <a:schemeClr val="bg1"/>
                </a:solidFill>
              </a:rPr>
              <a:t>부서</a:t>
            </a:r>
            <a:r>
              <a:rPr lang="en-US" altLang="ko-KR" sz="1100" dirty="0">
                <a:solidFill>
                  <a:schemeClr val="bg1"/>
                </a:solidFill>
              </a:rPr>
              <a:t>, </a:t>
            </a:r>
            <a:r>
              <a:rPr lang="ko-KR" altLang="en-US" sz="1100" dirty="0">
                <a:solidFill>
                  <a:schemeClr val="bg1"/>
                </a:solidFill>
              </a:rPr>
              <a:t>개인 할 일 작성</a:t>
            </a:r>
            <a:endParaRPr lang="en-US" altLang="ko-KR" sz="11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FE9123-D2AB-C907-1F18-BA0D14F2C703}"/>
              </a:ext>
            </a:extLst>
          </p:cNvPr>
          <p:cNvSpPr txBox="1"/>
          <p:nvPr/>
        </p:nvSpPr>
        <p:spPr>
          <a:xfrm>
            <a:off x="814813" y="4915488"/>
            <a:ext cx="23539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2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칸반보드</a:t>
            </a:r>
            <a:endParaRPr lang="en-US" altLang="ko-KR" sz="1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ko-KR" altLang="en-US" sz="1100" dirty="0">
                <a:solidFill>
                  <a:schemeClr val="bg1"/>
                </a:solidFill>
              </a:rPr>
              <a:t>프로젝트 진행 상태를 시각화</a:t>
            </a:r>
            <a:endParaRPr lang="en-US" altLang="ko-KR" sz="1100" dirty="0">
              <a:solidFill>
                <a:schemeClr val="bg1"/>
              </a:solidFill>
            </a:endParaRPr>
          </a:p>
          <a:p>
            <a:pPr algn="ctr"/>
            <a:r>
              <a:rPr lang="ko-KR" altLang="en-US" sz="1100" dirty="0">
                <a:solidFill>
                  <a:schemeClr val="bg1"/>
                </a:solidFill>
              </a:rPr>
              <a:t>작업 우선순위 지정 등 관리 업무 지원</a:t>
            </a:r>
            <a:endParaRPr lang="en-US" altLang="ko-KR" sz="1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75A674-71B3-970E-FFEC-49E25FAEDE65}"/>
              </a:ext>
            </a:extLst>
          </p:cNvPr>
          <p:cNvSpPr txBox="1"/>
          <p:nvPr/>
        </p:nvSpPr>
        <p:spPr>
          <a:xfrm>
            <a:off x="5295942" y="4915488"/>
            <a:ext cx="21738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모바일 앱</a:t>
            </a:r>
            <a:r>
              <a:rPr lang="en-US" altLang="ko-KR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(Mobile App)</a:t>
            </a:r>
          </a:p>
          <a:p>
            <a:pPr algn="ctr"/>
            <a:r>
              <a:rPr lang="ko-KR" altLang="en-US" sz="1100" dirty="0">
                <a:solidFill>
                  <a:schemeClr val="bg1"/>
                </a:solidFill>
              </a:rPr>
              <a:t>모바일 앱 연동으로</a:t>
            </a:r>
            <a:endParaRPr lang="en-US" altLang="ko-KR" sz="1100" dirty="0">
              <a:solidFill>
                <a:schemeClr val="bg1"/>
              </a:solidFill>
            </a:endParaRPr>
          </a:p>
          <a:p>
            <a:pPr algn="ctr"/>
            <a:r>
              <a:rPr lang="ko-KR" altLang="en-US" sz="1100" dirty="0">
                <a:solidFill>
                  <a:schemeClr val="bg1"/>
                </a:solidFill>
              </a:rPr>
              <a:t>언제 어디서나 실시간 소통 가능</a:t>
            </a:r>
            <a:endParaRPr lang="en-US" altLang="ko-KR" sz="1100" dirty="0">
              <a:solidFill>
                <a:schemeClr val="bg1"/>
              </a:solidFill>
            </a:endParaRPr>
          </a:p>
          <a:p>
            <a:pPr algn="ctr"/>
            <a:r>
              <a:rPr lang="en-US" altLang="ko-KR" sz="1000" dirty="0">
                <a:solidFill>
                  <a:srgbClr val="FFFF00"/>
                </a:solidFill>
              </a:rPr>
              <a:t>*23</a:t>
            </a:r>
            <a:r>
              <a:rPr lang="ko-KR" altLang="en-US" sz="1000" dirty="0">
                <a:solidFill>
                  <a:srgbClr val="FFFF00"/>
                </a:solidFill>
              </a:rPr>
              <a:t>년 하반기 예정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1F7010-2805-BF2F-0BDB-50E063AA65D6}"/>
              </a:ext>
            </a:extLst>
          </p:cNvPr>
          <p:cNvSpPr txBox="1"/>
          <p:nvPr/>
        </p:nvSpPr>
        <p:spPr>
          <a:xfrm>
            <a:off x="2998979" y="4915488"/>
            <a:ext cx="2173832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ko-KR" alt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캘린더</a:t>
            </a:r>
            <a:endParaRPr lang="en-US" altLang="ko-KR" sz="1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ko-KR" altLang="en-US" sz="1100" dirty="0">
                <a:solidFill>
                  <a:schemeClr val="bg1"/>
                </a:solidFill>
              </a:rPr>
              <a:t>전사</a:t>
            </a:r>
            <a:r>
              <a:rPr lang="en-US" altLang="ko-KR" sz="1100" dirty="0">
                <a:solidFill>
                  <a:schemeClr val="bg1"/>
                </a:solidFill>
              </a:rPr>
              <a:t>/</a:t>
            </a:r>
            <a:r>
              <a:rPr lang="ko-KR" altLang="en-US" sz="1100" dirty="0">
                <a:solidFill>
                  <a:schemeClr val="bg1"/>
                </a:solidFill>
              </a:rPr>
              <a:t>부서</a:t>
            </a:r>
            <a:r>
              <a:rPr lang="en-US" altLang="ko-KR" sz="1100" dirty="0">
                <a:solidFill>
                  <a:schemeClr val="bg1"/>
                </a:solidFill>
              </a:rPr>
              <a:t>/</a:t>
            </a:r>
            <a:r>
              <a:rPr lang="ko-KR" altLang="en-US" sz="1100" dirty="0">
                <a:solidFill>
                  <a:schemeClr val="bg1"/>
                </a:solidFill>
              </a:rPr>
              <a:t>개인 업무 공유 중심의</a:t>
            </a:r>
            <a:endParaRPr lang="en-US" altLang="ko-KR" sz="1100" dirty="0">
              <a:solidFill>
                <a:schemeClr val="bg1"/>
              </a:solidFill>
            </a:endParaRPr>
          </a:p>
          <a:p>
            <a:pPr algn="ctr"/>
            <a:r>
              <a:rPr lang="ko-KR" altLang="en-US" sz="1100" dirty="0">
                <a:solidFill>
                  <a:schemeClr val="bg1"/>
                </a:solidFill>
              </a:rPr>
              <a:t>캘린더 제공</a:t>
            </a:r>
            <a:endParaRPr lang="en-US" altLang="ko-KR" sz="1100" dirty="0">
              <a:solidFill>
                <a:schemeClr val="bg1"/>
              </a:solidFill>
            </a:endParaRPr>
          </a:p>
          <a:p>
            <a:pPr algn="ctr"/>
            <a:r>
              <a:rPr lang="en-US" altLang="ko-KR" sz="1000" dirty="0">
                <a:solidFill>
                  <a:srgbClr val="FFFF00"/>
                </a:solidFill>
              </a:rPr>
              <a:t>*Google Drive </a:t>
            </a:r>
            <a:r>
              <a:rPr lang="ko-KR" altLang="en-US" sz="1000" dirty="0">
                <a:solidFill>
                  <a:srgbClr val="FFFF00"/>
                </a:solidFill>
              </a:rPr>
              <a:t>연동 지원</a:t>
            </a:r>
            <a:r>
              <a:rPr lang="en-US" altLang="ko-KR" sz="1000" dirty="0">
                <a:solidFill>
                  <a:srgbClr val="FFFF00"/>
                </a:solidFill>
              </a:rPr>
              <a:t>(Read)</a:t>
            </a:r>
            <a:endParaRPr lang="en-US" altLang="ko-KR" sz="1000" dirty="0">
              <a:solidFill>
                <a:schemeClr val="bg1"/>
              </a:solidFill>
            </a:endParaRPr>
          </a:p>
        </p:txBody>
      </p:sp>
      <p:pic>
        <p:nvPicPr>
          <p:cNvPr id="25" name="그림 24" descr="텍스트, 스크린샷, 소프트웨어, 컴퓨터 아이콘이(가) 표시된 사진&#10;&#10;자동 생성된 설명">
            <a:extLst>
              <a:ext uri="{FF2B5EF4-FFF2-40B4-BE49-F238E27FC236}">
                <a16:creationId xmlns:a16="http://schemas.microsoft.com/office/drawing/2014/main" id="{01240FB1-4F63-70ED-CE1B-F835F006DD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520" y="1346039"/>
            <a:ext cx="1794547" cy="1307979"/>
          </a:xfrm>
          <a:prstGeom prst="rect">
            <a:avLst/>
          </a:prstGeom>
        </p:spPr>
      </p:pic>
      <p:pic>
        <p:nvPicPr>
          <p:cNvPr id="26" name="그림 25" descr="텍스트, 스크린샷, 소프트웨어, 컴퓨터 아이콘이(가) 표시된 사진&#10;&#10;자동 생성된 설명">
            <a:extLst>
              <a:ext uri="{FF2B5EF4-FFF2-40B4-BE49-F238E27FC236}">
                <a16:creationId xmlns:a16="http://schemas.microsoft.com/office/drawing/2014/main" id="{6BF92F17-77BA-9D23-D55A-A89738490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735" y="1347218"/>
            <a:ext cx="1792930" cy="1306800"/>
          </a:xfrm>
          <a:prstGeom prst="rect">
            <a:avLst/>
          </a:prstGeom>
        </p:spPr>
      </p:pic>
      <p:pic>
        <p:nvPicPr>
          <p:cNvPr id="27" name="그림 26" descr="스크린샷, 만화 영화이(가) 표시된 사진&#10;&#10;자동 생성된 설명">
            <a:extLst>
              <a:ext uri="{FF2B5EF4-FFF2-40B4-BE49-F238E27FC236}">
                <a16:creationId xmlns:a16="http://schemas.microsoft.com/office/drawing/2014/main" id="{20841653-36C2-BD4F-93ED-FE8653157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73" y="1331826"/>
            <a:ext cx="1792930" cy="1306800"/>
          </a:xfrm>
          <a:prstGeom prst="rect">
            <a:avLst/>
          </a:prstGeom>
        </p:spPr>
      </p:pic>
      <p:pic>
        <p:nvPicPr>
          <p:cNvPr id="28" name="그림 27" descr="텍스트, 번호, 소프트웨어, 스크린샷이(가) 표시된 사진&#10;&#10;자동 생성된 설명">
            <a:extLst>
              <a:ext uri="{FF2B5EF4-FFF2-40B4-BE49-F238E27FC236}">
                <a16:creationId xmlns:a16="http://schemas.microsoft.com/office/drawing/2014/main" id="{81E05FD9-56E8-9DBB-4257-5F3C1A22F0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03" y="3774008"/>
            <a:ext cx="2018818" cy="1072858"/>
          </a:xfrm>
          <a:prstGeom prst="rect">
            <a:avLst/>
          </a:prstGeom>
        </p:spPr>
      </p:pic>
      <p:pic>
        <p:nvPicPr>
          <p:cNvPr id="29" name="그림 28" descr="텍스트, 스크린샷, 도표, 라인이(가) 표시된 사진&#10;&#10;자동 생성된 설명">
            <a:extLst>
              <a:ext uri="{FF2B5EF4-FFF2-40B4-BE49-F238E27FC236}">
                <a16:creationId xmlns:a16="http://schemas.microsoft.com/office/drawing/2014/main" id="{432D0E08-386F-246E-A4A2-238D3A45FF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519" y="3809592"/>
            <a:ext cx="2018817" cy="1072857"/>
          </a:xfrm>
          <a:prstGeom prst="rect">
            <a:avLst/>
          </a:prstGeom>
        </p:spPr>
      </p:pic>
      <p:pic>
        <p:nvPicPr>
          <p:cNvPr id="30" name="그림 29" descr="노트북, 컴퓨터, 휴대용 통신 장치, 통신 장치이(가) 표시된 사진&#10;&#10;자동 생성된 설명">
            <a:extLst>
              <a:ext uri="{FF2B5EF4-FFF2-40B4-BE49-F238E27FC236}">
                <a16:creationId xmlns:a16="http://schemas.microsoft.com/office/drawing/2014/main" id="{4F74C85F-7019-B02A-AB4C-0F4686B626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836" y="3747249"/>
            <a:ext cx="2002446" cy="112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479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062138B0-9B8A-1F2F-576C-ED3198AFBBD6}"/>
              </a:ext>
            </a:extLst>
          </p:cNvPr>
          <p:cNvSpPr/>
          <p:nvPr/>
        </p:nvSpPr>
        <p:spPr>
          <a:xfrm>
            <a:off x="222250" y="777354"/>
            <a:ext cx="7971136" cy="58859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E4123D4-BCC7-3164-F4B7-D4BF2F74481B}"/>
              </a:ext>
            </a:extLst>
          </p:cNvPr>
          <p:cNvSpPr/>
          <p:nvPr/>
        </p:nvSpPr>
        <p:spPr>
          <a:xfrm rot="5400000">
            <a:off x="6008705" y="-6021366"/>
            <a:ext cx="174587" cy="12192002"/>
          </a:xfrm>
          <a:prstGeom prst="rect">
            <a:avLst/>
          </a:prstGeom>
          <a:solidFill>
            <a:srgbClr val="39B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C887EEFA-48C4-C8D1-59AA-43CC16DDE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9182"/>
            <a:ext cx="65" cy="3231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4572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ko-Kore-KR" altLang="ko-Kore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883F06F4-22CB-2978-7B36-D62BE3E6A496}"/>
              </a:ext>
            </a:extLst>
          </p:cNvPr>
          <p:cNvSpPr/>
          <p:nvPr/>
        </p:nvSpPr>
        <p:spPr>
          <a:xfrm>
            <a:off x="950095" y="4259028"/>
            <a:ext cx="6515443" cy="211650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31D5B98-0340-D67C-A667-E675255EF5A4}"/>
              </a:ext>
            </a:extLst>
          </p:cNvPr>
          <p:cNvSpPr txBox="1"/>
          <p:nvPr/>
        </p:nvSpPr>
        <p:spPr>
          <a:xfrm>
            <a:off x="1482332" y="4780982"/>
            <a:ext cx="30832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b="1" dirty="0" err="1">
                <a:solidFill>
                  <a:schemeClr val="bg1"/>
                </a:solidFill>
              </a:rPr>
              <a:t>조이콜랩</a:t>
            </a:r>
            <a:r>
              <a:rPr lang="en-US" altLang="ko-KR" b="1" dirty="0">
                <a:solidFill>
                  <a:schemeClr val="bg1"/>
                </a:solidFill>
              </a:rPr>
              <a:t>(</a:t>
            </a:r>
            <a:r>
              <a:rPr lang="en-US" altLang="ko-KR" b="1" dirty="0" err="1">
                <a:solidFill>
                  <a:schemeClr val="bg1"/>
                </a:solidFill>
              </a:rPr>
              <a:t>Joycollab</a:t>
            </a:r>
            <a:r>
              <a:rPr lang="en-US" altLang="ko-KR" b="1" dirty="0">
                <a:solidFill>
                  <a:schemeClr val="bg1"/>
                </a:solidFill>
              </a:rPr>
              <a:t>)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DF0A22-F9B0-0504-8B64-A600AF21E6B1}"/>
              </a:ext>
            </a:extLst>
          </p:cNvPr>
          <p:cNvSpPr txBox="1"/>
          <p:nvPr/>
        </p:nvSpPr>
        <p:spPr>
          <a:xfrm>
            <a:off x="1504847" y="5247368"/>
            <a:ext cx="34191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100" dirty="0" err="1">
                <a:solidFill>
                  <a:schemeClr val="bg1"/>
                </a:solidFill>
              </a:rPr>
              <a:t>조이콜랩은</a:t>
            </a:r>
            <a:r>
              <a:rPr lang="ko-KR" altLang="en-US" sz="1100" dirty="0">
                <a:solidFill>
                  <a:schemeClr val="bg1"/>
                </a:solidFill>
              </a:rPr>
              <a:t> 자유로운 소통과 간편한 협업을 통해</a:t>
            </a:r>
            <a:endParaRPr lang="en-US" altLang="ko-KR" sz="1100" dirty="0">
              <a:solidFill>
                <a:schemeClr val="bg1"/>
              </a:solidFill>
            </a:endParaRPr>
          </a:p>
          <a:p>
            <a:r>
              <a:rPr lang="ko-KR" altLang="en-US" sz="1100" dirty="0">
                <a:solidFill>
                  <a:schemeClr val="bg1"/>
                </a:solidFill>
              </a:rPr>
              <a:t>구성원들의 긍정적인 에너지를 활성화하여</a:t>
            </a:r>
            <a:endParaRPr lang="en-US" altLang="ko-KR" sz="1100" dirty="0">
              <a:solidFill>
                <a:schemeClr val="bg1"/>
              </a:solidFill>
            </a:endParaRPr>
          </a:p>
          <a:p>
            <a:r>
              <a:rPr lang="ko-KR" altLang="en-US" sz="1100" dirty="0">
                <a:solidFill>
                  <a:schemeClr val="bg1"/>
                </a:solidFill>
              </a:rPr>
              <a:t>조직의 생산성 향상에 도움을 주는 가상 공간과</a:t>
            </a:r>
            <a:endParaRPr lang="en-US" altLang="ko-KR" sz="1100" dirty="0">
              <a:solidFill>
                <a:schemeClr val="bg1"/>
              </a:solidFill>
            </a:endParaRPr>
          </a:p>
          <a:p>
            <a:r>
              <a:rPr lang="ko-KR" altLang="en-US" sz="1100" dirty="0">
                <a:solidFill>
                  <a:schemeClr val="bg1"/>
                </a:solidFill>
              </a:rPr>
              <a:t>아바타 기반의 </a:t>
            </a:r>
            <a:r>
              <a:rPr lang="en-US" altLang="ko-KR" sz="1100" dirty="0">
                <a:solidFill>
                  <a:schemeClr val="bg1"/>
                </a:solidFill>
              </a:rPr>
              <a:t>‘</a:t>
            </a:r>
            <a:r>
              <a:rPr lang="ko-KR" altLang="en-US" sz="1100" dirty="0">
                <a:solidFill>
                  <a:schemeClr val="bg1"/>
                </a:solidFill>
              </a:rPr>
              <a:t>가상 오피스 플랫폼</a:t>
            </a:r>
            <a:r>
              <a:rPr lang="en-US" altLang="ko-KR" sz="1100" dirty="0">
                <a:solidFill>
                  <a:schemeClr val="bg1"/>
                </a:solidFill>
              </a:rPr>
              <a:t>’</a:t>
            </a:r>
            <a:r>
              <a:rPr lang="ko-KR" altLang="en-US" sz="1100" dirty="0">
                <a:solidFill>
                  <a:schemeClr val="bg1"/>
                </a:solidFill>
              </a:rPr>
              <a:t> 입니다</a:t>
            </a:r>
            <a:endParaRPr lang="en-US" altLang="ko-KR" sz="1100" dirty="0">
              <a:solidFill>
                <a:schemeClr val="bg1"/>
              </a:solidFill>
            </a:endParaRPr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id="{1D201253-1774-F017-531D-C85ADE3A3F34}"/>
              </a:ext>
            </a:extLst>
          </p:cNvPr>
          <p:cNvSpPr/>
          <p:nvPr/>
        </p:nvSpPr>
        <p:spPr>
          <a:xfrm>
            <a:off x="4924021" y="5197454"/>
            <a:ext cx="2096863" cy="434635"/>
          </a:xfrm>
          <a:prstGeom prst="rect">
            <a:avLst/>
          </a:prstGeom>
          <a:solidFill>
            <a:srgbClr val="FD7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/>
              <a:t>조이콜랩</a:t>
            </a:r>
            <a:r>
              <a:rPr lang="ko-KR" altLang="en-US" dirty="0"/>
              <a:t> </a:t>
            </a:r>
            <a:r>
              <a:rPr lang="en-US" altLang="ko-KR" dirty="0"/>
              <a:t>&gt;</a:t>
            </a:r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39E52F04-A001-E8B8-3A3C-9E79DC7A6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095" y="779161"/>
            <a:ext cx="6515443" cy="367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544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062138B0-9B8A-1F2F-576C-ED3198AFBBD6}"/>
              </a:ext>
            </a:extLst>
          </p:cNvPr>
          <p:cNvSpPr/>
          <p:nvPr/>
        </p:nvSpPr>
        <p:spPr>
          <a:xfrm>
            <a:off x="222250" y="777354"/>
            <a:ext cx="7971136" cy="398491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E4123D4-BCC7-3164-F4B7-D4BF2F74481B}"/>
              </a:ext>
            </a:extLst>
          </p:cNvPr>
          <p:cNvSpPr/>
          <p:nvPr/>
        </p:nvSpPr>
        <p:spPr>
          <a:xfrm rot="5400000">
            <a:off x="6008705" y="-6021366"/>
            <a:ext cx="174587" cy="12192002"/>
          </a:xfrm>
          <a:prstGeom prst="rect">
            <a:avLst/>
          </a:prstGeom>
          <a:solidFill>
            <a:srgbClr val="39B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6E7C0202-E836-6DD8-0EC2-497693CA9173}"/>
              </a:ext>
            </a:extLst>
          </p:cNvPr>
          <p:cNvSpPr/>
          <p:nvPr/>
        </p:nvSpPr>
        <p:spPr>
          <a:xfrm>
            <a:off x="737118" y="1041293"/>
            <a:ext cx="6979298" cy="181988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C887EEFA-48C4-C8D1-59AA-43CC16DDE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9182"/>
            <a:ext cx="65" cy="3231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4572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ko-Kore-KR" altLang="ko-Kore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28DDD56F-9485-4EBE-36E3-5E12B7B844DD}"/>
              </a:ext>
            </a:extLst>
          </p:cNvPr>
          <p:cNvSpPr/>
          <p:nvPr/>
        </p:nvSpPr>
        <p:spPr>
          <a:xfrm>
            <a:off x="3741576" y="1298964"/>
            <a:ext cx="2687216" cy="12409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2CCA81-9ED1-ED06-7B21-7A9D2C4D85D6}"/>
              </a:ext>
            </a:extLst>
          </p:cNvPr>
          <p:cNvSpPr txBox="1"/>
          <p:nvPr/>
        </p:nvSpPr>
        <p:spPr>
          <a:xfrm>
            <a:off x="3931699" y="1472413"/>
            <a:ext cx="3618506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/>
              <a:t>피치솔루션 </a:t>
            </a:r>
            <a:endParaRPr lang="en-US" altLang="ko-KR" dirty="0"/>
          </a:p>
          <a:p>
            <a:r>
              <a:rPr lang="en-US" altLang="ko-KR" sz="1100" dirty="0"/>
              <a:t>support@pitchsolution.co.kr</a:t>
            </a:r>
          </a:p>
          <a:p>
            <a:r>
              <a:rPr lang="en-US" altLang="ko-KR" sz="1100" dirty="0"/>
              <a:t>02-839-7600</a:t>
            </a:r>
          </a:p>
          <a:p>
            <a:r>
              <a:rPr lang="ko-KR" altLang="en-US" sz="1100" dirty="0"/>
              <a:t>서울특별시 금천구 가산디지털</a:t>
            </a:r>
            <a:r>
              <a:rPr lang="en-US" altLang="ko-KR" sz="1100" dirty="0"/>
              <a:t>1</a:t>
            </a:r>
            <a:r>
              <a:rPr lang="ko-KR" altLang="en-US" sz="1100" dirty="0"/>
              <a:t>로 </a:t>
            </a:r>
            <a:r>
              <a:rPr lang="en-US" altLang="ko-KR" sz="1100" dirty="0"/>
              <a:t>205 1107</a:t>
            </a:r>
            <a:r>
              <a:rPr lang="ko-KR" altLang="en-US" sz="1100" dirty="0"/>
              <a:t>호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23042594-F4DF-1A63-671B-F12F65D79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1576" y="1689463"/>
            <a:ext cx="265786" cy="710689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B1965861-6EF3-8B20-CDE9-38C41E65A3CC}"/>
              </a:ext>
            </a:extLst>
          </p:cNvPr>
          <p:cNvSpPr/>
          <p:nvPr/>
        </p:nvSpPr>
        <p:spPr>
          <a:xfrm>
            <a:off x="222250" y="3222794"/>
            <a:ext cx="7971136" cy="153947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1904CA26-A067-F443-CE90-EC3CEA990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792" y="3554399"/>
            <a:ext cx="143827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5A1DD5D-2204-5B31-3CF9-CB53857A574E}"/>
              </a:ext>
            </a:extLst>
          </p:cNvPr>
          <p:cNvSpPr txBox="1"/>
          <p:nvPr/>
        </p:nvSpPr>
        <p:spPr>
          <a:xfrm>
            <a:off x="1936927" y="3742667"/>
            <a:ext cx="4790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 err="1">
                <a:solidFill>
                  <a:schemeClr val="bg1"/>
                </a:solidFill>
                <a:latin typeface="a타이틀고딕4" panose="02020600000000000000" pitchFamily="18" charset="-127"/>
                <a:ea typeface="a타이틀고딕4" panose="02020600000000000000" pitchFamily="18" charset="-127"/>
              </a:rPr>
              <a:t>조이콜랩</a:t>
            </a:r>
            <a:r>
              <a:rPr lang="ko-KR" altLang="en-US" sz="2400" dirty="0">
                <a:solidFill>
                  <a:schemeClr val="bg1"/>
                </a:solidFill>
                <a:latin typeface="a타이틀고딕4" panose="02020600000000000000" pitchFamily="18" charset="-127"/>
                <a:ea typeface="a타이틀고딕4" panose="02020600000000000000" pitchFamily="18" charset="-127"/>
              </a:rPr>
              <a:t> 커뮤니티 월드</a:t>
            </a:r>
            <a:endParaRPr lang="en-US" altLang="ko-KR" sz="2400" dirty="0">
              <a:solidFill>
                <a:schemeClr val="bg1"/>
              </a:solidFill>
              <a:latin typeface="a타이틀고딕4" panose="02020600000000000000" pitchFamily="18" charset="-127"/>
              <a:ea typeface="a타이틀고딕4" panose="02020600000000000000" pitchFamily="18" charset="-127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D36DAF5-A36F-EA85-6860-0CA7DF841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00" y="1626657"/>
            <a:ext cx="2358687" cy="5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031931-969A-4DED-DC60-87A0E2C1E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07" b="93651" l="6977" r="99225">
                        <a14:foregroundMark x1="11628" y1="84656" x2="13953" y2="84127"/>
                        <a14:foregroundMark x1="38760" y1="88889" x2="45736" y2="93651"/>
                        <a14:foregroundMark x1="6977" y1="69841" x2="15504" y2="76190"/>
                        <a14:foregroundMark x1="57364" y1="12169" x2="81008" y2="16402"/>
                        <a14:foregroundMark x1="89535" y1="41270" x2="95349" y2="47619"/>
                        <a14:foregroundMark x1="26357" y1="44444" x2="14341" y2="46561"/>
                        <a14:foregroundMark x1="96124" y1="45503" x2="98450" y2="46032"/>
                        <a14:foregroundMark x1="97674" y1="44444" x2="92248" y2="42328"/>
                        <a14:foregroundMark x1="95736" y1="48677" x2="92248" y2="48148"/>
                        <a14:foregroundMark x1="99225" y1="47619" x2="94961" y2="48677"/>
                        <a14:foregroundMark x1="67442" y1="10053" x2="56977" y2="7407"/>
                        <a14:foregroundMark x1="32946" y1="63492" x2="20543" y2="57672"/>
                        <a14:backgroundMark x1="96512" y1="61376" x2="96124" y2="86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18" y="3389993"/>
            <a:ext cx="1645020" cy="120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4037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사용자 지정 1">
      <a:majorFont>
        <a:latin typeface="a타이틀고딕5"/>
        <a:ea typeface="a타이틀고딕5"/>
        <a:cs typeface=""/>
      </a:majorFont>
      <a:minorFont>
        <a:latin typeface="a타이틀고딕2"/>
        <a:ea typeface="a타이틀고딕2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1191</TotalTime>
  <Words>442</Words>
  <Application>Microsoft Office PowerPoint</Application>
  <PresentationFormat>와이드스크린</PresentationFormat>
  <Paragraphs>91</Paragraphs>
  <Slides>7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7</vt:i4>
      </vt:variant>
    </vt:vector>
  </HeadingPairs>
  <TitlesOfParts>
    <vt:vector size="15" baseType="lpstr">
      <vt:lpstr>a타이틀고딕2</vt:lpstr>
      <vt:lpstr>a타이틀고딕3</vt:lpstr>
      <vt:lpstr>a타이틀고딕4</vt:lpstr>
      <vt:lpstr>a타이틀고딕5</vt:lpstr>
      <vt:lpstr>나눔바른고딕</vt:lpstr>
      <vt:lpstr>Arial</vt:lpstr>
      <vt:lpstr>맑은 고딕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조 혜원</dc:creator>
  <cp:lastModifiedBy>안 은영</cp:lastModifiedBy>
  <cp:revision>99</cp:revision>
  <dcterms:created xsi:type="dcterms:W3CDTF">2023-11-09T02:02:26Z</dcterms:created>
  <dcterms:modified xsi:type="dcterms:W3CDTF">2023-11-15T06:53:16Z</dcterms:modified>
</cp:coreProperties>
</file>