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96" r:id="rId2"/>
    <p:sldId id="4188" r:id="rId3"/>
    <p:sldId id="4189" r:id="rId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54F"/>
    <a:srgbClr val="221E49"/>
    <a:srgbClr val="0F1241"/>
    <a:srgbClr val="442F59"/>
    <a:srgbClr val="9091BC"/>
    <a:srgbClr val="4E355E"/>
    <a:srgbClr val="4A335B"/>
    <a:srgbClr val="402B56"/>
    <a:srgbClr val="453059"/>
    <a:srgbClr val="2E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howGuides="1">
      <p:cViewPr varScale="1">
        <p:scale>
          <a:sx n="110" d="100"/>
          <a:sy n="110" d="100"/>
        </p:scale>
        <p:origin x="516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12166-C653-AAE8-E6CF-3523D497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673069-A671-BAF9-1AFD-4A611558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C489BF-6C60-7BB2-5253-27F429A4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D4C20-CEED-54C2-6A04-B0593703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D7BA77-FB7F-6F5B-44D8-F23CC62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0401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E70959-840C-66B1-DD83-869E9354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FF37B4-9FC2-7E52-45D1-E4A26F8A9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D1F112-6318-6409-0B1C-A349342C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5ACB7A-ED30-6083-9EE3-8A551589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2DED9D-A984-DE2D-CC0E-068817D1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739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6726B5F-B7D8-89EA-D1D6-1C72164F2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22E000-24A1-BAB4-89C2-E11F590FE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B3E3CB-B6C7-E0B3-ABC5-39E12796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124B8-920C-D00E-90B4-4C519C40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5F19D4-ED64-BA72-EF10-A1B08C68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66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D48DE-6C3C-F394-B819-DBFE4A3B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30595B-B8EA-6305-F3A3-D7ACF515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44DD0-27D0-A421-CC7A-78AE56E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5E9FE9-17C4-26E7-FAD1-0648AF29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F0FF1D-3CC0-CE51-8D93-7C5389F7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951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5C567-15B6-609C-A3B1-DE282580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CF8CD0-262C-550D-4762-6E537652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4B1F5-DFD8-8043-E9BC-3A81A3D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05D36B-D514-7F07-4666-F975D3BB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C46971-D344-01B6-98B6-F5758A66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8204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95D539-5E86-40FF-BF93-7C4497E1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09E04-5BB3-DBD3-6D28-1CF4A3AA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3190DA-0941-D07C-D9F0-6437F0C0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A3C01D-0621-AE8A-9A5E-D9D31EAA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D3E6FB-AD98-864F-E694-01D10A5C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4FA20F-66C3-2745-1E08-A898DDE0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014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DFFBF0-0A52-AB8C-3A00-BFC54D77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82E0AD-0F53-9306-C2C6-DD3676B1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F0C985-5A51-30FA-2395-9553CC92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39CC15-D241-CE98-4D32-FB1B3F63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5FAB82-03F3-8F60-2813-16540572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1599572-DFA5-5B46-C186-7C3AA0C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0D63332-594A-FAA0-7705-0EE6D0D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A34A80-F3AC-D817-1AA0-5F352820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760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369D8-C9AF-720E-ADCC-B541A526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143F1-FD05-F12E-8FB5-24384107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2E352F-BF9E-C01F-94B4-80849ABA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4A59E5-1259-2659-EFAF-138886F4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527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E4298F-89C4-1A9E-D0D7-EE43470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856891-13A6-DB06-4FED-622AC0A7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75E03-28E8-E7C0-6168-E74E5094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60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6EF11-A3B8-D76E-9BE0-F49E856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5FF442-1AD2-A5AD-4A6B-806008C7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8FBCD-EF39-1CA4-B2B6-58C7F335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1870A7-578C-8DBF-85BB-D630D3CE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A50D40-C2B0-8E7C-94C9-1DCE6C7B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5DBCC-BF15-9699-2607-74012B38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14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173328-131D-D5A0-C765-D4F7074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4E734C-1143-444B-3D4B-0C1C5A62F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A0408A-BD56-25D4-96C4-5ECF91F1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F88318-F25C-9695-ED9C-3175DB92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E02B83-D2B1-515F-3246-9C9336C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873B2C-E7A5-49D8-1733-FDFC5F4F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01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1FCF4C-60EA-601F-A390-24D27B1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16A89B-A63E-1E97-C4D0-7AF80A84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8DA740-99A2-F764-36F4-B360E529E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7EFEE2-9ABA-7F8C-DA07-A4AB311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D45DA-E7B2-0A98-A2E1-BB5A476B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4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emf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6A454-DB1E-22C6-38CF-A9F11320AB3F}"/>
              </a:ext>
            </a:extLst>
          </p:cNvPr>
          <p:cNvSpPr txBox="1"/>
          <p:nvPr/>
        </p:nvSpPr>
        <p:spPr>
          <a:xfrm>
            <a:off x="1657350" y="2680683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3200" dirty="0"/>
              <a:t>글로벌 메타버스</a:t>
            </a:r>
            <a:endParaRPr kumimoji="1" lang="en-US" altLang="ko-Kore-KR" sz="3200" dirty="0"/>
          </a:p>
          <a:p>
            <a:pPr algn="ctr"/>
            <a:r>
              <a:rPr kumimoji="1" lang="ko-Kore-KR" altLang="en-US" sz="3200" dirty="0"/>
              <a:t>와이그램 리플렛 </a:t>
            </a:r>
            <a:r>
              <a:rPr kumimoji="1" lang="en-US" altLang="ko-Kore-KR" sz="3200" dirty="0"/>
              <a:t>B</a:t>
            </a:r>
            <a:r>
              <a:rPr kumimoji="1" lang="ko-Kore-KR" altLang="en-US" sz="3200" dirty="0"/>
              <a:t>안</a:t>
            </a:r>
            <a:endParaRPr kumimoji="1" lang="en-US" altLang="ko-Kore-KR" sz="3200" dirty="0"/>
          </a:p>
          <a:p>
            <a:pPr algn="ctr"/>
            <a:r>
              <a:rPr kumimoji="1" lang="ko-KR" altLang="en-US" sz="3200" dirty="0"/>
              <a:t>영문</a:t>
            </a:r>
            <a:r>
              <a:rPr kumimoji="1" lang="en-US" altLang="ko-KR" sz="3200" dirty="0"/>
              <a:t>/</a:t>
            </a:r>
            <a:r>
              <a:rPr kumimoji="1" lang="ko-KR" altLang="en-US" sz="3200" dirty="0"/>
              <a:t>베트남어</a:t>
            </a:r>
            <a:r>
              <a:rPr kumimoji="1" lang="en-US" altLang="ko-KR" sz="3200" dirty="0"/>
              <a:t>/</a:t>
            </a:r>
            <a:r>
              <a:rPr kumimoji="1" lang="ko-KR" altLang="en-US" sz="3200"/>
              <a:t>태국어</a:t>
            </a:r>
            <a:r>
              <a:rPr kumimoji="1" lang="en-US" altLang="ko-KR" sz="3200"/>
              <a:t>/</a:t>
            </a:r>
            <a:r>
              <a:rPr kumimoji="1" lang="ko-KR" altLang="en-US" sz="3200"/>
              <a:t>일문</a:t>
            </a:r>
            <a:endParaRPr kumimoji="1" lang="ko-Kore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91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8B52742-1D56-E734-CECA-A0102B927A60}"/>
              </a:ext>
            </a:extLst>
          </p:cNvPr>
          <p:cNvSpPr/>
          <p:nvPr/>
        </p:nvSpPr>
        <p:spPr>
          <a:xfrm>
            <a:off x="831273" y="556657"/>
            <a:ext cx="1056903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E2EFDB-A763-0736-9C96-9E06896DF6F0}"/>
              </a:ext>
            </a:extLst>
          </p:cNvPr>
          <p:cNvSpPr/>
          <p:nvPr/>
        </p:nvSpPr>
        <p:spPr>
          <a:xfrm>
            <a:off x="831273" y="556657"/>
            <a:ext cx="3507178" cy="5817712"/>
          </a:xfrm>
          <a:prstGeom prst="rect">
            <a:avLst/>
          </a:prstGeom>
          <a:gradFill>
            <a:gsLst>
              <a:gs pos="0">
                <a:srgbClr val="4E355E"/>
              </a:gs>
              <a:gs pos="50000">
                <a:srgbClr val="4A335B"/>
              </a:gs>
              <a:gs pos="100000">
                <a:srgbClr val="442F59">
                  <a:alpha val="85842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BBEEB6-5DE8-F84C-0597-85FB7DE59E2F}"/>
              </a:ext>
            </a:extLst>
          </p:cNvPr>
          <p:cNvSpPr/>
          <p:nvPr/>
        </p:nvSpPr>
        <p:spPr>
          <a:xfrm>
            <a:off x="4362204" y="556657"/>
            <a:ext cx="3507178" cy="5817712"/>
          </a:xfrm>
          <a:prstGeom prst="rect">
            <a:avLst/>
          </a:prstGeom>
          <a:gradFill>
            <a:gsLst>
              <a:gs pos="0">
                <a:srgbClr val="442F59"/>
              </a:gs>
              <a:gs pos="50000">
                <a:srgbClr val="453059">
                  <a:alpha val="84351"/>
                </a:srgbClr>
              </a:gs>
              <a:gs pos="100000">
                <a:srgbClr val="221E49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BFE5113-7484-9BF1-E113-BC3BAF006CBA}"/>
              </a:ext>
            </a:extLst>
          </p:cNvPr>
          <p:cNvSpPr/>
          <p:nvPr/>
        </p:nvSpPr>
        <p:spPr>
          <a:xfrm>
            <a:off x="7893134" y="556657"/>
            <a:ext cx="3507178" cy="5817712"/>
          </a:xfrm>
          <a:prstGeom prst="rect">
            <a:avLst/>
          </a:prstGeom>
          <a:gradFill flip="none" rotWithShape="1">
            <a:gsLst>
              <a:gs pos="0">
                <a:srgbClr val="2E2351"/>
              </a:gs>
              <a:gs pos="50000">
                <a:srgbClr val="221E49"/>
              </a:gs>
              <a:gs pos="100000">
                <a:srgbClr val="0F1241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98EEC0-44A5-1173-1B4E-0572A679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533" y="2785559"/>
            <a:ext cx="2792600" cy="27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 descr="폰트, 그래픽, 디자인, 타이포그래피이(가) 표시된 사진&#10;&#10;자동 생성된 설명">
            <a:extLst>
              <a:ext uri="{FF2B5EF4-FFF2-40B4-BE49-F238E27FC236}">
                <a16:creationId xmlns:a16="http://schemas.microsoft.com/office/drawing/2014/main" id="{B4E3C4EB-5A71-CDA3-0319-952DFD7B6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285" y="262309"/>
            <a:ext cx="2809999" cy="2809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EC3582-9689-FEA5-B2D5-3AE402355B65}"/>
              </a:ext>
            </a:extLst>
          </p:cNvPr>
          <p:cNvSpPr txBox="1"/>
          <p:nvPr/>
        </p:nvSpPr>
        <p:spPr>
          <a:xfrm>
            <a:off x="7453580" y="2121042"/>
            <a:ext cx="46094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12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Web3 Meta Character Fandom Business</a:t>
            </a:r>
            <a:endParaRPr lang="en-US" altLang="ko-Kore-KR" sz="12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Metaverse XP · Game  l  Animation  l  Marketing</a:t>
            </a:r>
            <a:endParaRPr lang="en-US" altLang="ko-Kore-KR" b="0" dirty="0">
              <a:effectLst/>
            </a:endParaRPr>
          </a:p>
          <a:p>
            <a:br>
              <a:rPr lang="en-US" altLang="ko-Kore-KR" sz="1200" dirty="0"/>
            </a:br>
            <a:endParaRPr lang="ko-Kore-KR" altLang="en-US" sz="1200" dirty="0"/>
          </a:p>
        </p:txBody>
      </p:sp>
      <p:pic>
        <p:nvPicPr>
          <p:cNvPr id="27" name="그림 26" descr="다채로움, 그래픽, 그래픽 디자인, 예술이(가) 표시된 사진&#10;&#10;자동 생성된 설명">
            <a:extLst>
              <a:ext uri="{FF2B5EF4-FFF2-40B4-BE49-F238E27FC236}">
                <a16:creationId xmlns:a16="http://schemas.microsoft.com/office/drawing/2014/main" id="{448F6E9B-AC36-FCDF-1649-8521CA24B8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032" y="5259027"/>
            <a:ext cx="1419101" cy="141910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0AFE240-9ECA-6C53-18C7-7940F78F3D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906" y="4787208"/>
            <a:ext cx="1129146" cy="11291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8ABC60-9BB4-7385-9BF9-27C86AEA30CF}"/>
              </a:ext>
            </a:extLst>
          </p:cNvPr>
          <p:cNvSpPr txBox="1"/>
          <p:nvPr/>
        </p:nvSpPr>
        <p:spPr>
          <a:xfrm>
            <a:off x="4171183" y="1910193"/>
            <a:ext cx="39213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inherit"/>
              </a:rPr>
              <a:t>와이그램은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 웹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inherit"/>
              </a:rPr>
              <a:t>3 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기반의</a:t>
            </a:r>
            <a:endParaRPr lang="en-US" altLang="ko-KR" sz="1050" b="0" i="0" dirty="0">
              <a:solidFill>
                <a:schemeClr val="bg1"/>
              </a:solidFill>
              <a:effectLst/>
              <a:latin typeface="inherit"/>
            </a:endParaRPr>
          </a:p>
          <a:p>
            <a:pPr algn="ctr"/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메타 캐릭터 </a:t>
            </a:r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inherit"/>
              </a:rPr>
              <a:t>밸류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 체인 생태계를 만듭니다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inherit"/>
              </a:rPr>
              <a:t>.</a:t>
            </a:r>
            <a:endParaRPr lang="en-US" altLang="ko-KR" sz="1050" dirty="0">
              <a:solidFill>
                <a:schemeClr val="bg1"/>
              </a:solidFill>
              <a:latin typeface="Noto Sans KR"/>
            </a:endParaRPr>
          </a:p>
          <a:p>
            <a:pPr algn="ctr"/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캐릭터 </a:t>
            </a:r>
            <a:r>
              <a:rPr lang="en-US" altLang="ko-Kore-KR" sz="1050" b="0" i="0" dirty="0">
                <a:solidFill>
                  <a:schemeClr val="bg1"/>
                </a:solidFill>
                <a:effectLst/>
                <a:latin typeface="Noto Sans KR"/>
              </a:rPr>
              <a:t>IP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의 </a:t>
            </a:r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inherit"/>
              </a:rPr>
              <a:t>복셀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 형태 </a:t>
            </a:r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inherit"/>
              </a:rPr>
              <a:t>부캐를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 만들어</a:t>
            </a:r>
            <a:endParaRPr lang="en-US" altLang="ko-KR" sz="1050" b="0" i="0" dirty="0">
              <a:solidFill>
                <a:schemeClr val="bg1"/>
              </a:solidFill>
              <a:effectLst/>
              <a:latin typeface="inherit"/>
            </a:endParaRPr>
          </a:p>
          <a:p>
            <a:pPr algn="ctr"/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메타버스에서 활동하게 하고</a:t>
            </a:r>
            <a:r>
              <a:rPr lang="en-US" altLang="ko-KR" sz="1050" dirty="0">
                <a:solidFill>
                  <a:schemeClr val="bg1"/>
                </a:solidFill>
                <a:latin typeface="inherit"/>
              </a:rPr>
              <a:t> 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inherit"/>
              </a:rPr>
              <a:t>수익을 창출하게 </a:t>
            </a:r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inherit"/>
              </a:rPr>
              <a:t>돕습니다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inherit"/>
              </a:rPr>
              <a:t>. </a:t>
            </a:r>
            <a:endParaRPr lang="ko-KR" altLang="en-US" sz="1050" b="0" i="0" dirty="0">
              <a:solidFill>
                <a:schemeClr val="bg1"/>
              </a:solidFill>
              <a:effectLst/>
              <a:latin typeface="Noto Sans KR"/>
            </a:endParaRPr>
          </a:p>
          <a:p>
            <a:pPr algn="ctr"/>
            <a:r>
              <a:rPr lang="en-US" altLang="ko-Kore-KR" sz="1050" b="0" i="0" dirty="0">
                <a:solidFill>
                  <a:schemeClr val="bg1"/>
                </a:solidFill>
                <a:effectLst/>
                <a:latin typeface="Noto Sans KR"/>
              </a:rPr>
              <a:t>ILK(I Love </a:t>
            </a:r>
            <a:r>
              <a:rPr lang="en-US" altLang="ko-Kore-KR" sz="1050" b="0" i="0" dirty="0" err="1">
                <a:solidFill>
                  <a:schemeClr val="bg1"/>
                </a:solidFill>
                <a:effectLst/>
                <a:latin typeface="Noto Sans KR"/>
              </a:rPr>
              <a:t>Karacter</a:t>
            </a:r>
            <a:r>
              <a:rPr lang="en-US" altLang="ko-Kore-KR" sz="1050" b="0" i="0" dirty="0">
                <a:solidFill>
                  <a:schemeClr val="bg1"/>
                </a:solidFill>
                <a:effectLst/>
                <a:latin typeface="Noto Sans KR"/>
              </a:rPr>
              <a:t>)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는 </a:t>
            </a:r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Noto Sans KR"/>
              </a:rPr>
              <a:t>부캐를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 활용해</a:t>
            </a:r>
            <a:endParaRPr lang="en-US" altLang="ko-KR" sz="1050" b="0" i="0" dirty="0">
              <a:solidFill>
                <a:schemeClr val="bg1"/>
              </a:solidFill>
              <a:effectLst/>
              <a:latin typeface="Noto Sans KR"/>
            </a:endParaRPr>
          </a:p>
          <a:p>
            <a:pPr algn="ctr"/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메타버스 게임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Noto Sans KR"/>
              </a:rPr>
              <a:t>·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경험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Noto Sans KR"/>
              </a:rPr>
              <a:t>, 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메타 애니메이션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Noto Sans KR"/>
              </a:rPr>
              <a:t>, </a:t>
            </a:r>
            <a:r>
              <a:rPr lang="en-US" altLang="ko-Kore-KR" sz="1050" b="0" i="0" dirty="0">
                <a:solidFill>
                  <a:schemeClr val="bg1"/>
                </a:solidFill>
                <a:effectLst/>
                <a:latin typeface="Noto Sans KR"/>
              </a:rPr>
              <a:t>M2O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솔루션 등</a:t>
            </a:r>
            <a:endParaRPr lang="en-US" altLang="ko-KR" sz="1050" b="0" i="0" dirty="0">
              <a:solidFill>
                <a:schemeClr val="bg1"/>
              </a:solidFill>
              <a:effectLst/>
              <a:latin typeface="Noto Sans KR"/>
            </a:endParaRPr>
          </a:p>
          <a:p>
            <a:pPr algn="ctr"/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다양한 콘텐츠를 제작하고 마케팅 도구로 활용하는</a:t>
            </a:r>
            <a:endParaRPr lang="en-US" altLang="ko-KR" sz="1050" b="0" i="0" dirty="0">
              <a:solidFill>
                <a:schemeClr val="bg1"/>
              </a:solidFill>
              <a:effectLst/>
              <a:latin typeface="Noto Sans KR"/>
            </a:endParaRPr>
          </a:p>
          <a:p>
            <a:pPr algn="ctr"/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메타 캐릭터 </a:t>
            </a:r>
            <a:r>
              <a:rPr lang="ko-KR" altLang="en-US" sz="1050" b="0" i="0" dirty="0" err="1">
                <a:solidFill>
                  <a:schemeClr val="bg1"/>
                </a:solidFill>
                <a:effectLst/>
                <a:latin typeface="Noto Sans KR"/>
              </a:rPr>
              <a:t>팬덤</a:t>
            </a:r>
            <a:r>
              <a:rPr lang="ko-KR" altLang="en-US" sz="1050" b="0" i="0" dirty="0">
                <a:solidFill>
                  <a:schemeClr val="bg1"/>
                </a:solidFill>
                <a:effectLst/>
                <a:latin typeface="Noto Sans KR"/>
              </a:rPr>
              <a:t> 비즈니스입니다</a:t>
            </a:r>
            <a:r>
              <a:rPr lang="en-US" altLang="ko-KR" sz="1050" b="0" i="0" dirty="0">
                <a:solidFill>
                  <a:schemeClr val="bg1"/>
                </a:solidFill>
                <a:effectLst/>
                <a:latin typeface="Noto Sans KR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D5194F-1592-592F-050C-2C26BA1E38CA}"/>
              </a:ext>
            </a:extLst>
          </p:cNvPr>
          <p:cNvSpPr txBox="1"/>
          <p:nvPr/>
        </p:nvSpPr>
        <p:spPr>
          <a:xfrm>
            <a:off x="5582831" y="4187670"/>
            <a:ext cx="99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ko-Kore-KR" altLang="en-US" sz="2400" dirty="0">
                <a:solidFill>
                  <a:schemeClr val="bg1"/>
                </a:solidFill>
              </a:rPr>
              <a:t>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900C28-9208-55EF-D7FE-2B229B6637F4}"/>
              </a:ext>
            </a:extLst>
          </p:cNvPr>
          <p:cNvSpPr txBox="1"/>
          <p:nvPr/>
        </p:nvSpPr>
        <p:spPr>
          <a:xfrm>
            <a:off x="4777655" y="3897053"/>
            <a:ext cx="26546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ko-KR" altLang="en-US" sz="1050" dirty="0">
                <a:solidFill>
                  <a:srgbClr val="FFFFFF"/>
                </a:solidFill>
                <a:latin typeface="Arial" panose="020B0604020202020204" pitchFamily="34" charset="0"/>
              </a:rPr>
              <a:t>최고의 크리에이티브를 향하여</a:t>
            </a:r>
            <a:r>
              <a:rPr lang="en-US" altLang="ko-KR" sz="1050" dirty="0">
                <a:solidFill>
                  <a:srgbClr val="FFFFFF"/>
                </a:solidFill>
                <a:latin typeface="Arial" panose="020B0604020202020204" pitchFamily="34" charset="0"/>
              </a:rPr>
              <a:t>!</a:t>
            </a:r>
            <a:endParaRPr lang="en-US" altLang="ko-KR" sz="105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5" name="직선 연결선[R] 44">
            <a:extLst>
              <a:ext uri="{FF2B5EF4-FFF2-40B4-BE49-F238E27FC236}">
                <a16:creationId xmlns:a16="http://schemas.microsoft.com/office/drawing/2014/main" id="{58C8023C-0688-8C4F-B555-4D4F7FC6A2F6}"/>
              </a:ext>
            </a:extLst>
          </p:cNvPr>
          <p:cNvCxnSpPr/>
          <p:nvPr/>
        </p:nvCxnSpPr>
        <p:spPr>
          <a:xfrm flipH="1">
            <a:off x="6085225" y="3333514"/>
            <a:ext cx="4030" cy="549234"/>
          </a:xfrm>
          <a:prstGeom prst="line">
            <a:avLst/>
          </a:prstGeom>
          <a:ln w="412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4A680E4-BBE2-EFE7-F7BD-B3264E2F60E3}"/>
              </a:ext>
            </a:extLst>
          </p:cNvPr>
          <p:cNvSpPr txBox="1"/>
          <p:nvPr/>
        </p:nvSpPr>
        <p:spPr>
          <a:xfrm>
            <a:off x="1143865" y="3186735"/>
            <a:ext cx="102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게임 유저</a:t>
            </a:r>
            <a:endParaRPr lang="ko-KR" altLang="en-US" sz="1000" b="0" dirty="0">
              <a:solidFill>
                <a:schemeClr val="bg1"/>
              </a:solidFill>
              <a:effectLst/>
              <a:highlight>
                <a:srgbClr val="000000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5D9B22-A39D-DB6C-4565-1CC2405CC4F4}"/>
              </a:ext>
            </a:extLst>
          </p:cNvPr>
          <p:cNvSpPr txBox="1"/>
          <p:nvPr/>
        </p:nvSpPr>
        <p:spPr>
          <a:xfrm>
            <a:off x="2166619" y="2099919"/>
            <a:ext cx="102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참여 브랜드</a:t>
            </a:r>
            <a:endParaRPr lang="ko-Kore-KR" altLang="en-US" sz="1000" dirty="0">
              <a:highlight>
                <a:srgbClr val="000000"/>
              </a:highligh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CA8A6B-FD34-C9A5-6DF5-3A3D665B2B78}"/>
              </a:ext>
            </a:extLst>
          </p:cNvPr>
          <p:cNvSpPr txBox="1"/>
          <p:nvPr/>
        </p:nvSpPr>
        <p:spPr>
          <a:xfrm>
            <a:off x="3238305" y="2897112"/>
            <a:ext cx="102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NFT </a:t>
            </a:r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홀더</a:t>
            </a:r>
            <a:endParaRPr lang="ko-Kore-KR" altLang="en-US" sz="1000" dirty="0">
              <a:highlight>
                <a:srgbClr val="000000"/>
              </a:highligh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9FCF8B-2C00-2DDC-9343-9A9111F68B48}"/>
              </a:ext>
            </a:extLst>
          </p:cNvPr>
          <p:cNvSpPr txBox="1"/>
          <p:nvPr/>
        </p:nvSpPr>
        <p:spPr>
          <a:xfrm>
            <a:off x="1267285" y="2420812"/>
            <a:ext cx="102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크리에이터</a:t>
            </a:r>
            <a:endParaRPr lang="ko-Kore-KR" altLang="en-US" sz="1000" dirty="0">
              <a:highlight>
                <a:srgbClr val="000000"/>
              </a:highligh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10EA50-F0F5-7F9A-908F-49768BB99A67}"/>
              </a:ext>
            </a:extLst>
          </p:cNvPr>
          <p:cNvSpPr txBox="1"/>
          <p:nvPr/>
        </p:nvSpPr>
        <p:spPr>
          <a:xfrm>
            <a:off x="2845300" y="2322934"/>
            <a:ext cx="102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투자자</a:t>
            </a:r>
            <a:endParaRPr lang="ko-Kore-KR" altLang="en-US" sz="1000" dirty="0">
              <a:highlight>
                <a:srgbClr val="000000"/>
              </a:highligh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25EB72-EF6D-2E06-7563-3897816E6F82}"/>
              </a:ext>
            </a:extLst>
          </p:cNvPr>
          <p:cNvSpPr txBox="1"/>
          <p:nvPr/>
        </p:nvSpPr>
        <p:spPr>
          <a:xfrm>
            <a:off x="2992521" y="3471290"/>
            <a:ext cx="1022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IP </a:t>
            </a:r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홀더</a:t>
            </a:r>
            <a:endParaRPr lang="ko-Kore-KR" altLang="en-US" sz="1000" dirty="0">
              <a:highlight>
                <a:srgbClr val="000000"/>
              </a:highligh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5B98EF-C5F9-D18E-07A9-1C5963DA7EEF}"/>
              </a:ext>
            </a:extLst>
          </p:cNvPr>
          <p:cNvSpPr txBox="1"/>
          <p:nvPr/>
        </p:nvSpPr>
        <p:spPr>
          <a:xfrm>
            <a:off x="1805153" y="3939049"/>
            <a:ext cx="16975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ko-KR" altLang="en-US" sz="10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커뮤니티 참여자</a:t>
            </a:r>
            <a:endParaRPr lang="ko-KR" altLang="en-US" sz="1000" b="0" dirty="0">
              <a:solidFill>
                <a:schemeClr val="bg1"/>
              </a:solidFill>
              <a:effectLst/>
              <a:highlight>
                <a:srgbClr val="000000"/>
              </a:highlight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4F14CC5-1759-14AC-23D2-BCC2B705C841}"/>
              </a:ext>
            </a:extLst>
          </p:cNvPr>
          <p:cNvSpPr txBox="1"/>
          <p:nvPr/>
        </p:nvSpPr>
        <p:spPr>
          <a:xfrm>
            <a:off x="1028716" y="1230452"/>
            <a:ext cx="3213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ILK </a:t>
            </a:r>
            <a:r>
              <a:rPr lang="ko-KR" altLang="en-US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생태계에 참여해보세요</a:t>
            </a:r>
            <a:r>
              <a:rPr lang="en-US" altLang="ko-KR" sz="1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!</a:t>
            </a:r>
            <a:endParaRPr lang="ko-KR" altLang="en-US" sz="1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ko-KR" altLang="en-US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웹</a:t>
            </a:r>
            <a:r>
              <a:rPr lang="en-US" altLang="ko-KR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 · </a:t>
            </a:r>
            <a:r>
              <a:rPr lang="ko-KR" altLang="en-US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캐릭터 </a:t>
            </a:r>
            <a:r>
              <a:rPr lang="en-US" altLang="ko-KR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· </a:t>
            </a:r>
            <a:r>
              <a:rPr lang="ko-KR" altLang="en-US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메타버스 </a:t>
            </a:r>
            <a:r>
              <a:rPr lang="ko-KR" altLang="en-US" sz="1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팬덤</a:t>
            </a:r>
            <a:r>
              <a:rPr lang="ko-KR" altLang="en-US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시장에</a:t>
            </a:r>
            <a:endParaRPr lang="ko-KR" altLang="en-US" sz="24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ko-KR" altLang="en-US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다음과 같은 참여자들과 함께 합니다</a:t>
            </a:r>
            <a:r>
              <a:rPr lang="en-US" altLang="ko-KR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endParaRPr lang="ko-Kore-KR" altLang="en-US" sz="2400" dirty="0"/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865AD5DC-5C9F-3D1C-A129-EC0B4382A403}"/>
              </a:ext>
            </a:extLst>
          </p:cNvPr>
          <p:cNvSpPr txBox="1"/>
          <p:nvPr/>
        </p:nvSpPr>
        <p:spPr>
          <a:xfrm>
            <a:off x="1949647" y="4615808"/>
            <a:ext cx="33912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ILK</a:t>
            </a: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와 함께 웹</a:t>
            </a:r>
            <a:r>
              <a:rPr lang="en-US" altLang="ko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 </a:t>
            </a: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메타버스 마케팅으로</a:t>
            </a:r>
            <a:endParaRPr lang="en-US" altLang="ko-KR" sz="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글로벌 </a:t>
            </a:r>
            <a:r>
              <a:rPr lang="ko-KR" altLang="en-US" sz="9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팬덤을</a:t>
            </a: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강화하고 싶다면</a:t>
            </a:r>
            <a:endParaRPr lang="en-US" altLang="ko-KR" sz="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무엇이든 문의하세요</a:t>
            </a:r>
            <a:r>
              <a:rPr lang="en-US" altLang="ko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!</a:t>
            </a:r>
            <a:endParaRPr lang="ko-KR" altLang="en-US" sz="2000" b="0" dirty="0">
              <a:effectLst/>
            </a:endParaRPr>
          </a:p>
        </p:txBody>
      </p:sp>
      <p:pic>
        <p:nvPicPr>
          <p:cNvPr id="1035" name="그림 1034" descr="스크린샷, 블랙, 흑백, 어둠이(가) 표시된 사진&#10;&#10;자동 생성된 설명">
            <a:extLst>
              <a:ext uri="{FF2B5EF4-FFF2-40B4-BE49-F238E27FC236}">
                <a16:creationId xmlns:a16="http://schemas.microsoft.com/office/drawing/2014/main" id="{0881BEDE-ACC8-8E53-78BD-522B811CA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524" y="4540995"/>
            <a:ext cx="625020" cy="623670"/>
          </a:xfrm>
          <a:prstGeom prst="rect">
            <a:avLst/>
          </a:prstGeom>
        </p:spPr>
      </p:pic>
      <p:pic>
        <p:nvPicPr>
          <p:cNvPr id="1037" name="그림 1036" descr="스크린샷, 직사각형, 사각형, 블랙이(가) 표시된 사진&#10;&#10;자동 생성된 설명">
            <a:extLst>
              <a:ext uri="{FF2B5EF4-FFF2-40B4-BE49-F238E27FC236}">
                <a16:creationId xmlns:a16="http://schemas.microsoft.com/office/drawing/2014/main" id="{3510310D-52D3-AE30-85AB-00F67EFD0D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938" y="5358406"/>
            <a:ext cx="625020" cy="628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B0A32-F621-37C6-D23B-D885A82B0A7C}"/>
              </a:ext>
            </a:extLst>
          </p:cNvPr>
          <p:cNvSpPr txBox="1"/>
          <p:nvPr/>
        </p:nvSpPr>
        <p:spPr>
          <a:xfrm>
            <a:off x="1942933" y="5432261"/>
            <a:ext cx="33912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ILK </a:t>
            </a: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생태계를 함께 하고 싶은</a:t>
            </a:r>
            <a:endParaRPr lang="en-US" altLang="ko-KR" sz="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캐릭터 </a:t>
            </a:r>
            <a:r>
              <a:rPr lang="en-US" altLang="ko-Kore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</a:t>
            </a:r>
            <a:r>
              <a:rPr lang="ko-KR" altLang="en-US" sz="9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를</a:t>
            </a: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 보유하고 있다면</a:t>
            </a:r>
            <a:endParaRPr lang="en-US" altLang="ko-KR" sz="9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캐릭터 </a:t>
            </a:r>
            <a:r>
              <a:rPr lang="en-US" altLang="ko-Kore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</a:t>
            </a:r>
            <a:r>
              <a:rPr lang="ko-KR" altLang="en-US" sz="9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를</a:t>
            </a:r>
            <a:r>
              <a:rPr lang="ko-KR" altLang="en-US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등록하세요</a:t>
            </a:r>
            <a:r>
              <a:rPr lang="en-US" altLang="ko-KR" sz="9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!</a:t>
            </a:r>
            <a:endParaRPr lang="ko-KR" altLang="en-US" sz="900" b="0" dirty="0">
              <a:effectLst/>
            </a:endParaRPr>
          </a:p>
        </p:txBody>
      </p:sp>
      <p:pic>
        <p:nvPicPr>
          <p:cNvPr id="8" name="Picture 2" descr="광선과 함께하는 아이콘 로열티 무료 사진, 그림, 이미지 그리고 스톡포토그래피. Image 44610620">
            <a:extLst>
              <a:ext uri="{FF2B5EF4-FFF2-40B4-BE49-F238E27FC236}">
                <a16:creationId xmlns:a16="http://schemas.microsoft.com/office/drawing/2014/main" id="{3DFB0474-4B74-6C81-0446-D6DCC40AD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000" y1="13699" x2="45000" y2="13699"/>
                        <a14:foregroundMark x1="78333" y1="23288" x2="78333" y2="23288"/>
                        <a14:foregroundMark x1="93333" y1="50685" x2="93333" y2="50685"/>
                        <a14:foregroundMark x1="80000" y1="78082" x2="80000" y2="78082"/>
                        <a14:foregroundMark x1="16667" y1="78082" x2="16667" y2="78082"/>
                        <a14:foregroundMark x1="46667" y1="84932" x2="46667" y2="84932"/>
                        <a14:foregroundMark x1="46667" y1="82192" x2="46667" y2="82192"/>
                        <a14:foregroundMark x1="3333" y1="54795" x2="3333" y2="54795"/>
                        <a14:foregroundMark x1="21667" y1="28767" x2="21667" y2="28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8656" y="2307702"/>
            <a:ext cx="1478680" cy="16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 descr="오렌지, 그래픽, 로고, 폰트이(가) 표시된 사진&#10;&#10;자동 생성된 설명">
            <a:extLst>
              <a:ext uri="{FF2B5EF4-FFF2-40B4-BE49-F238E27FC236}">
                <a16:creationId xmlns:a16="http://schemas.microsoft.com/office/drawing/2014/main" id="{EC3C640D-5D51-6BC2-2820-3DD3CAD6BC1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100" r="98900">
                        <a14:foregroundMark x1="3100" y1="39500" x2="3100" y2="39500"/>
                        <a14:foregroundMark x1="87400" y1="39500" x2="87400" y2="39500"/>
                        <a14:foregroundMark x1="87400" y1="40800" x2="87400" y2="40800"/>
                        <a14:foregroundMark x1="90000" y1="38200" x2="81000" y2="43300"/>
                        <a14:foregroundMark x1="84900" y1="39500" x2="98900" y2="36900"/>
                        <a14:backgroundMark x1="28600" y1="15200" x2="50400" y2="19000"/>
                        <a14:backgroundMark x1="41400" y1="44600" x2="47800" y2="47200"/>
                        <a14:backgroundMark x1="88700" y1="59900" x2="88700" y2="59900"/>
                        <a14:backgroundMark x1="74600" y1="72700" x2="72100" y2="84200"/>
                        <a14:backgroundMark x1="63100" y1="58700" x2="63100" y2="58700"/>
                        <a14:backgroundMark x1="77200" y1="70200" x2="77200" y2="7020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830" y="1232088"/>
            <a:ext cx="745237" cy="7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8B52742-1D56-E734-CECA-A0102B927A60}"/>
              </a:ext>
            </a:extLst>
          </p:cNvPr>
          <p:cNvSpPr/>
          <p:nvPr/>
        </p:nvSpPr>
        <p:spPr>
          <a:xfrm>
            <a:off x="807524" y="657545"/>
            <a:ext cx="1056903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bg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2F2061A-3834-377B-2A65-584587FC47B1}"/>
              </a:ext>
            </a:extLst>
          </p:cNvPr>
          <p:cNvSpPr/>
          <p:nvPr/>
        </p:nvSpPr>
        <p:spPr>
          <a:xfrm>
            <a:off x="807524" y="657545"/>
            <a:ext cx="3507178" cy="5817712"/>
          </a:xfrm>
          <a:prstGeom prst="rect">
            <a:avLst/>
          </a:prstGeom>
          <a:solidFill>
            <a:srgbClr val="322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BBEEB6-5DE8-F84C-0597-85FB7DE59E2F}"/>
              </a:ext>
            </a:extLst>
          </p:cNvPr>
          <p:cNvSpPr/>
          <p:nvPr/>
        </p:nvSpPr>
        <p:spPr>
          <a:xfrm>
            <a:off x="4338455" y="657545"/>
            <a:ext cx="3507178" cy="5817712"/>
          </a:xfrm>
          <a:prstGeom prst="rect">
            <a:avLst/>
          </a:prstGeom>
          <a:solidFill>
            <a:srgbClr val="322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BFE5113-7484-9BF1-E113-BC3BAF006CBA}"/>
              </a:ext>
            </a:extLst>
          </p:cNvPr>
          <p:cNvSpPr/>
          <p:nvPr/>
        </p:nvSpPr>
        <p:spPr>
          <a:xfrm>
            <a:off x="7869385" y="657545"/>
            <a:ext cx="3507178" cy="5817712"/>
          </a:xfrm>
          <a:prstGeom prst="rect">
            <a:avLst/>
          </a:prstGeom>
          <a:solidFill>
            <a:srgbClr val="3225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bg1"/>
              </a:solidFill>
            </a:endParaRPr>
          </a:p>
        </p:txBody>
      </p:sp>
      <p:pic>
        <p:nvPicPr>
          <p:cNvPr id="1026" name="Picture 2" descr="일러스트레이터강좌 / 블렌드 툴을 활용하여 기하학적인 곡선 만들기 : 네이버 블로그">
            <a:extLst>
              <a:ext uri="{FF2B5EF4-FFF2-40B4-BE49-F238E27FC236}">
                <a16:creationId xmlns:a16="http://schemas.microsoft.com/office/drawing/2014/main" id="{C8876D2B-B6D4-D708-3332-AFB040D8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7" b="89529" l="6061" r="93561">
                        <a14:foregroundMark x1="94318" y1="51309" x2="78030" y2="65969"/>
                        <a14:foregroundMark x1="78030" y1="65969" x2="76136" y2="65969"/>
                        <a14:foregroundMark x1="4924" y1="20419" x2="3788" y2="47120"/>
                        <a14:foregroundMark x1="3788" y1="47120" x2="6061" y2="60733"/>
                        <a14:foregroundMark x1="6061" y1="60733" x2="10227" y2="63351"/>
                        <a14:foregroundMark x1="10227" y1="63351" x2="14394" y2="57592"/>
                        <a14:foregroundMark x1="14394" y1="57592" x2="14773" y2="55497"/>
                        <a14:foregroundMark x1="16288" y1="10471" x2="28788" y2="8377"/>
                        <a14:foregroundMark x1="28788" y1="8377" x2="33712" y2="8377"/>
                        <a14:foregroundMark x1="33712" y1="8377" x2="33712" y2="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0065">
            <a:off x="855505" y="1943090"/>
            <a:ext cx="9155451" cy="37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F15F73-CCFB-CB5E-DFEB-248C8820B7F7}"/>
              </a:ext>
            </a:extLst>
          </p:cNvPr>
          <p:cNvSpPr txBox="1"/>
          <p:nvPr/>
        </p:nvSpPr>
        <p:spPr>
          <a:xfrm>
            <a:off x="807524" y="669532"/>
            <a:ext cx="2807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META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</a:t>
            </a:r>
            <a:endParaRPr lang="en-US" altLang="ko-Kore-KR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0ADD1E-A5AD-7B56-A801-E5BBD06AA9B0}"/>
              </a:ext>
            </a:extLst>
          </p:cNvPr>
          <p:cNvSpPr txBox="1"/>
          <p:nvPr/>
        </p:nvSpPr>
        <p:spPr>
          <a:xfrm>
            <a:off x="7869385" y="657545"/>
            <a:ext cx="2807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Marketing</a:t>
            </a:r>
            <a:endParaRPr lang="en-US" altLang="ko-Kore-KR" sz="2400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solution</a:t>
            </a:r>
            <a:endParaRPr lang="en-US" altLang="ko-Kore-KR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33A874-D4A1-0587-C637-CEB40D5B9F96}"/>
              </a:ext>
            </a:extLst>
          </p:cNvPr>
          <p:cNvSpPr txBox="1"/>
          <p:nvPr/>
        </p:nvSpPr>
        <p:spPr>
          <a:xfrm>
            <a:off x="4352097" y="649908"/>
            <a:ext cx="2807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META </a:t>
            </a:r>
            <a:endParaRPr lang="en-US" altLang="ko-Kore-KR" sz="2400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Animation</a:t>
            </a:r>
            <a:endParaRPr lang="en-US" altLang="ko-Kore-KR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D0FC32-913A-F7DB-83D2-6A0A1F45E2C6}"/>
              </a:ext>
            </a:extLst>
          </p:cNvPr>
          <p:cNvSpPr txBox="1"/>
          <p:nvPr/>
        </p:nvSpPr>
        <p:spPr>
          <a:xfrm>
            <a:off x="807524" y="1490555"/>
            <a:ext cx="26546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ore-KR" altLang="en-US" sz="1050" dirty="0">
                <a:solidFill>
                  <a:srgbClr val="FFFFFF"/>
                </a:solidFill>
                <a:latin typeface="Arial" panose="020B0604020202020204" pitchFamily="34" charset="0"/>
              </a:rPr>
              <a:t>캐릭터와 브랜드 세계관을 연결한</a:t>
            </a:r>
            <a:endParaRPr lang="en-US" altLang="ko-Kore-KR" sz="105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srgbClr val="FFFFFF"/>
                </a:solidFill>
                <a:latin typeface="Arial" panose="020B0604020202020204" pitchFamily="34" charset="0"/>
              </a:rPr>
              <a:t>The Sandbox </a:t>
            </a:r>
            <a:r>
              <a:rPr lang="ko-KR" altLang="en-US" sz="1050" dirty="0">
                <a:solidFill>
                  <a:srgbClr val="FFFFFF"/>
                </a:solidFill>
                <a:latin typeface="Arial" panose="020B0604020202020204" pitchFamily="34" charset="0"/>
              </a:rPr>
              <a:t>경험</a:t>
            </a:r>
            <a:endParaRPr lang="en-US" altLang="ko-KR" sz="105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BF68A8-FE06-CD1C-949C-FC47A42E8709}"/>
              </a:ext>
            </a:extLst>
          </p:cNvPr>
          <p:cNvSpPr txBox="1"/>
          <p:nvPr/>
        </p:nvSpPr>
        <p:spPr>
          <a:xfrm>
            <a:off x="4290950" y="1489012"/>
            <a:ext cx="26546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10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ko-KR" altLang="en-US" sz="10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캐릭터를 활용한 게임 중계 방식의 유저참여형 애니메이션</a:t>
            </a:r>
            <a:endParaRPr lang="ko-KR" altLang="en-US" sz="105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3F2E18-7BE6-0AA6-0B31-020FEA6AC8F2}"/>
              </a:ext>
            </a:extLst>
          </p:cNvPr>
          <p:cNvSpPr txBox="1"/>
          <p:nvPr/>
        </p:nvSpPr>
        <p:spPr>
          <a:xfrm>
            <a:off x="4314702" y="1896375"/>
            <a:ext cx="26546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srgbClr val="FFFF00"/>
                </a:solidFill>
                <a:latin typeface="Arial" panose="020B0604020202020204" pitchFamily="34" charset="0"/>
              </a:rPr>
              <a:t>2024 EBS </a:t>
            </a:r>
            <a:r>
              <a:rPr lang="ko-KR" altLang="en-US" sz="1050" dirty="0">
                <a:solidFill>
                  <a:srgbClr val="FFFF00"/>
                </a:solidFill>
                <a:latin typeface="Arial" panose="020B0604020202020204" pitchFamily="34" charset="0"/>
              </a:rPr>
              <a:t>방영 예정</a:t>
            </a:r>
            <a:endParaRPr lang="en-US" altLang="ko-KR" sz="105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EF8C8D-17DD-12E3-E9D5-4CD35D1C5CC8}"/>
              </a:ext>
            </a:extLst>
          </p:cNvPr>
          <p:cNvSpPr txBox="1"/>
          <p:nvPr/>
        </p:nvSpPr>
        <p:spPr>
          <a:xfrm>
            <a:off x="7913915" y="1888084"/>
            <a:ext cx="26546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ko-Kore-KR" sz="105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ko-KR" sz="1050" dirty="0">
                <a:solidFill>
                  <a:srgbClr val="FFFF00"/>
                </a:solidFill>
                <a:latin typeface="Arial" panose="020B0604020202020204" pitchFamily="34" charset="0"/>
              </a:rPr>
              <a:t>023 12 </a:t>
            </a:r>
            <a:r>
              <a:rPr lang="ko-KR" altLang="en-US" sz="1050" dirty="0">
                <a:solidFill>
                  <a:srgbClr val="FFFF00"/>
                </a:solidFill>
                <a:latin typeface="Arial" panose="020B0604020202020204" pitchFamily="34" charset="0"/>
              </a:rPr>
              <a:t>연남동 </a:t>
            </a:r>
            <a:r>
              <a:rPr lang="ko-Kore-KR" altLang="en-US" sz="1050" dirty="0">
                <a:solidFill>
                  <a:srgbClr val="FFFF00"/>
                </a:solidFill>
                <a:latin typeface="Arial" panose="020B0604020202020204" pitchFamily="34" charset="0"/>
              </a:rPr>
              <a:t>갤러리 몰랑과 협업</a:t>
            </a:r>
            <a:endParaRPr lang="en-US" altLang="ko-KR" sz="105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5BB0DA-6D9D-0E06-83BD-A378ED6681D8}"/>
              </a:ext>
            </a:extLst>
          </p:cNvPr>
          <p:cNvSpPr txBox="1"/>
          <p:nvPr/>
        </p:nvSpPr>
        <p:spPr>
          <a:xfrm>
            <a:off x="7845633" y="1561355"/>
            <a:ext cx="30506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ko-Kore-KR" altLang="en-US" sz="10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메타버스와 연동된 오프라인 마케팅 솔루션</a:t>
            </a:r>
            <a:endParaRPr lang="ko-KR" altLang="en-US" sz="105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60" name="그림 59" descr="장난감, 클립아트, 텍스트, 만화 영화이(가) 표시된 사진&#10;&#10;자동 생성된 설명">
            <a:extLst>
              <a:ext uri="{FF2B5EF4-FFF2-40B4-BE49-F238E27FC236}">
                <a16:creationId xmlns:a16="http://schemas.microsoft.com/office/drawing/2014/main" id="{CFEA9923-F1E1-F9B8-EC4C-792BD6660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454" y="3422520"/>
            <a:ext cx="1645772" cy="577562"/>
          </a:xfrm>
          <a:prstGeom prst="rect">
            <a:avLst/>
          </a:prstGeom>
        </p:spPr>
      </p:pic>
      <p:pic>
        <p:nvPicPr>
          <p:cNvPr id="62" name="그림 61" descr="표지판, 실내이(가) 표시된 사진&#10;&#10;자동 생성된 설명">
            <a:extLst>
              <a:ext uri="{FF2B5EF4-FFF2-40B4-BE49-F238E27FC236}">
                <a16:creationId xmlns:a16="http://schemas.microsoft.com/office/drawing/2014/main" id="{3CA038AD-A38C-E5F6-163D-C2531D020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62935" y="3983070"/>
            <a:ext cx="1748258" cy="1445371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9504DDC-5FAF-EF16-09DB-AAAA4835C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741" y="4516357"/>
            <a:ext cx="2770569" cy="14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555D213-466C-B0E5-5C36-DE1581E42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6740" y="3831626"/>
            <a:ext cx="1536519" cy="17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D681381D-2544-A4DA-10ED-3BC2CA63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741" y="2621857"/>
            <a:ext cx="2752221" cy="18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>
            <a:extLst>
              <a:ext uri="{FF2B5EF4-FFF2-40B4-BE49-F238E27FC236}">
                <a16:creationId xmlns:a16="http://schemas.microsoft.com/office/drawing/2014/main" id="{E3E0529C-F589-3638-A28A-00F7A0F7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088" y="4804458"/>
            <a:ext cx="1672506" cy="17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그림 1032" descr="만화 영화, 장난감이(가) 표시된 사진&#10;&#10;자동 생성된 설명">
            <a:extLst>
              <a:ext uri="{FF2B5EF4-FFF2-40B4-BE49-F238E27FC236}">
                <a16:creationId xmlns:a16="http://schemas.microsoft.com/office/drawing/2014/main" id="{BF4C38C9-37A4-3321-6FA4-1CC52E0251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489" y="5760162"/>
            <a:ext cx="521696" cy="652089"/>
          </a:xfrm>
          <a:prstGeom prst="rect">
            <a:avLst/>
          </a:prstGeom>
        </p:spPr>
      </p:pic>
      <p:pic>
        <p:nvPicPr>
          <p:cNvPr id="1034" name="그림 1033" descr="만화 영화이(가) 표시된 사진&#10;&#10;자동 생성된 설명">
            <a:extLst>
              <a:ext uri="{FF2B5EF4-FFF2-40B4-BE49-F238E27FC236}">
                <a16:creationId xmlns:a16="http://schemas.microsoft.com/office/drawing/2014/main" id="{344F36FE-8D42-78FD-8C05-98586521901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8633" flipH="1">
            <a:off x="7909522" y="3197367"/>
            <a:ext cx="915607" cy="915607"/>
          </a:xfrm>
          <a:prstGeom prst="rect">
            <a:avLst/>
          </a:prstGeom>
        </p:spPr>
      </p:pic>
      <p:pic>
        <p:nvPicPr>
          <p:cNvPr id="4" name="그림 3" descr="PC 게임, 만화 영화, 비디오 게임 소프트웨어, 스크린샷이(가) 표시된 사진&#10;&#10;자동 생성된 설명">
            <a:extLst>
              <a:ext uri="{FF2B5EF4-FFF2-40B4-BE49-F238E27FC236}">
                <a16:creationId xmlns:a16="http://schemas.microsoft.com/office/drawing/2014/main" id="{9ACCAF2C-2584-5DE3-ADBF-F23678021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6305" y="4202081"/>
            <a:ext cx="2789274" cy="1570771"/>
          </a:xfrm>
          <a:prstGeom prst="rect">
            <a:avLst/>
          </a:prstGeom>
        </p:spPr>
      </p:pic>
      <p:pic>
        <p:nvPicPr>
          <p:cNvPr id="63" name="그림 62" descr="장난감, 클립아트, 텍스트, 만화 영화이(가) 표시된 사진&#10;&#10;자동 생성된 설명">
            <a:extLst>
              <a:ext uri="{FF2B5EF4-FFF2-40B4-BE49-F238E27FC236}">
                <a16:creationId xmlns:a16="http://schemas.microsoft.com/office/drawing/2014/main" id="{90131897-F0B5-3A50-76FB-B7A6A66ACBD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397" y="2453412"/>
            <a:ext cx="2157018" cy="20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6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183</Words>
  <Application>Microsoft Office PowerPoint</Application>
  <PresentationFormat>와이드스크린</PresentationFormat>
  <Paragraphs>44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inherit</vt:lpstr>
      <vt:lpstr>Noto Sans KR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 은영</dc:creator>
  <cp:lastModifiedBy>안 은영</cp:lastModifiedBy>
  <cp:revision>31</cp:revision>
  <dcterms:created xsi:type="dcterms:W3CDTF">2023-11-08T05:49:05Z</dcterms:created>
  <dcterms:modified xsi:type="dcterms:W3CDTF">2023-11-15T06:51:14Z</dcterms:modified>
</cp:coreProperties>
</file>