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9" r:id="rId2"/>
    <p:sldId id="260" r:id="rId3"/>
    <p:sldId id="264" r:id="rId4"/>
    <p:sldId id="265" r:id="rId5"/>
    <p:sldId id="266" r:id="rId6"/>
    <p:sldId id="261" r:id="rId7"/>
    <p:sldId id="262" r:id="rId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95F4"/>
    <a:srgbClr val="D3DBFF"/>
    <a:srgbClr val="5F6887"/>
    <a:srgbClr val="9DA3BA"/>
    <a:srgbClr val="2B50ED"/>
    <a:srgbClr val="E7EEFF"/>
    <a:srgbClr val="E9613C"/>
    <a:srgbClr val="FBE5D6"/>
    <a:srgbClr val="829AE8"/>
    <a:srgbClr val="E82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49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0B7C4C-3C1D-4683-AAE8-4231B89C509B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66B0D-EA7B-4165-96EE-E7F5A30828E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578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550CB-5162-4E02-9BF9-195E9A14ADF2}" type="slidenum">
              <a:rPr lang="ko-KR" altLang="en-US" smtClean="0"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3360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8062C81-0ECD-4883-E4C3-738E299D5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EE399376-6012-BCAC-CD6E-252ABFE942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B05CD02-4337-FD69-D92C-94A931602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E580B63-92DB-12B0-D44D-58E7EB5A3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A3939F6-98CB-C164-CCCF-D1D4580E9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4696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7E6F16B-A356-B0AF-922F-38E959C9A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3E50E08-3EC0-64FE-3B2F-E5921F8593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CBF5597-1FFB-E0CD-E683-A7A3976B6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086FDE6-DC5C-B11D-85B1-E3EB4E32B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F24561D-63BD-32D8-34F1-AB29C993F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9768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ED32DC10-C26D-B43D-CA1D-6D62B7DE6A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2FC81E3-A02E-FF92-C054-2A1948875D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C5A8E8A-A878-0679-28EB-3870720CF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5B2C8FA-AB7C-AC4A-3DD2-80A658759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7A2E02A-AD64-2C3B-910D-606B5E43C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2738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88F0F2D-780D-7F49-C31E-5BB5650AA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FD112FD-94DB-ABAF-5E85-D9F077C65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6BF89F6-8968-4C09-A94C-FA22CC188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2775CA7-3270-B909-233F-AEB6AB67C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3C74028-F3A5-8E1C-CB47-D3AA42735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0431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0A9965C-183D-1EEA-7FA0-8D803E8B1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FF4E42B-7357-F15C-BD81-9B198C18E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15FB17-5E50-0ABF-7BC2-7488CB010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54AED4E-A8E1-597D-F6A3-C5D84D528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D9AB3CB-FE5D-0BBF-EE99-FFD754683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4459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7558A4A-31CE-5605-5D95-9D678869E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DBC1847-050A-1C38-B748-41EDE78F8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4EAC346-D8AB-659B-EBFC-802B07D2F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B5EEB2E-811E-9957-FD1B-22343440B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71B6ECC-AF01-9CF3-3A09-B180BA35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B75D39E-8039-94ED-6211-2B9E0B593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0129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B2D8888-5983-ADBC-48D5-30145FB79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15A72BD-C176-D233-79B7-536D12E9C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203DC31-FCCE-30DD-84AF-F7072ACA3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B2209A9-C857-C0BE-2C9B-704832F749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CB7A5BF0-45A0-1A65-13D4-773F630D0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972834AF-6D49-1102-050E-CFD55DC70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69158ACB-0A63-752D-9925-4B6C6CA93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5E2B6A86-6ACF-E938-AE29-D9DD59FCD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9492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43654DE-E893-D815-F0D5-3FD24C4B1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D7B9872-24CA-D06D-5D68-B381A8E9A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471EF39-321A-B701-B2A3-33A058F0E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A74CFC2-B27C-BC4D-A52C-484FA0846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8717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92B3E4C-CB54-7F94-2C9A-E4BD5BE27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FDF62B7-6047-405B-642C-70E6092A5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38DC7EE-0970-6698-A154-3EF3241B8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8102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C8DEBD8-4924-853A-886E-5398E75FB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A9F9953-7169-33EC-D9DB-935AF381B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6381A70-2DE2-0509-2672-AEF9CED3E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97CB3FE-9BE3-80EB-1AA8-2A791EE2C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5F028BA-D3CB-36A6-0649-821BB9DD1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004FE96-9F6F-1B72-2C47-97035CD08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6131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CB2DBF2-25D8-D98F-C8F0-AE899EFFC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8B7DD44-02ED-88B3-73AC-3B91154FD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95DDD6-93D0-752A-4050-51BD36472E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C5009DA-2988-60C2-937D-2B4C10C63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00FB17F-FECF-CE7A-4D44-CF4B908EC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13CF644-000A-BDB4-B01C-D5086C48E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669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5AD33B49-4585-A32A-1333-8E862D88E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0006D18-2F9E-1FCC-553D-8E1850369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C497B5E-9B9B-5DE6-B992-7F411D636D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15D77-D995-493E-93F4-4AC3D45B551D}" type="datetimeFigureOut">
              <a:rPr lang="ko-KR" altLang="en-US" smtClean="0"/>
              <a:t>2023-11-15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E07ECE8-AD78-C8A3-DDB7-B78D6F643F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BD79BFE-6D2F-C176-21B1-D35221BA3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BBC7D-62FF-42BC-823B-9277D80BFF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500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mailto:info@awesomepia.k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11"/>
          <p:cNvSpPr txBox="1">
            <a:spLocks/>
          </p:cNvSpPr>
          <p:nvPr/>
        </p:nvSpPr>
        <p:spPr>
          <a:xfrm>
            <a:off x="1130556" y="2635715"/>
            <a:ext cx="10256785" cy="547842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(</a:t>
            </a:r>
            <a:r>
              <a:rPr lang="ko-KR" altLang="en-US" sz="3200" b="1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오썸피아</a:t>
            </a:r>
            <a:r>
              <a:rPr lang="en-US" altLang="ko-KR" sz="32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)</a:t>
            </a:r>
            <a:r>
              <a:rPr lang="ko-KR" altLang="en-US" sz="32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 </a:t>
            </a:r>
            <a:r>
              <a:rPr lang="en-US" altLang="ko-KR" sz="3200" b="1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eDM</a:t>
            </a:r>
            <a:r>
              <a:rPr lang="en-US" altLang="ko-KR" sz="32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 B</a:t>
            </a:r>
            <a:r>
              <a:rPr lang="ko-KR" altLang="en-US" sz="32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안 </a:t>
            </a:r>
            <a:r>
              <a:rPr lang="en-US" altLang="ko-KR" sz="32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SB</a:t>
            </a:r>
          </a:p>
        </p:txBody>
      </p:sp>
      <p:sp>
        <p:nvSpPr>
          <p:cNvPr id="9" name="텍스트 개체 틀 17"/>
          <p:cNvSpPr txBox="1">
            <a:spLocks/>
          </p:cNvSpPr>
          <p:nvPr/>
        </p:nvSpPr>
        <p:spPr>
          <a:xfrm>
            <a:off x="1078155" y="5456835"/>
            <a:ext cx="8420100" cy="90075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66788">
              <a:spcBef>
                <a:spcPct val="50000"/>
              </a:spcBef>
            </a:pPr>
            <a:r>
              <a:rPr lang="en-US" altLang="ko-KR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Copyright © 2018 by mayday partners</a:t>
            </a:r>
          </a:p>
          <a:p>
            <a:pPr algn="l" defTabSz="966788">
              <a:spcBef>
                <a:spcPct val="50000"/>
              </a:spcBef>
            </a:pPr>
            <a:r>
              <a:rPr lang="en-US" altLang="ko-KR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No part of this publication may be reproduced, stored in a retrieval system, or transmitted in any form or by any means </a:t>
            </a:r>
            <a:br>
              <a:rPr lang="en-US" altLang="ko-KR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electronic, mechanical, photocopying, recording, or otherwise — without the permission of   mayday partners</a:t>
            </a:r>
          </a:p>
          <a:p>
            <a:pPr algn="l" defTabSz="966788">
              <a:spcBef>
                <a:spcPct val="50000"/>
              </a:spcBef>
            </a:pPr>
            <a:r>
              <a:rPr lang="en-US" altLang="ko-KR" sz="8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COMPANY CONFIDENTIAL</a:t>
            </a:r>
          </a:p>
          <a:p>
            <a:pPr algn="l"/>
            <a:r>
              <a:rPr lang="en-US" altLang="ko-KR" sz="800" i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Tahoma" pitchFamily="34" charset="0"/>
              </a:rPr>
              <a:t>RD</a:t>
            </a:r>
            <a:endParaRPr lang="ko-KR" altLang="en-US" sz="800" i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Tahoma" pitchFamily="34" charset="0"/>
            </a:endParaRPr>
          </a:p>
        </p:txBody>
      </p:sp>
      <p:sp>
        <p:nvSpPr>
          <p:cNvPr id="10" name="부제목 6"/>
          <p:cNvSpPr txBox="1">
            <a:spLocks/>
          </p:cNvSpPr>
          <p:nvPr/>
        </p:nvSpPr>
        <p:spPr>
          <a:xfrm>
            <a:off x="1130556" y="3306563"/>
            <a:ext cx="7956376" cy="461665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번역 </a:t>
            </a: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: 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영문</a:t>
            </a: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/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일문</a:t>
            </a: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/</a:t>
            </a:r>
            <a:r>
              <a:rPr lang="ko-KR" altLang="en-US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중문</a:t>
            </a: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(</a:t>
            </a:r>
            <a:r>
              <a:rPr lang="ko-KR" altLang="en-US" sz="2400" b="1" dirty="0" err="1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간체</a:t>
            </a:r>
            <a:r>
              <a:rPr lang="en-US" altLang="ko-KR" sz="2400" b="1" dirty="0">
                <a:latin typeface="나눔바른고딕" panose="020B0603020101020101" pitchFamily="50" charset="-127"/>
                <a:ea typeface="나눔바른고딕" panose="020B0603020101020101" pitchFamily="50" charset="-127"/>
                <a:cs typeface="Segoe UI" pitchFamily="34" charset="0"/>
              </a:rPr>
              <a:t>)</a:t>
            </a:r>
            <a:endParaRPr lang="ko-KR" altLang="en-US" sz="2400" b="1" dirty="0">
              <a:latin typeface="나눔바른고딕" panose="020B0603020101020101" pitchFamily="50" charset="-127"/>
              <a:ea typeface="나눔바른고딕" panose="020B0603020101020101" pitchFamily="50" charset="-127"/>
              <a:cs typeface="Segoe UI" pitchFamily="34" charset="0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17" y="5714414"/>
            <a:ext cx="1763200" cy="385602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 rot="5400000">
            <a:off x="5859690" y="-5872353"/>
            <a:ext cx="472615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 rot="5400000">
            <a:off x="5991223" y="-5528183"/>
            <a:ext cx="209550" cy="121920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108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62138B0-9B8A-1F2F-576C-ED3198AFBBD6}"/>
              </a:ext>
            </a:extLst>
          </p:cNvPr>
          <p:cNvSpPr/>
          <p:nvPr/>
        </p:nvSpPr>
        <p:spPr>
          <a:xfrm>
            <a:off x="191397" y="777354"/>
            <a:ext cx="7971136" cy="5885996"/>
          </a:xfrm>
          <a:prstGeom prst="rect">
            <a:avLst/>
          </a:prstGeom>
          <a:solidFill>
            <a:srgbClr val="E7E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E4123D4-BCC7-3164-F4B7-D4BF2F74481B}"/>
              </a:ext>
            </a:extLst>
          </p:cNvPr>
          <p:cNvSpPr/>
          <p:nvPr/>
        </p:nvSpPr>
        <p:spPr>
          <a:xfrm rot="5400000">
            <a:off x="6008705" y="-6021366"/>
            <a:ext cx="174587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C887EEFA-48C4-C8D1-59AA-43CC16DD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9182"/>
            <a:ext cx="65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572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ore-KR" altLang="ko-Kore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92025565-B90F-F239-E835-BF007F99C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539" y="1243689"/>
            <a:ext cx="1344174" cy="200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701ECDDA-6387-5DE5-835E-4928118B0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525" y="1224329"/>
            <a:ext cx="889605" cy="200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직사각형 24">
            <a:extLst>
              <a:ext uri="{FF2B5EF4-FFF2-40B4-BE49-F238E27FC236}">
                <a16:creationId xmlns:a16="http://schemas.microsoft.com/office/drawing/2014/main" id="{A604AC13-2A5A-D096-BA89-0DCF9A1C2DB2}"/>
              </a:ext>
            </a:extLst>
          </p:cNvPr>
          <p:cNvSpPr/>
          <p:nvPr/>
        </p:nvSpPr>
        <p:spPr>
          <a:xfrm>
            <a:off x="647900" y="1222310"/>
            <a:ext cx="7115169" cy="1959934"/>
          </a:xfrm>
          <a:prstGeom prst="rect">
            <a:avLst/>
          </a:prstGeom>
          <a:solidFill>
            <a:srgbClr val="D3DBFF"/>
          </a:solidFill>
          <a:ln>
            <a:solidFill>
              <a:srgbClr val="BC9A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4C98D745-108B-17B6-F829-7FEE23ED80BE}"/>
              </a:ext>
            </a:extLst>
          </p:cNvPr>
          <p:cNvSpPr/>
          <p:nvPr/>
        </p:nvSpPr>
        <p:spPr>
          <a:xfrm>
            <a:off x="834142" y="2590997"/>
            <a:ext cx="2099577" cy="382556"/>
          </a:xfrm>
          <a:prstGeom prst="rect">
            <a:avLst/>
          </a:prstGeom>
          <a:solidFill>
            <a:srgbClr val="7F95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㈜</a:t>
            </a:r>
            <a:r>
              <a:rPr lang="ko-KR" altLang="en-US" dirty="0" err="1"/>
              <a:t>오썸피아</a:t>
            </a:r>
            <a:r>
              <a:rPr lang="ko-KR" altLang="en-US" dirty="0"/>
              <a:t> </a:t>
            </a:r>
            <a:r>
              <a:rPr lang="en-US" altLang="ko-KR" dirty="0"/>
              <a:t>&gt;</a:t>
            </a:r>
            <a:r>
              <a:rPr lang="ko-KR" altLang="en-US" dirty="0"/>
              <a:t> </a:t>
            </a:r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4CEC9057-0199-6333-2611-DD2545A2D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900" y="3512349"/>
            <a:ext cx="596980" cy="69249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CFB9BA6-208B-992C-840B-B8130B180C17}"/>
              </a:ext>
            </a:extLst>
          </p:cNvPr>
          <p:cNvSpPr txBox="1"/>
          <p:nvPr/>
        </p:nvSpPr>
        <p:spPr>
          <a:xfrm>
            <a:off x="1339277" y="3387611"/>
            <a:ext cx="6854109" cy="1075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900" dirty="0"/>
              <a:t>㈜</a:t>
            </a:r>
            <a:r>
              <a:rPr lang="ko-KR" altLang="en-US" sz="900" dirty="0" err="1"/>
              <a:t>오썸피아는</a:t>
            </a:r>
            <a:r>
              <a:rPr lang="ko-KR" altLang="en-US" sz="900" dirty="0"/>
              <a:t> </a:t>
            </a:r>
            <a:r>
              <a:rPr lang="en-US" altLang="ko-KR" sz="900" dirty="0"/>
              <a:t>VR/AR </a:t>
            </a:r>
            <a:r>
              <a:rPr lang="ko-KR" altLang="en-US" sz="900" dirty="0"/>
              <a:t>이 진화한 </a:t>
            </a:r>
            <a:r>
              <a:rPr lang="en-US" altLang="ko-KR" sz="900" dirty="0"/>
              <a:t>XR(</a:t>
            </a:r>
            <a:r>
              <a:rPr lang="ko-KR" altLang="en-US" sz="900" dirty="0"/>
              <a:t>가상융합기술</a:t>
            </a:r>
            <a:r>
              <a:rPr lang="en-US" altLang="ko-KR" sz="900" dirty="0"/>
              <a:t>)</a:t>
            </a:r>
            <a:r>
              <a:rPr lang="ko-KR" altLang="en-US" sz="900" dirty="0"/>
              <a:t>을 기반으로 </a:t>
            </a:r>
            <a:r>
              <a:rPr lang="en-US" altLang="ko-KR" sz="900" dirty="0"/>
              <a:t>Data, Network, Ai, </a:t>
            </a:r>
            <a:r>
              <a:rPr lang="ko-KR" altLang="en-US" sz="900" dirty="0"/>
              <a:t>블록체인 등 첨단 </a:t>
            </a:r>
            <a:r>
              <a:rPr lang="en-US" altLang="ko-KR" sz="900" dirty="0"/>
              <a:t>ICT </a:t>
            </a:r>
            <a:r>
              <a:rPr lang="ko-KR" altLang="en-US" sz="900" dirty="0"/>
              <a:t>기술이 융합된 </a:t>
            </a:r>
            <a:endParaRPr lang="en-US" altLang="ko-KR" sz="900" dirty="0"/>
          </a:p>
          <a:p>
            <a:pPr>
              <a:lnSpc>
                <a:spcPct val="120000"/>
              </a:lnSpc>
            </a:pPr>
            <a:r>
              <a:rPr lang="ko-KR" altLang="en-US" sz="900" dirty="0"/>
              <a:t>디지털 지구를 꿈꾸고 있으며</a:t>
            </a:r>
            <a:r>
              <a:rPr lang="en-US" altLang="ko-KR" sz="900" dirty="0"/>
              <a:t>, </a:t>
            </a:r>
            <a:r>
              <a:rPr lang="ko-KR" altLang="en-US" sz="900" dirty="0"/>
              <a:t>메타버스 라이브 융합 문화관광 콘텐츠를 통해</a:t>
            </a:r>
            <a:r>
              <a:rPr lang="en-US" altLang="ko-KR" sz="900" dirty="0"/>
              <a:t>, </a:t>
            </a:r>
            <a:r>
              <a:rPr lang="ko-KR" altLang="en-US" sz="900" dirty="0"/>
              <a:t>글로벌 문화를 향유하는</a:t>
            </a:r>
            <a:endParaRPr lang="en-US" altLang="ko-KR" sz="900" dirty="0"/>
          </a:p>
          <a:p>
            <a:pPr>
              <a:lnSpc>
                <a:spcPct val="120000"/>
              </a:lnSpc>
            </a:pPr>
            <a:r>
              <a:rPr lang="ko-KR" altLang="en-US" sz="900" dirty="0"/>
              <a:t>혁신형 가상관광 플랫폼과 제품을 만들어 가고 있습니다</a:t>
            </a:r>
            <a:r>
              <a:rPr lang="en-US" altLang="ko-KR" sz="900" dirty="0"/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sz="900" dirty="0"/>
              <a:t>주요 제품과 서비스로는 </a:t>
            </a:r>
            <a:r>
              <a:rPr lang="en-US" altLang="ko-KR" sz="900" dirty="0"/>
              <a:t>XR </a:t>
            </a:r>
            <a:r>
              <a:rPr lang="ko-KR" altLang="en-US" sz="900" dirty="0"/>
              <a:t>망원경 </a:t>
            </a:r>
            <a:r>
              <a:rPr lang="en-US" altLang="ko-KR" sz="900" dirty="0"/>
              <a:t>BORA</a:t>
            </a:r>
            <a:r>
              <a:rPr lang="ko-KR" altLang="en-US" sz="900" dirty="0"/>
              <a:t>와 메타버스 플랫폼 </a:t>
            </a:r>
            <a:r>
              <a:rPr lang="en-US" altLang="ko-KR" sz="900" dirty="0" err="1"/>
              <a:t>MetaLive</a:t>
            </a:r>
            <a:r>
              <a:rPr lang="ko-KR" altLang="en-US" sz="900" dirty="0"/>
              <a:t>를 보유하고 있으며</a:t>
            </a:r>
            <a:endParaRPr lang="en-US" altLang="ko-KR" sz="900" dirty="0"/>
          </a:p>
          <a:p>
            <a:pPr>
              <a:lnSpc>
                <a:spcPct val="120000"/>
              </a:lnSpc>
            </a:pPr>
            <a:r>
              <a:rPr lang="en-US" altLang="ko-KR" sz="900" dirty="0"/>
              <a:t>XR </a:t>
            </a:r>
            <a:r>
              <a:rPr lang="ko-KR" altLang="en-US" sz="900" dirty="0"/>
              <a:t>망원경 </a:t>
            </a:r>
            <a:r>
              <a:rPr lang="en-US" altLang="ko-KR" sz="900" dirty="0"/>
              <a:t>BORA</a:t>
            </a:r>
            <a:r>
              <a:rPr lang="ko-KR" altLang="en-US" sz="900" dirty="0"/>
              <a:t>와 </a:t>
            </a:r>
            <a:r>
              <a:rPr lang="en-US" altLang="ko-KR" sz="900" dirty="0" err="1"/>
              <a:t>MetaLive</a:t>
            </a:r>
            <a:r>
              <a:rPr lang="ko-KR" altLang="en-US" sz="900" dirty="0"/>
              <a:t>는  가상융합솔루션으로 연결된 제품입니다</a:t>
            </a:r>
            <a:r>
              <a:rPr lang="en-US" altLang="ko-KR" sz="900" dirty="0"/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sz="900" dirty="0"/>
              <a:t>우리의 목표는 혁신적인 경험을 통해 사람들의 삶을 더욱 풍요롭게 만드는 것입니다</a:t>
            </a:r>
            <a:r>
              <a:rPr lang="en-US" altLang="ko-KR" sz="900" dirty="0"/>
              <a:t>.</a:t>
            </a:r>
          </a:p>
        </p:txBody>
      </p:sp>
      <p:sp>
        <p:nvSpPr>
          <p:cNvPr id="1052" name="TextBox 1051">
            <a:extLst>
              <a:ext uri="{FF2B5EF4-FFF2-40B4-BE49-F238E27FC236}">
                <a16:creationId xmlns:a16="http://schemas.microsoft.com/office/drawing/2014/main" id="{5F971BA5-C74A-FFC5-E3C8-405025D53846}"/>
              </a:ext>
            </a:extLst>
          </p:cNvPr>
          <p:cNvSpPr txBox="1"/>
          <p:nvPr/>
        </p:nvSpPr>
        <p:spPr>
          <a:xfrm>
            <a:off x="1045576" y="4499735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latin typeface="+mj-ea"/>
                <a:ea typeface="+mj-ea"/>
              </a:rPr>
              <a:t>Beyond Optical Reality </a:t>
            </a:r>
            <a:r>
              <a:rPr lang="en-US" altLang="ko-KR" dirty="0" err="1">
                <a:latin typeface="+mj-ea"/>
                <a:ea typeface="+mj-ea"/>
              </a:rPr>
              <a:t>Awesomepia</a:t>
            </a:r>
            <a:endParaRPr lang="ko-KR" altLang="en-US" dirty="0"/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923C7163-E5D0-73DB-C393-2262AD6DD221}"/>
              </a:ext>
            </a:extLst>
          </p:cNvPr>
          <p:cNvGrpSpPr/>
          <p:nvPr/>
        </p:nvGrpSpPr>
        <p:grpSpPr>
          <a:xfrm>
            <a:off x="647900" y="5034030"/>
            <a:ext cx="1520342" cy="1520342"/>
            <a:chOff x="1035392" y="5034030"/>
            <a:chExt cx="1520342" cy="1520342"/>
          </a:xfrm>
        </p:grpSpPr>
        <p:sp>
          <p:nvSpPr>
            <p:cNvPr id="1056" name="타원 1055">
              <a:extLst>
                <a:ext uri="{FF2B5EF4-FFF2-40B4-BE49-F238E27FC236}">
                  <a16:creationId xmlns:a16="http://schemas.microsoft.com/office/drawing/2014/main" id="{DFCB931E-49C6-28C6-09AD-47FE479FF02B}"/>
                </a:ext>
              </a:extLst>
            </p:cNvPr>
            <p:cNvSpPr/>
            <p:nvPr/>
          </p:nvSpPr>
          <p:spPr>
            <a:xfrm>
              <a:off x="1035392" y="5034030"/>
              <a:ext cx="1520342" cy="1520342"/>
            </a:xfrm>
            <a:prstGeom prst="ellipse">
              <a:avLst/>
            </a:prstGeom>
            <a:solidFill>
              <a:srgbClr val="7F95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66" name="TextBox 1065">
              <a:extLst>
                <a:ext uri="{FF2B5EF4-FFF2-40B4-BE49-F238E27FC236}">
                  <a16:creationId xmlns:a16="http://schemas.microsoft.com/office/drawing/2014/main" id="{52911CFA-7EAD-5839-D278-2BE2D9DE8195}"/>
                </a:ext>
              </a:extLst>
            </p:cNvPr>
            <p:cNvSpPr txBox="1"/>
            <p:nvPr/>
          </p:nvSpPr>
          <p:spPr>
            <a:xfrm>
              <a:off x="1310362" y="6133531"/>
              <a:ext cx="970402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000" dirty="0">
                  <a:solidFill>
                    <a:schemeClr val="bg1"/>
                  </a:solidFill>
                </a:rPr>
                <a:t>Human</a:t>
              </a:r>
              <a:endParaRPr lang="ko-KR" altLang="en-US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250984E4-85C5-A24A-978D-A3EFE86916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4187" y="824797"/>
            <a:ext cx="1439843" cy="3868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84059B-7796-0E5A-C572-FC49CFF714F3}"/>
              </a:ext>
            </a:extLst>
          </p:cNvPr>
          <p:cNvSpPr txBox="1"/>
          <p:nvPr/>
        </p:nvSpPr>
        <p:spPr>
          <a:xfrm>
            <a:off x="776594" y="1537522"/>
            <a:ext cx="3838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latin typeface="+mj-ea"/>
                <a:ea typeface="+mj-ea"/>
              </a:rPr>
              <a:t>AI, XR </a:t>
            </a:r>
            <a:r>
              <a:rPr lang="ko-KR" altLang="en-US" sz="2400" dirty="0">
                <a:latin typeface="+mj-ea"/>
                <a:ea typeface="+mj-ea"/>
              </a:rPr>
              <a:t>및 </a:t>
            </a:r>
            <a:r>
              <a:rPr lang="en-US" altLang="ko-KR" sz="2400" dirty="0">
                <a:latin typeface="+mj-ea"/>
                <a:ea typeface="+mj-ea"/>
              </a:rPr>
              <a:t>IoT </a:t>
            </a:r>
            <a:r>
              <a:rPr lang="ko-KR" altLang="en-US" sz="2400" dirty="0">
                <a:latin typeface="+mj-ea"/>
                <a:ea typeface="+mj-ea"/>
              </a:rPr>
              <a:t>기술을 활용한</a:t>
            </a:r>
            <a:endParaRPr lang="en-US" altLang="ko-KR" sz="2400" dirty="0">
              <a:latin typeface="+mj-ea"/>
              <a:ea typeface="+mj-ea"/>
            </a:endParaRPr>
          </a:p>
          <a:p>
            <a:r>
              <a:rPr lang="ko-KR" altLang="en-US" sz="2400" dirty="0">
                <a:latin typeface="+mj-ea"/>
                <a:ea typeface="+mj-ea"/>
              </a:rPr>
              <a:t>디지털 관광특화 메타버스</a:t>
            </a:r>
            <a:endParaRPr lang="en-US" altLang="ko-KR" sz="2400" dirty="0">
              <a:latin typeface="+mj-ea"/>
              <a:ea typeface="+mj-ea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839EECD7-01B6-D8DC-CFCF-9E0C453834B0}"/>
              </a:ext>
            </a:extLst>
          </p:cNvPr>
          <p:cNvGrpSpPr/>
          <p:nvPr/>
        </p:nvGrpSpPr>
        <p:grpSpPr>
          <a:xfrm>
            <a:off x="2512842" y="5034030"/>
            <a:ext cx="1520342" cy="1520342"/>
            <a:chOff x="1035392" y="5034030"/>
            <a:chExt cx="1520342" cy="1520342"/>
          </a:xfrm>
        </p:grpSpPr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66A5AFC3-40D8-1A63-EA09-2D03DDE533D8}"/>
                </a:ext>
              </a:extLst>
            </p:cNvPr>
            <p:cNvSpPr/>
            <p:nvPr/>
          </p:nvSpPr>
          <p:spPr>
            <a:xfrm>
              <a:off x="1035392" y="5034030"/>
              <a:ext cx="1520342" cy="1520342"/>
            </a:xfrm>
            <a:prstGeom prst="ellipse">
              <a:avLst/>
            </a:prstGeom>
            <a:solidFill>
              <a:srgbClr val="7F95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0044EC8-CCA7-4D44-A47D-063FAAB09B5A}"/>
                </a:ext>
              </a:extLst>
            </p:cNvPr>
            <p:cNvSpPr txBox="1"/>
            <p:nvPr/>
          </p:nvSpPr>
          <p:spPr>
            <a:xfrm>
              <a:off x="1310362" y="6133531"/>
              <a:ext cx="970402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000" dirty="0">
                  <a:solidFill>
                    <a:schemeClr val="bg1"/>
                  </a:solidFill>
                </a:rPr>
                <a:t>Partnership</a:t>
              </a:r>
              <a:endParaRPr lang="ko-KR" altLang="en-US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60931E76-C91E-CF1C-1BFE-E289AE59EB3D}"/>
              </a:ext>
            </a:extLst>
          </p:cNvPr>
          <p:cNvGrpSpPr/>
          <p:nvPr/>
        </p:nvGrpSpPr>
        <p:grpSpPr>
          <a:xfrm>
            <a:off x="4377784" y="5034030"/>
            <a:ext cx="1520342" cy="1520342"/>
            <a:chOff x="1035392" y="5034030"/>
            <a:chExt cx="1520342" cy="1520342"/>
          </a:xfrm>
        </p:grpSpPr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2D5C9E41-060B-980F-AD0F-536A6F1A9399}"/>
                </a:ext>
              </a:extLst>
            </p:cNvPr>
            <p:cNvSpPr/>
            <p:nvPr/>
          </p:nvSpPr>
          <p:spPr>
            <a:xfrm>
              <a:off x="1035392" y="5034030"/>
              <a:ext cx="1520342" cy="1520342"/>
            </a:xfrm>
            <a:prstGeom prst="ellipse">
              <a:avLst/>
            </a:prstGeom>
            <a:solidFill>
              <a:srgbClr val="7F95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B817B8-E017-7CAE-22A5-7271A48168DB}"/>
                </a:ext>
              </a:extLst>
            </p:cNvPr>
            <p:cNvSpPr txBox="1"/>
            <p:nvPr/>
          </p:nvSpPr>
          <p:spPr>
            <a:xfrm>
              <a:off x="1310362" y="6133531"/>
              <a:ext cx="970402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000" dirty="0">
                  <a:solidFill>
                    <a:schemeClr val="bg1"/>
                  </a:solidFill>
                </a:rPr>
                <a:t>Tomorrow</a:t>
              </a:r>
              <a:endParaRPr lang="ko-KR" altLang="en-US" sz="1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2B2B93B6-12D9-458C-C69B-C530FA6C5C45}"/>
              </a:ext>
            </a:extLst>
          </p:cNvPr>
          <p:cNvGrpSpPr/>
          <p:nvPr/>
        </p:nvGrpSpPr>
        <p:grpSpPr>
          <a:xfrm>
            <a:off x="6242727" y="5034030"/>
            <a:ext cx="1520342" cy="1520342"/>
            <a:chOff x="1035392" y="5034030"/>
            <a:chExt cx="1520342" cy="1520342"/>
          </a:xfrm>
        </p:grpSpPr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3F51FA55-52E5-7DBB-7FCA-06849AB32DF5}"/>
                </a:ext>
              </a:extLst>
            </p:cNvPr>
            <p:cNvSpPr/>
            <p:nvPr/>
          </p:nvSpPr>
          <p:spPr>
            <a:xfrm>
              <a:off x="1035392" y="5034030"/>
              <a:ext cx="1520342" cy="1520342"/>
            </a:xfrm>
            <a:prstGeom prst="ellipse">
              <a:avLst/>
            </a:prstGeom>
            <a:solidFill>
              <a:srgbClr val="7F95F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78A2D1E-2284-F419-FD43-6EC69C706FEC}"/>
                </a:ext>
              </a:extLst>
            </p:cNvPr>
            <p:cNvSpPr txBox="1"/>
            <p:nvPr/>
          </p:nvSpPr>
          <p:spPr>
            <a:xfrm>
              <a:off x="1310362" y="6133531"/>
              <a:ext cx="970402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000" dirty="0">
                  <a:solidFill>
                    <a:schemeClr val="bg1"/>
                  </a:solidFill>
                </a:rPr>
                <a:t>Idea</a:t>
              </a:r>
              <a:endParaRPr lang="ko-KR" altLang="en-US" sz="1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7" name="그림 26">
            <a:extLst>
              <a:ext uri="{FF2B5EF4-FFF2-40B4-BE49-F238E27FC236}">
                <a16:creationId xmlns:a16="http://schemas.microsoft.com/office/drawing/2014/main" id="{75592D5B-A9E2-AC45-A12B-D355E4E91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19" y="5223816"/>
            <a:ext cx="756818" cy="823747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04FB4D98-D4A4-7776-4ED0-76A7BC6653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7812" y="5279900"/>
            <a:ext cx="1037558" cy="791663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2830B10A-CC33-23DA-5F36-5610AA7544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2682" y="5342692"/>
            <a:ext cx="971828" cy="728871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8993D92E-4E0C-3155-F7BD-D7BB3033FB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3713" y="5281544"/>
            <a:ext cx="845433" cy="834865"/>
          </a:xfrm>
          <a:prstGeom prst="rect">
            <a:avLst/>
          </a:prstGeom>
        </p:spPr>
      </p:pic>
      <p:grpSp>
        <p:nvGrpSpPr>
          <p:cNvPr id="43" name="그룹 42">
            <a:extLst>
              <a:ext uri="{FF2B5EF4-FFF2-40B4-BE49-F238E27FC236}">
                <a16:creationId xmlns:a16="http://schemas.microsoft.com/office/drawing/2014/main" id="{16FACE3B-7A05-2C8D-A7FD-EF0A97A55006}"/>
              </a:ext>
            </a:extLst>
          </p:cNvPr>
          <p:cNvGrpSpPr/>
          <p:nvPr/>
        </p:nvGrpSpPr>
        <p:grpSpPr>
          <a:xfrm>
            <a:off x="4407715" y="1165239"/>
            <a:ext cx="3576330" cy="1993673"/>
            <a:chOff x="4407715" y="1165239"/>
            <a:chExt cx="3576330" cy="1993673"/>
          </a:xfrm>
        </p:grpSpPr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F2D665DB-493C-9C7E-7268-170DD15D44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715" y="1934320"/>
              <a:ext cx="1126320" cy="771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9697D910-4BC8-89B9-9B74-DF53A0EE440F}"/>
                </a:ext>
              </a:extLst>
            </p:cNvPr>
            <p:cNvGrpSpPr/>
            <p:nvPr/>
          </p:nvGrpSpPr>
          <p:grpSpPr>
            <a:xfrm>
              <a:off x="5192310" y="1259063"/>
              <a:ext cx="2791735" cy="1899849"/>
              <a:chOff x="4945812" y="1277074"/>
              <a:chExt cx="2791735" cy="1899849"/>
            </a:xfrm>
          </p:grpSpPr>
          <p:pic>
            <p:nvPicPr>
              <p:cNvPr id="2050" name="Picture 2">
                <a:extLst>
                  <a:ext uri="{FF2B5EF4-FFF2-40B4-BE49-F238E27FC236}">
                    <a16:creationId xmlns:a16="http://schemas.microsoft.com/office/drawing/2014/main" id="{19F0ACD5-A466-0B25-07FA-F70E412AAE2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05580" y="1277074"/>
                <a:ext cx="1631967" cy="18998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448DF11B-75D0-09F7-EFC5-8F11463807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5812" y="1770082"/>
                <a:ext cx="1729385" cy="14068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C27059A0-FA51-957C-0966-6884A68B71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894" b="92226" l="4905" r="93733">
                          <a14:foregroundMark x1="4905" y1="68905" x2="8992" y2="29682"/>
                          <a14:foregroundMark x1="93733" y1="29682" x2="87466" y2="76678"/>
                          <a14:foregroundMark x1="87466" y1="76678" x2="71390" y2="88339"/>
                          <a14:foregroundMark x1="71390" y1="88339" x2="61853" y2="85512"/>
                          <a14:foregroundMark x1="68392" y1="89046" x2="83106" y2="92226"/>
                          <a14:foregroundMark x1="83106" y1="92226" x2="85559" y2="901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04929" y="1165239"/>
              <a:ext cx="1417693" cy="1093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5891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62138B0-9B8A-1F2F-576C-ED3198AFBBD6}"/>
              </a:ext>
            </a:extLst>
          </p:cNvPr>
          <p:cNvSpPr/>
          <p:nvPr/>
        </p:nvSpPr>
        <p:spPr>
          <a:xfrm>
            <a:off x="222250" y="777354"/>
            <a:ext cx="7971136" cy="5885996"/>
          </a:xfrm>
          <a:prstGeom prst="rect">
            <a:avLst/>
          </a:prstGeom>
          <a:solidFill>
            <a:srgbClr val="E7E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E4123D4-BCC7-3164-F4B7-D4BF2F74481B}"/>
              </a:ext>
            </a:extLst>
          </p:cNvPr>
          <p:cNvSpPr/>
          <p:nvPr/>
        </p:nvSpPr>
        <p:spPr>
          <a:xfrm rot="5400000">
            <a:off x="6008705" y="-6021366"/>
            <a:ext cx="174587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C887EEFA-48C4-C8D1-59AA-43CC16DD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9182"/>
            <a:ext cx="65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572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ore-KR" altLang="ko-Kore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C4F7DEE-4F54-F945-5B50-D334D97CB903}"/>
              </a:ext>
            </a:extLst>
          </p:cNvPr>
          <p:cNvSpPr/>
          <p:nvPr/>
        </p:nvSpPr>
        <p:spPr>
          <a:xfrm>
            <a:off x="650233" y="2604834"/>
            <a:ext cx="7115169" cy="4082949"/>
          </a:xfrm>
          <a:prstGeom prst="rect">
            <a:avLst/>
          </a:prstGeom>
          <a:solidFill>
            <a:srgbClr val="7F95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B148E3-77F6-B71D-9EF8-B05C486FEE03}"/>
              </a:ext>
            </a:extLst>
          </p:cNvPr>
          <p:cNvSpPr txBox="1"/>
          <p:nvPr/>
        </p:nvSpPr>
        <p:spPr>
          <a:xfrm>
            <a:off x="647897" y="2985302"/>
            <a:ext cx="7115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dirty="0">
                <a:solidFill>
                  <a:schemeClr val="bg1"/>
                </a:solidFill>
                <a:latin typeface="+mj-ea"/>
                <a:ea typeface="+mj-ea"/>
              </a:rPr>
              <a:t>핵심역량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C03DF575-18E0-F394-F54D-C70A4F66469C}"/>
              </a:ext>
            </a:extLst>
          </p:cNvPr>
          <p:cNvSpPr/>
          <p:nvPr/>
        </p:nvSpPr>
        <p:spPr>
          <a:xfrm>
            <a:off x="647899" y="802788"/>
            <a:ext cx="7115169" cy="1985679"/>
          </a:xfrm>
          <a:prstGeom prst="rect">
            <a:avLst/>
          </a:prstGeom>
          <a:solidFill>
            <a:srgbClr val="D3D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B157A4A-1C59-0F64-BB86-F513ECF20F52}"/>
              </a:ext>
            </a:extLst>
          </p:cNvPr>
          <p:cNvSpPr txBox="1"/>
          <p:nvPr/>
        </p:nvSpPr>
        <p:spPr>
          <a:xfrm>
            <a:off x="841113" y="2105936"/>
            <a:ext cx="132632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100" dirty="0"/>
              <a:t>AI</a:t>
            </a:r>
            <a:r>
              <a:rPr lang="ko-KR" altLang="en-US" sz="1100" dirty="0"/>
              <a:t>를 이용한 </a:t>
            </a:r>
            <a:endParaRPr lang="en-US" altLang="ko-KR" sz="1100" dirty="0"/>
          </a:p>
          <a:p>
            <a:pPr algn="ctr"/>
            <a:r>
              <a:rPr lang="ko-KR" altLang="en-US" sz="1100" dirty="0"/>
              <a:t>희귀영상 탐지</a:t>
            </a:r>
            <a:r>
              <a:rPr lang="en-US" altLang="ko-KR" sz="1100" dirty="0"/>
              <a:t>,</a:t>
            </a:r>
          </a:p>
          <a:p>
            <a:pPr algn="ctr"/>
            <a:r>
              <a:rPr lang="ko-KR" altLang="en-US" sz="1100" dirty="0"/>
              <a:t>영상 아카이브</a:t>
            </a:r>
          </a:p>
        </p:txBody>
      </p:sp>
      <p:sp>
        <p:nvSpPr>
          <p:cNvPr id="59" name="이등변 삼각형 58">
            <a:extLst>
              <a:ext uri="{FF2B5EF4-FFF2-40B4-BE49-F238E27FC236}">
                <a16:creationId xmlns:a16="http://schemas.microsoft.com/office/drawing/2014/main" id="{8AA7614A-B239-0AA4-F923-775366833EFB}"/>
              </a:ext>
            </a:extLst>
          </p:cNvPr>
          <p:cNvSpPr/>
          <p:nvPr/>
        </p:nvSpPr>
        <p:spPr>
          <a:xfrm rot="10800000">
            <a:off x="3982343" y="2569066"/>
            <a:ext cx="437522" cy="377174"/>
          </a:xfrm>
          <a:prstGeom prst="triangle">
            <a:avLst/>
          </a:prstGeom>
          <a:solidFill>
            <a:srgbClr val="D3D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6EB9871-1469-9CAB-662C-C41FB7A7093C}"/>
              </a:ext>
            </a:extLst>
          </p:cNvPr>
          <p:cNvSpPr txBox="1"/>
          <p:nvPr/>
        </p:nvSpPr>
        <p:spPr>
          <a:xfrm>
            <a:off x="2411728" y="2163952"/>
            <a:ext cx="13263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100" dirty="0"/>
              <a:t>관광지별</a:t>
            </a:r>
            <a:r>
              <a:rPr lang="en-US" altLang="ko-KR" sz="1100" dirty="0"/>
              <a:t>, </a:t>
            </a:r>
            <a:r>
              <a:rPr lang="ko-KR" altLang="en-US" sz="1100" dirty="0"/>
              <a:t>사용자</a:t>
            </a:r>
            <a:endParaRPr lang="en-US" altLang="ko-KR" sz="1100" dirty="0"/>
          </a:p>
          <a:p>
            <a:pPr algn="ctr"/>
            <a:r>
              <a:rPr lang="ko-KR" altLang="en-US" sz="1100" dirty="0"/>
              <a:t>데이터 아카이브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32AA0D-0C9D-987C-062F-CDE5FB1A9C05}"/>
              </a:ext>
            </a:extLst>
          </p:cNvPr>
          <p:cNvSpPr txBox="1"/>
          <p:nvPr/>
        </p:nvSpPr>
        <p:spPr>
          <a:xfrm>
            <a:off x="3982343" y="2160673"/>
            <a:ext cx="13263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100" dirty="0"/>
              <a:t>AI</a:t>
            </a:r>
            <a:r>
              <a:rPr lang="ko-KR" altLang="en-US" sz="1100" dirty="0"/>
              <a:t>를 이용한</a:t>
            </a:r>
            <a:endParaRPr lang="en-US" altLang="ko-KR" sz="1100" dirty="0"/>
          </a:p>
          <a:p>
            <a:pPr algn="ctr"/>
            <a:r>
              <a:rPr lang="ko-KR" altLang="en-US" sz="1100" dirty="0"/>
              <a:t>재난 감지 및 알림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B47DC1E-CCE7-D8B5-D81F-025531061A67}"/>
              </a:ext>
            </a:extLst>
          </p:cNvPr>
          <p:cNvSpPr txBox="1"/>
          <p:nvPr/>
        </p:nvSpPr>
        <p:spPr>
          <a:xfrm>
            <a:off x="5690703" y="2105936"/>
            <a:ext cx="152501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100" dirty="0"/>
              <a:t>실시간 데이터를 </a:t>
            </a:r>
            <a:endParaRPr lang="en-US" altLang="ko-KR" sz="1100" dirty="0"/>
          </a:p>
          <a:p>
            <a:pPr algn="ctr"/>
            <a:r>
              <a:rPr lang="ko-KR" altLang="en-US" sz="1100" dirty="0"/>
              <a:t>결합한 </a:t>
            </a:r>
            <a:r>
              <a:rPr lang="en-US" altLang="ko-KR" sz="1100" dirty="0"/>
              <a:t>AI chat BOT</a:t>
            </a:r>
          </a:p>
          <a:p>
            <a:pPr algn="ctr"/>
            <a:r>
              <a:rPr lang="en-US" altLang="ko-KR" sz="1100" dirty="0"/>
              <a:t>(with</a:t>
            </a:r>
            <a:r>
              <a:rPr lang="ko-KR" altLang="en-US" sz="1100" dirty="0"/>
              <a:t> </a:t>
            </a:r>
            <a:r>
              <a:rPr lang="en-US" altLang="ko-KR" sz="1100" dirty="0" err="1"/>
              <a:t>chatGPT</a:t>
            </a:r>
            <a:r>
              <a:rPr lang="en-US" altLang="ko-KR" sz="1100" dirty="0"/>
              <a:t>)</a:t>
            </a:r>
            <a:endParaRPr lang="ko-KR" altLang="en-US" sz="11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A28BFA-334C-D0DB-5E30-72F3CE7D018C}"/>
              </a:ext>
            </a:extLst>
          </p:cNvPr>
          <p:cNvSpPr txBox="1"/>
          <p:nvPr/>
        </p:nvSpPr>
        <p:spPr>
          <a:xfrm>
            <a:off x="647897" y="858498"/>
            <a:ext cx="7115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dirty="0">
                <a:solidFill>
                  <a:srgbClr val="5F6887"/>
                </a:solidFill>
                <a:latin typeface="+mj-ea"/>
                <a:ea typeface="+mj-ea"/>
              </a:rPr>
              <a:t>보유 기술</a:t>
            </a:r>
            <a:endParaRPr lang="ko-KR" altLang="en-US" dirty="0">
              <a:solidFill>
                <a:srgbClr val="5F6887"/>
              </a:solidFill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29AAA895-8F27-59C0-728E-444D31A12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168" y="1404071"/>
            <a:ext cx="713439" cy="713439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64649C59-50E6-91A6-761B-30005ECB2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553" y="1378726"/>
            <a:ext cx="713440" cy="71344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5C3A41A4-7050-75E5-1653-3D3380294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8782" y="1412060"/>
            <a:ext cx="713439" cy="713439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87E495C9-B1FC-FFCD-D9D1-BF3A0CD490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423752"/>
            <a:ext cx="713439" cy="713439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994EE7DA-C225-B5F8-127A-6B70EDC450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4449" y="3430302"/>
            <a:ext cx="5517951" cy="310384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85072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62138B0-9B8A-1F2F-576C-ED3198AFBBD6}"/>
              </a:ext>
            </a:extLst>
          </p:cNvPr>
          <p:cNvSpPr/>
          <p:nvPr/>
        </p:nvSpPr>
        <p:spPr>
          <a:xfrm>
            <a:off x="222250" y="777353"/>
            <a:ext cx="7971136" cy="5532911"/>
          </a:xfrm>
          <a:prstGeom prst="rect">
            <a:avLst/>
          </a:prstGeom>
          <a:solidFill>
            <a:srgbClr val="E7E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E4123D4-BCC7-3164-F4B7-D4BF2F74481B}"/>
              </a:ext>
            </a:extLst>
          </p:cNvPr>
          <p:cNvSpPr/>
          <p:nvPr/>
        </p:nvSpPr>
        <p:spPr>
          <a:xfrm rot="5400000">
            <a:off x="6008705" y="-6021366"/>
            <a:ext cx="174587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C887EEFA-48C4-C8D1-59AA-43CC16DD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9182"/>
            <a:ext cx="65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572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ore-KR" altLang="ko-Kore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C4F7DEE-4F54-F945-5B50-D334D97CB903}"/>
              </a:ext>
            </a:extLst>
          </p:cNvPr>
          <p:cNvSpPr/>
          <p:nvPr/>
        </p:nvSpPr>
        <p:spPr>
          <a:xfrm>
            <a:off x="647898" y="787722"/>
            <a:ext cx="7115169" cy="5522541"/>
          </a:xfrm>
          <a:prstGeom prst="rect">
            <a:avLst/>
          </a:prstGeom>
          <a:solidFill>
            <a:srgbClr val="D3D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이등변 삼각형 2">
            <a:extLst>
              <a:ext uri="{FF2B5EF4-FFF2-40B4-BE49-F238E27FC236}">
                <a16:creationId xmlns:a16="http://schemas.microsoft.com/office/drawing/2014/main" id="{F989897E-7F6E-1E81-8ACE-44D92812B7B1}"/>
              </a:ext>
            </a:extLst>
          </p:cNvPr>
          <p:cNvSpPr/>
          <p:nvPr/>
        </p:nvSpPr>
        <p:spPr>
          <a:xfrm rot="10800000">
            <a:off x="3986721" y="786685"/>
            <a:ext cx="437522" cy="377174"/>
          </a:xfrm>
          <a:prstGeom prst="triangle">
            <a:avLst/>
          </a:prstGeom>
          <a:solidFill>
            <a:srgbClr val="7F95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B72BE1-0109-1A39-C844-E00121F38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326" y="2317179"/>
            <a:ext cx="179070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1945D44-BCAC-856F-C252-85B19BC2D9E1}"/>
              </a:ext>
            </a:extLst>
          </p:cNvPr>
          <p:cNvSpPr txBox="1"/>
          <p:nvPr/>
        </p:nvSpPr>
        <p:spPr>
          <a:xfrm>
            <a:off x="4821779" y="2423140"/>
            <a:ext cx="29262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dirty="0"/>
              <a:t>데이터</a:t>
            </a:r>
            <a:r>
              <a:rPr lang="en-US" altLang="ko-KR" sz="1100" dirty="0"/>
              <a:t>, </a:t>
            </a:r>
            <a:r>
              <a:rPr lang="ko-KR" altLang="en-US" sz="1100" dirty="0"/>
              <a:t>로그 분석을 통해</a:t>
            </a:r>
            <a:r>
              <a:rPr lang="en-US" altLang="ko-KR" sz="1100" dirty="0"/>
              <a:t> </a:t>
            </a:r>
            <a:r>
              <a:rPr lang="ko-KR" altLang="en-US" sz="1100" b="1" dirty="0"/>
              <a:t>지속적인 콘텐츠 개발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B21184F-62D7-AEEF-8334-738D3A4D4E00}"/>
              </a:ext>
            </a:extLst>
          </p:cNvPr>
          <p:cNvSpPr txBox="1"/>
          <p:nvPr/>
        </p:nvSpPr>
        <p:spPr>
          <a:xfrm>
            <a:off x="238095" y="2419399"/>
            <a:ext cx="3162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1100" b="1" dirty="0"/>
              <a:t>디지털 가이드 역할</a:t>
            </a:r>
            <a:r>
              <a:rPr lang="en-US" altLang="ko-KR" sz="1100" dirty="0"/>
              <a:t>(4</a:t>
            </a:r>
            <a:r>
              <a:rPr lang="ko-KR" altLang="en-US" sz="1100" dirty="0" err="1"/>
              <a:t>개국어</a:t>
            </a:r>
            <a:r>
              <a:rPr lang="ko-KR" altLang="en-US" sz="1100" dirty="0"/>
              <a:t> 한</a:t>
            </a:r>
            <a:r>
              <a:rPr lang="en-US" altLang="ko-KR" sz="1100" dirty="0"/>
              <a:t>/</a:t>
            </a:r>
            <a:r>
              <a:rPr lang="ko-KR" altLang="en-US" sz="1100" dirty="0"/>
              <a:t>영</a:t>
            </a:r>
            <a:r>
              <a:rPr lang="en-US" altLang="ko-KR" sz="1100" dirty="0"/>
              <a:t>/</a:t>
            </a:r>
            <a:r>
              <a:rPr lang="ko-KR" altLang="en-US" sz="1100" dirty="0"/>
              <a:t>중</a:t>
            </a:r>
            <a:r>
              <a:rPr lang="en-US" altLang="ko-KR" sz="1100" dirty="0"/>
              <a:t>/</a:t>
            </a:r>
            <a:r>
              <a:rPr lang="ko-KR" altLang="en-US" sz="1100" dirty="0"/>
              <a:t>일 제공</a:t>
            </a:r>
            <a:r>
              <a:rPr lang="en-US" altLang="ko-KR" sz="1100" dirty="0"/>
              <a:t>)</a:t>
            </a:r>
            <a:endParaRPr lang="ko-KR" altLang="en-US" sz="11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9204D0-C4CE-8601-292A-BD04D14E9ED9}"/>
              </a:ext>
            </a:extLst>
          </p:cNvPr>
          <p:cNvSpPr txBox="1"/>
          <p:nvPr/>
        </p:nvSpPr>
        <p:spPr>
          <a:xfrm>
            <a:off x="4817861" y="2885763"/>
            <a:ext cx="28584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dirty="0"/>
              <a:t>관광 지역 </a:t>
            </a:r>
            <a:r>
              <a:rPr lang="ko-KR" altLang="en-US" sz="1100" b="1" dirty="0"/>
              <a:t>경제 활성화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B099FA6-B448-6AB8-72F4-4064B3B30099}"/>
              </a:ext>
            </a:extLst>
          </p:cNvPr>
          <p:cNvSpPr txBox="1"/>
          <p:nvPr/>
        </p:nvSpPr>
        <p:spPr>
          <a:xfrm>
            <a:off x="364499" y="2872410"/>
            <a:ext cx="31626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1100" dirty="0"/>
              <a:t>설치장소 맞춤형 콘텐츠 제작으로 </a:t>
            </a:r>
            <a:r>
              <a:rPr lang="ko-KR" altLang="en-US" sz="1100" b="1" dirty="0"/>
              <a:t>사용성 증가</a:t>
            </a:r>
          </a:p>
        </p:txBody>
      </p:sp>
      <p:cxnSp>
        <p:nvCxnSpPr>
          <p:cNvPr id="38" name="직선 화살표 연결선 37">
            <a:extLst>
              <a:ext uri="{FF2B5EF4-FFF2-40B4-BE49-F238E27FC236}">
                <a16:creationId xmlns:a16="http://schemas.microsoft.com/office/drawing/2014/main" id="{89E898AD-4F48-79FF-9541-CAAC8F210E69}"/>
              </a:ext>
            </a:extLst>
          </p:cNvPr>
          <p:cNvCxnSpPr>
            <a:cxnSpLocks/>
          </p:cNvCxnSpPr>
          <p:nvPr/>
        </p:nvCxnSpPr>
        <p:spPr>
          <a:xfrm>
            <a:off x="4613929" y="2740707"/>
            <a:ext cx="904999" cy="0"/>
          </a:xfrm>
          <a:prstGeom prst="straightConnector1">
            <a:avLst/>
          </a:prstGeom>
          <a:ln w="19050">
            <a:solidFill>
              <a:srgbClr val="829AE8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id="{FE44F220-C08D-0FD0-9D7A-FD55FD615DFB}"/>
              </a:ext>
            </a:extLst>
          </p:cNvPr>
          <p:cNvCxnSpPr>
            <a:cxnSpLocks/>
          </p:cNvCxnSpPr>
          <p:nvPr/>
        </p:nvCxnSpPr>
        <p:spPr>
          <a:xfrm flipH="1">
            <a:off x="2260466" y="2729528"/>
            <a:ext cx="1301036" cy="0"/>
          </a:xfrm>
          <a:prstGeom prst="straightConnector1">
            <a:avLst/>
          </a:prstGeom>
          <a:ln w="19050">
            <a:solidFill>
              <a:srgbClr val="829AE8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화살표 연결선 39">
            <a:extLst>
              <a:ext uri="{FF2B5EF4-FFF2-40B4-BE49-F238E27FC236}">
                <a16:creationId xmlns:a16="http://schemas.microsoft.com/office/drawing/2014/main" id="{1DE11807-3F8F-6619-1D55-FDC70BAEEF20}"/>
              </a:ext>
            </a:extLst>
          </p:cNvPr>
          <p:cNvCxnSpPr>
            <a:cxnSpLocks/>
          </p:cNvCxnSpPr>
          <p:nvPr/>
        </p:nvCxnSpPr>
        <p:spPr>
          <a:xfrm>
            <a:off x="4612704" y="3204016"/>
            <a:ext cx="1611693" cy="0"/>
          </a:xfrm>
          <a:prstGeom prst="straightConnector1">
            <a:avLst/>
          </a:prstGeom>
          <a:ln w="19050">
            <a:solidFill>
              <a:srgbClr val="829AE8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화살표 연결선 58">
            <a:extLst>
              <a:ext uri="{FF2B5EF4-FFF2-40B4-BE49-F238E27FC236}">
                <a16:creationId xmlns:a16="http://schemas.microsoft.com/office/drawing/2014/main" id="{5CEA0100-DAF7-CABD-F672-0F9C3186FC08}"/>
              </a:ext>
            </a:extLst>
          </p:cNvPr>
          <p:cNvCxnSpPr>
            <a:cxnSpLocks/>
          </p:cNvCxnSpPr>
          <p:nvPr/>
        </p:nvCxnSpPr>
        <p:spPr>
          <a:xfrm flipH="1">
            <a:off x="2260466" y="3204016"/>
            <a:ext cx="1301036" cy="0"/>
          </a:xfrm>
          <a:prstGeom prst="straightConnector1">
            <a:avLst/>
          </a:prstGeom>
          <a:ln w="19050">
            <a:solidFill>
              <a:srgbClr val="829AE8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그림 60">
            <a:extLst>
              <a:ext uri="{FF2B5EF4-FFF2-40B4-BE49-F238E27FC236}">
                <a16:creationId xmlns:a16="http://schemas.microsoft.com/office/drawing/2014/main" id="{51121720-AA26-8E93-719F-80A5B0A6B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052" y="3517518"/>
            <a:ext cx="1685909" cy="94832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3" name="그림 62">
            <a:extLst>
              <a:ext uri="{FF2B5EF4-FFF2-40B4-BE49-F238E27FC236}">
                <a16:creationId xmlns:a16="http://schemas.microsoft.com/office/drawing/2014/main" id="{3D587683-306D-029C-5847-57E6140B2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5352" y="3623411"/>
            <a:ext cx="1606619" cy="93488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25" name="그림 1024">
            <a:extLst>
              <a:ext uri="{FF2B5EF4-FFF2-40B4-BE49-F238E27FC236}">
                <a16:creationId xmlns:a16="http://schemas.microsoft.com/office/drawing/2014/main" id="{74771608-4A09-8A38-C6FE-58045B1F9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5328" y="4697792"/>
            <a:ext cx="1762240" cy="94832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28" name="그림 1027">
            <a:extLst>
              <a:ext uri="{FF2B5EF4-FFF2-40B4-BE49-F238E27FC236}">
                <a16:creationId xmlns:a16="http://schemas.microsoft.com/office/drawing/2014/main" id="{9EBA163E-85A8-494C-6DB4-581789D3A0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9505" y="4868607"/>
            <a:ext cx="1665925" cy="93488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30" name="그림 1029">
            <a:extLst>
              <a:ext uri="{FF2B5EF4-FFF2-40B4-BE49-F238E27FC236}">
                <a16:creationId xmlns:a16="http://schemas.microsoft.com/office/drawing/2014/main" id="{58F29063-2C9B-D0C3-5DC7-6CA3BC24A6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614" y="3881348"/>
            <a:ext cx="1555254" cy="88289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32" name="그림 1031">
            <a:extLst>
              <a:ext uri="{FF2B5EF4-FFF2-40B4-BE49-F238E27FC236}">
                <a16:creationId xmlns:a16="http://schemas.microsoft.com/office/drawing/2014/main" id="{E4CD7D95-7A61-55C8-3902-4DD2E23A38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4285" y="3977550"/>
            <a:ext cx="1727669" cy="93488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36" name="그래픽 1035">
            <a:extLst>
              <a:ext uri="{FF2B5EF4-FFF2-40B4-BE49-F238E27FC236}">
                <a16:creationId xmlns:a16="http://schemas.microsoft.com/office/drawing/2014/main" id="{9105808E-5133-19F1-329F-9EB2050885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62669" y="1258943"/>
            <a:ext cx="3011616" cy="80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27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62138B0-9B8A-1F2F-576C-ED3198AFBBD6}"/>
              </a:ext>
            </a:extLst>
          </p:cNvPr>
          <p:cNvSpPr/>
          <p:nvPr/>
        </p:nvSpPr>
        <p:spPr>
          <a:xfrm>
            <a:off x="222250" y="777354"/>
            <a:ext cx="7971136" cy="5532911"/>
          </a:xfrm>
          <a:prstGeom prst="rect">
            <a:avLst/>
          </a:prstGeom>
          <a:solidFill>
            <a:srgbClr val="E7E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E4123D4-BCC7-3164-F4B7-D4BF2F74481B}"/>
              </a:ext>
            </a:extLst>
          </p:cNvPr>
          <p:cNvSpPr/>
          <p:nvPr/>
        </p:nvSpPr>
        <p:spPr>
          <a:xfrm rot="5400000">
            <a:off x="6008705" y="-6021366"/>
            <a:ext cx="174587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C887EEFA-48C4-C8D1-59AA-43CC16DD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9182"/>
            <a:ext cx="65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572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ore-KR" altLang="ko-Kore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BC4F7DEE-4F54-F945-5B50-D334D97CB903}"/>
              </a:ext>
            </a:extLst>
          </p:cNvPr>
          <p:cNvSpPr/>
          <p:nvPr/>
        </p:nvSpPr>
        <p:spPr>
          <a:xfrm>
            <a:off x="647898" y="787722"/>
            <a:ext cx="7115169" cy="5522541"/>
          </a:xfrm>
          <a:prstGeom prst="rect">
            <a:avLst/>
          </a:prstGeom>
          <a:solidFill>
            <a:srgbClr val="7F95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이등변 삼각형 2">
            <a:extLst>
              <a:ext uri="{FF2B5EF4-FFF2-40B4-BE49-F238E27FC236}">
                <a16:creationId xmlns:a16="http://schemas.microsoft.com/office/drawing/2014/main" id="{F989897E-7F6E-1E81-8ACE-44D92812B7B1}"/>
              </a:ext>
            </a:extLst>
          </p:cNvPr>
          <p:cNvSpPr/>
          <p:nvPr/>
        </p:nvSpPr>
        <p:spPr>
          <a:xfrm rot="10800000">
            <a:off x="3986721" y="786685"/>
            <a:ext cx="437522" cy="377174"/>
          </a:xfrm>
          <a:prstGeom prst="triangle">
            <a:avLst/>
          </a:prstGeom>
          <a:solidFill>
            <a:srgbClr val="FBE5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8873363-815B-1688-C1E7-63566E92B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909" y="4319886"/>
            <a:ext cx="2309627" cy="145547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BE12B779-0595-5420-2194-3719D5C16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6560" y="4319886"/>
            <a:ext cx="2487929" cy="1455474"/>
          </a:xfrm>
          <a:prstGeom prst="rect">
            <a:avLst/>
          </a:prstGeom>
        </p:spPr>
      </p:pic>
      <p:sp>
        <p:nvSpPr>
          <p:cNvPr id="18" name="화살표: 오른쪽 17">
            <a:extLst>
              <a:ext uri="{FF2B5EF4-FFF2-40B4-BE49-F238E27FC236}">
                <a16:creationId xmlns:a16="http://schemas.microsoft.com/office/drawing/2014/main" id="{F00C63FD-FEDA-9BDF-B97A-8778237F5E2C}"/>
              </a:ext>
            </a:extLst>
          </p:cNvPr>
          <p:cNvSpPr/>
          <p:nvPr/>
        </p:nvSpPr>
        <p:spPr>
          <a:xfrm>
            <a:off x="3491918" y="5223484"/>
            <a:ext cx="1273260" cy="401216"/>
          </a:xfrm>
          <a:prstGeom prst="rightArrow">
            <a:avLst/>
          </a:prstGeom>
          <a:solidFill>
            <a:srgbClr val="D3D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CC53DE-2CBB-CFF9-410A-A40313B4A4B0}"/>
              </a:ext>
            </a:extLst>
          </p:cNvPr>
          <p:cNvSpPr txBox="1"/>
          <p:nvPr/>
        </p:nvSpPr>
        <p:spPr>
          <a:xfrm>
            <a:off x="3200536" y="4612951"/>
            <a:ext cx="180813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dirty="0">
                <a:solidFill>
                  <a:schemeClr val="bg1"/>
                </a:solidFill>
              </a:rPr>
              <a:t>관광지 현장을 촬영한 영상을</a:t>
            </a:r>
            <a:endParaRPr lang="en-US" altLang="ko-KR" sz="1100" dirty="0">
              <a:solidFill>
                <a:schemeClr val="bg1"/>
              </a:solidFill>
            </a:endParaRPr>
          </a:p>
          <a:p>
            <a:r>
              <a:rPr lang="ko-KR" altLang="en-US" sz="1100" dirty="0">
                <a:solidFill>
                  <a:schemeClr val="bg1"/>
                </a:solidFill>
              </a:rPr>
              <a:t>가상월드 배경으로 삽입하여</a:t>
            </a:r>
            <a:endParaRPr lang="en-US" altLang="ko-KR" sz="1100" dirty="0">
              <a:solidFill>
                <a:schemeClr val="bg1"/>
              </a:solidFill>
            </a:endParaRPr>
          </a:p>
          <a:p>
            <a:r>
              <a:rPr lang="ko-KR" altLang="en-US" sz="1100" b="1" dirty="0">
                <a:solidFill>
                  <a:schemeClr val="bg1"/>
                </a:solidFill>
              </a:rPr>
              <a:t>더욱 생생한 현장감 선사</a:t>
            </a:r>
            <a:endParaRPr lang="en-US" altLang="ko-KR" sz="1100" b="1" dirty="0">
              <a:solidFill>
                <a:schemeClr val="bg1"/>
              </a:solidFill>
            </a:endParaRP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62B18E4D-80D3-84CA-288B-1E5448D2D202}"/>
              </a:ext>
            </a:extLst>
          </p:cNvPr>
          <p:cNvGrpSpPr/>
          <p:nvPr/>
        </p:nvGrpSpPr>
        <p:grpSpPr>
          <a:xfrm>
            <a:off x="859060" y="1995337"/>
            <a:ext cx="6725119" cy="2099337"/>
            <a:chOff x="859060" y="1828051"/>
            <a:chExt cx="6725119" cy="2099337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41281C1C-80F0-C1DA-03A8-B7A2A8389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060" y="1828051"/>
              <a:ext cx="6725119" cy="2099337"/>
            </a:xfrm>
            <a:prstGeom prst="rect">
              <a:avLst/>
            </a:prstGeom>
          </p:spPr>
        </p:pic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1090B104-1EA6-34A2-8C2C-6C237DD11E26}"/>
                </a:ext>
              </a:extLst>
            </p:cNvPr>
            <p:cNvSpPr/>
            <p:nvPr/>
          </p:nvSpPr>
          <p:spPr>
            <a:xfrm>
              <a:off x="2743200" y="3564294"/>
              <a:ext cx="2487929" cy="3630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5" name="그래픽 24">
            <a:extLst>
              <a:ext uri="{FF2B5EF4-FFF2-40B4-BE49-F238E27FC236}">
                <a16:creationId xmlns:a16="http://schemas.microsoft.com/office/drawing/2014/main" id="{116DE666-C4A3-1B9C-68E4-E5ED11F882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98214" y="1230925"/>
            <a:ext cx="2846809" cy="48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41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62138B0-9B8A-1F2F-576C-ED3198AFBBD6}"/>
              </a:ext>
            </a:extLst>
          </p:cNvPr>
          <p:cNvSpPr/>
          <p:nvPr/>
        </p:nvSpPr>
        <p:spPr>
          <a:xfrm>
            <a:off x="222250" y="777354"/>
            <a:ext cx="7971136" cy="5885996"/>
          </a:xfrm>
          <a:prstGeom prst="rect">
            <a:avLst/>
          </a:prstGeom>
          <a:solidFill>
            <a:srgbClr val="E7E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E4123D4-BCC7-3164-F4B7-D4BF2F74481B}"/>
              </a:ext>
            </a:extLst>
          </p:cNvPr>
          <p:cNvSpPr/>
          <p:nvPr/>
        </p:nvSpPr>
        <p:spPr>
          <a:xfrm rot="5400000">
            <a:off x="6008705" y="-6021366"/>
            <a:ext cx="174587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D4DE4022-B916-AE7A-A5D0-260EE1B12E51}"/>
              </a:ext>
            </a:extLst>
          </p:cNvPr>
          <p:cNvSpPr/>
          <p:nvPr/>
        </p:nvSpPr>
        <p:spPr>
          <a:xfrm>
            <a:off x="664285" y="2879367"/>
            <a:ext cx="3613221" cy="2116502"/>
          </a:xfrm>
          <a:prstGeom prst="rect">
            <a:avLst/>
          </a:prstGeom>
          <a:solidFill>
            <a:srgbClr val="D3D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C887EEFA-48C4-C8D1-59AA-43CC16DD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9182"/>
            <a:ext cx="65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572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ore-KR" altLang="ko-Kore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883F06F4-22CB-2978-7B36-D62BE3E6A496}"/>
              </a:ext>
            </a:extLst>
          </p:cNvPr>
          <p:cNvSpPr/>
          <p:nvPr/>
        </p:nvSpPr>
        <p:spPr>
          <a:xfrm>
            <a:off x="4277506" y="778763"/>
            <a:ext cx="3485560" cy="2116502"/>
          </a:xfrm>
          <a:prstGeom prst="rect">
            <a:avLst/>
          </a:prstGeom>
          <a:solidFill>
            <a:srgbClr val="D3D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4F12CE-BA71-621C-6B1B-1F6C9168106C}"/>
              </a:ext>
            </a:extLst>
          </p:cNvPr>
          <p:cNvSpPr txBox="1"/>
          <p:nvPr/>
        </p:nvSpPr>
        <p:spPr>
          <a:xfrm>
            <a:off x="1137249" y="3118253"/>
            <a:ext cx="2669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1" dirty="0" err="1"/>
              <a:t>메타라이브</a:t>
            </a:r>
            <a:r>
              <a:rPr lang="en-US" altLang="ko-KR" b="1" dirty="0"/>
              <a:t>(</a:t>
            </a:r>
            <a:r>
              <a:rPr lang="en-US" altLang="ko-KR" b="1" dirty="0" err="1"/>
              <a:t>MetaLive</a:t>
            </a:r>
            <a:r>
              <a:rPr lang="en-US" altLang="ko-KR" b="1" dirty="0"/>
              <a:t>)</a:t>
            </a:r>
            <a:endParaRPr lang="ko-KR" altLang="en-US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FDA0D9-A675-406E-92F2-6D1CEC1B1C5C}"/>
              </a:ext>
            </a:extLst>
          </p:cNvPr>
          <p:cNvSpPr txBox="1"/>
          <p:nvPr/>
        </p:nvSpPr>
        <p:spPr>
          <a:xfrm>
            <a:off x="1159764" y="3540906"/>
            <a:ext cx="29182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dirty="0"/>
              <a:t>BORA</a:t>
            </a:r>
            <a:r>
              <a:rPr lang="ko-KR" altLang="en-US" sz="1100" dirty="0"/>
              <a:t>로 촬영한 아름다운 관광지를</a:t>
            </a:r>
            <a:endParaRPr lang="en-US" altLang="ko-KR" sz="1100" dirty="0"/>
          </a:p>
          <a:p>
            <a:r>
              <a:rPr lang="ko-KR" altLang="en-US" sz="1100" dirty="0"/>
              <a:t>라이브 영상으로 제공하고</a:t>
            </a:r>
            <a:endParaRPr lang="en-US" altLang="ko-KR" sz="1100" dirty="0"/>
          </a:p>
          <a:p>
            <a:r>
              <a:rPr lang="en-US" altLang="ko-KR" sz="1100" dirty="0"/>
              <a:t>BORA</a:t>
            </a:r>
            <a:r>
              <a:rPr lang="ko-KR" altLang="en-US" sz="1100" dirty="0"/>
              <a:t>로 촬영한 관광지 </a:t>
            </a:r>
            <a:r>
              <a:rPr lang="en-US" altLang="ko-KR" sz="1100" dirty="0"/>
              <a:t>360</a:t>
            </a:r>
            <a:r>
              <a:rPr lang="ko-KR" altLang="en-US" sz="1100" dirty="0"/>
              <a:t>영상을</a:t>
            </a:r>
            <a:endParaRPr lang="en-US" altLang="ko-KR" sz="1100" dirty="0"/>
          </a:p>
          <a:p>
            <a:r>
              <a:rPr lang="ko-KR" altLang="en-US" sz="1100" dirty="0"/>
              <a:t>가상월드 배경으로 활용하여 생생한 현장감 선사</a:t>
            </a:r>
            <a:endParaRPr lang="en-US" altLang="ko-KR" sz="1100" dirty="0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E8AD42B4-D3E5-AFCC-F27A-82CB67CE175A}"/>
              </a:ext>
            </a:extLst>
          </p:cNvPr>
          <p:cNvSpPr/>
          <p:nvPr/>
        </p:nvSpPr>
        <p:spPr>
          <a:xfrm>
            <a:off x="1159765" y="4363669"/>
            <a:ext cx="1588669" cy="382556"/>
          </a:xfrm>
          <a:prstGeom prst="rect">
            <a:avLst/>
          </a:prstGeom>
          <a:solidFill>
            <a:srgbClr val="7F95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/>
              <a:t>메타라이브</a:t>
            </a:r>
            <a:r>
              <a:rPr lang="ko-KR" altLang="en-US" dirty="0"/>
              <a:t> </a:t>
            </a:r>
            <a:r>
              <a:rPr lang="en-US" altLang="ko-KR" dirty="0"/>
              <a:t>&gt;</a:t>
            </a:r>
            <a:endParaRPr lang="ko-KR" alt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31D5B98-0340-D67C-A667-E675255EF5A4}"/>
              </a:ext>
            </a:extLst>
          </p:cNvPr>
          <p:cNvSpPr txBox="1"/>
          <p:nvPr/>
        </p:nvSpPr>
        <p:spPr>
          <a:xfrm>
            <a:off x="4532366" y="886169"/>
            <a:ext cx="14938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b="1" dirty="0"/>
              <a:t>보라</a:t>
            </a:r>
            <a:r>
              <a:rPr lang="en-US" altLang="ko-KR" b="1" dirty="0"/>
              <a:t>(BORA)</a:t>
            </a:r>
            <a:endParaRPr lang="ko-KR" altLang="en-US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DF0A22-F9B0-0504-8B64-A600AF21E6B1}"/>
              </a:ext>
            </a:extLst>
          </p:cNvPr>
          <p:cNvSpPr txBox="1"/>
          <p:nvPr/>
        </p:nvSpPr>
        <p:spPr>
          <a:xfrm>
            <a:off x="4554881" y="1352555"/>
            <a:ext cx="3208183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dirty="0"/>
              <a:t>아름다운 풍경을 실시간으로 선명하게</a:t>
            </a:r>
            <a:r>
              <a:rPr lang="en-US" altLang="ko-KR" sz="1100" dirty="0"/>
              <a:t>!</a:t>
            </a:r>
          </a:p>
          <a:p>
            <a:r>
              <a:rPr lang="ko-KR" altLang="en-US" sz="1100" dirty="0"/>
              <a:t>실시간 풍경을 </a:t>
            </a:r>
            <a:r>
              <a:rPr lang="en-US" altLang="ko-KR" sz="1100" dirty="0"/>
              <a:t>100</a:t>
            </a:r>
            <a:r>
              <a:rPr lang="ko-KR" altLang="en-US" sz="1100" dirty="0"/>
              <a:t>배 줌인으로 이용 가능하고</a:t>
            </a:r>
            <a:endParaRPr lang="en-US" altLang="ko-KR" sz="1100" dirty="0"/>
          </a:p>
          <a:p>
            <a:r>
              <a:rPr lang="ko-KR" altLang="en-US" sz="1100" dirty="0"/>
              <a:t>흐린 날씨에도 가장 맑은 날의 풍경과</a:t>
            </a:r>
            <a:r>
              <a:rPr lang="en-US" altLang="ko-KR" sz="1100" dirty="0"/>
              <a:t> </a:t>
            </a:r>
            <a:r>
              <a:rPr lang="ko-KR" altLang="en-US" sz="1100" dirty="0"/>
              <a:t>사계절</a:t>
            </a:r>
            <a:r>
              <a:rPr lang="en-US" altLang="ko-KR" sz="1100" dirty="0"/>
              <a:t>, </a:t>
            </a:r>
          </a:p>
          <a:p>
            <a:r>
              <a:rPr lang="ko-KR" altLang="en-US" sz="1100" dirty="0"/>
              <a:t>야경 풍경을 콘텐츠로 제공</a:t>
            </a:r>
            <a:r>
              <a:rPr lang="en-US" altLang="ko-KR" sz="1100" dirty="0"/>
              <a:t> </a:t>
            </a:r>
            <a:r>
              <a:rPr lang="ko-KR" altLang="en-US" sz="1100" dirty="0"/>
              <a:t>및 관광지의 </a:t>
            </a:r>
            <a:r>
              <a:rPr lang="en-US" altLang="ko-KR" sz="1100" dirty="0"/>
              <a:t>XR </a:t>
            </a:r>
            <a:r>
              <a:rPr lang="ko-KR" altLang="en-US" sz="1100" dirty="0"/>
              <a:t>콘텐츠화</a:t>
            </a:r>
            <a:endParaRPr lang="en-US" altLang="ko-KR" sz="1100" dirty="0"/>
          </a:p>
          <a:p>
            <a:r>
              <a:rPr lang="ko-KR" altLang="en-US" sz="1100" dirty="0"/>
              <a:t>딥러닝 기반의 주요 명소</a:t>
            </a:r>
            <a:r>
              <a:rPr lang="en-US" altLang="ko-KR" sz="1100" dirty="0"/>
              <a:t>/</a:t>
            </a:r>
            <a:r>
              <a:rPr lang="ko-KR" altLang="en-US" sz="1100" dirty="0"/>
              <a:t>역사</a:t>
            </a:r>
            <a:r>
              <a:rPr lang="en-US" altLang="ko-KR" sz="1100" dirty="0"/>
              <a:t>/</a:t>
            </a:r>
            <a:r>
              <a:rPr lang="ko-KR" altLang="en-US" sz="1100" dirty="0"/>
              <a:t>생태계 정보 제공</a:t>
            </a:r>
            <a:endParaRPr lang="en-US" altLang="ko-KR" sz="1100" dirty="0"/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1D201253-1774-F017-531D-C85ADE3A3F34}"/>
              </a:ext>
            </a:extLst>
          </p:cNvPr>
          <p:cNvSpPr/>
          <p:nvPr/>
        </p:nvSpPr>
        <p:spPr>
          <a:xfrm>
            <a:off x="4554882" y="2390157"/>
            <a:ext cx="1588669" cy="382556"/>
          </a:xfrm>
          <a:prstGeom prst="rect">
            <a:avLst/>
          </a:prstGeom>
          <a:solidFill>
            <a:srgbClr val="7F95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보라 </a:t>
            </a:r>
            <a:r>
              <a:rPr lang="en-US" altLang="ko-KR" dirty="0"/>
              <a:t>&gt;</a:t>
            </a: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71B3278-25EF-E01E-0007-FD018E47C2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1356"/>
          <a:stretch/>
        </p:blipFill>
        <p:spPr>
          <a:xfrm>
            <a:off x="673338" y="786057"/>
            <a:ext cx="3603890" cy="2116502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335C743-3150-A7D0-8B58-C0C473D3E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175" y="2905408"/>
            <a:ext cx="3526087" cy="2032473"/>
          </a:xfrm>
          <a:prstGeom prst="rect">
            <a:avLst/>
          </a:prstGeom>
        </p:spPr>
      </p:pic>
      <p:sp>
        <p:nvSpPr>
          <p:cNvPr id="5" name="타원 4">
            <a:extLst>
              <a:ext uri="{FF2B5EF4-FFF2-40B4-BE49-F238E27FC236}">
                <a16:creationId xmlns:a16="http://schemas.microsoft.com/office/drawing/2014/main" id="{45323D20-8DF9-3452-7F50-05FFE3C5EB4A}"/>
              </a:ext>
            </a:extLst>
          </p:cNvPr>
          <p:cNvSpPr/>
          <p:nvPr/>
        </p:nvSpPr>
        <p:spPr>
          <a:xfrm>
            <a:off x="6332240" y="4542413"/>
            <a:ext cx="309633" cy="309633"/>
          </a:xfrm>
          <a:prstGeom prst="ellipse">
            <a:avLst/>
          </a:prstGeom>
          <a:solidFill>
            <a:schemeClr val="tx1">
              <a:alpha val="66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2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5757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62138B0-9B8A-1F2F-576C-ED3198AFBBD6}"/>
              </a:ext>
            </a:extLst>
          </p:cNvPr>
          <p:cNvSpPr/>
          <p:nvPr/>
        </p:nvSpPr>
        <p:spPr>
          <a:xfrm>
            <a:off x="222250" y="777354"/>
            <a:ext cx="7971136" cy="3984912"/>
          </a:xfrm>
          <a:prstGeom prst="rect">
            <a:avLst/>
          </a:prstGeom>
          <a:solidFill>
            <a:srgbClr val="E7EE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E4123D4-BCC7-3164-F4B7-D4BF2F74481B}"/>
              </a:ext>
            </a:extLst>
          </p:cNvPr>
          <p:cNvSpPr/>
          <p:nvPr/>
        </p:nvSpPr>
        <p:spPr>
          <a:xfrm rot="5400000">
            <a:off x="6008705" y="-6021366"/>
            <a:ext cx="174587" cy="12192002"/>
          </a:xfrm>
          <a:prstGeom prst="rect">
            <a:avLst/>
          </a:prstGeom>
          <a:solidFill>
            <a:srgbClr val="39B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6E7C0202-E836-6DD8-0EC2-497693CA9173}"/>
              </a:ext>
            </a:extLst>
          </p:cNvPr>
          <p:cNvSpPr/>
          <p:nvPr/>
        </p:nvSpPr>
        <p:spPr>
          <a:xfrm>
            <a:off x="737118" y="1041293"/>
            <a:ext cx="6979298" cy="1819889"/>
          </a:xfrm>
          <a:prstGeom prst="rect">
            <a:avLst/>
          </a:prstGeom>
          <a:solidFill>
            <a:srgbClr val="D3D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C887EEFA-48C4-C8D1-59AA-43CC16DDE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9182"/>
            <a:ext cx="65" cy="3231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4572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ore-KR" altLang="ko-Kore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28DDD56F-9485-4EBE-36E3-5E12B7B844DD}"/>
              </a:ext>
            </a:extLst>
          </p:cNvPr>
          <p:cNvSpPr/>
          <p:nvPr/>
        </p:nvSpPr>
        <p:spPr>
          <a:xfrm>
            <a:off x="3741576" y="1298964"/>
            <a:ext cx="2687216" cy="12409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2CCA81-9ED1-ED06-7B21-7A9D2C4D85D6}"/>
              </a:ext>
            </a:extLst>
          </p:cNvPr>
          <p:cNvSpPr txBox="1"/>
          <p:nvPr/>
        </p:nvSpPr>
        <p:spPr>
          <a:xfrm>
            <a:off x="3931699" y="1472413"/>
            <a:ext cx="3618506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800" dirty="0"/>
              <a:t>㈜</a:t>
            </a:r>
            <a:r>
              <a:rPr lang="ko-KR" altLang="en-US" sz="1800" dirty="0" err="1"/>
              <a:t>오썸피아</a:t>
            </a:r>
            <a:endParaRPr lang="en-US" altLang="ko-KR" sz="1800" dirty="0"/>
          </a:p>
          <a:p>
            <a:r>
              <a:rPr lang="en-US" altLang="ko-KR" sz="1100" dirty="0">
                <a:hlinkClick r:id="rId2"/>
              </a:rPr>
              <a:t>info@awesomepia.kr</a:t>
            </a:r>
            <a:endParaRPr lang="en-US" altLang="ko-KR" sz="1100" dirty="0"/>
          </a:p>
          <a:p>
            <a:r>
              <a:rPr lang="en-US" altLang="ko-KR" sz="1100" dirty="0"/>
              <a:t>02-569-7177</a:t>
            </a:r>
          </a:p>
          <a:p>
            <a:r>
              <a:rPr lang="ko-KR" altLang="en-US" sz="1100" dirty="0"/>
              <a:t>서울시 강남구 테헤란로</a:t>
            </a:r>
            <a:r>
              <a:rPr lang="en-US" altLang="ko-KR" sz="1100" dirty="0"/>
              <a:t>20</a:t>
            </a:r>
            <a:r>
              <a:rPr lang="ko-KR" altLang="en-US" sz="1100" dirty="0"/>
              <a:t>길 </a:t>
            </a:r>
            <a:r>
              <a:rPr lang="en-US" altLang="ko-KR" sz="1100" dirty="0"/>
              <a:t>10, 2</a:t>
            </a:r>
            <a:r>
              <a:rPr lang="ko-KR" altLang="en-US" sz="1100" dirty="0"/>
              <a:t>층</a:t>
            </a:r>
            <a:r>
              <a:rPr lang="en-US" altLang="ko-KR" sz="1100" dirty="0"/>
              <a:t>(</a:t>
            </a:r>
            <a:r>
              <a:rPr lang="ko-KR" altLang="en-US" sz="1100" dirty="0"/>
              <a:t>역삼동</a:t>
            </a:r>
            <a:r>
              <a:rPr lang="en-US" altLang="ko-KR" sz="1100" dirty="0"/>
              <a:t>, </a:t>
            </a:r>
            <a:r>
              <a:rPr lang="ko-KR" altLang="en-US" sz="1100" dirty="0" err="1"/>
              <a:t>쓰리엠타워</a:t>
            </a:r>
            <a:r>
              <a:rPr lang="en-US" altLang="ko-KR" sz="1100" dirty="0"/>
              <a:t>)</a:t>
            </a:r>
            <a:endParaRPr lang="ko-KR" altLang="en-US" sz="1100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3042594-F4DF-1A63-671B-F12F65D79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576" y="1689463"/>
            <a:ext cx="265786" cy="710689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B1965861-6EF3-8B20-CDE9-38C41E65A3CC}"/>
              </a:ext>
            </a:extLst>
          </p:cNvPr>
          <p:cNvSpPr/>
          <p:nvPr/>
        </p:nvSpPr>
        <p:spPr>
          <a:xfrm>
            <a:off x="222250" y="3222794"/>
            <a:ext cx="7971136" cy="15394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904CA26-A067-F443-CE90-EC3CEA990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792" y="3554399"/>
            <a:ext cx="143827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A1DD5D-2204-5B31-3CF9-CB53857A574E}"/>
              </a:ext>
            </a:extLst>
          </p:cNvPr>
          <p:cNvSpPr txBox="1"/>
          <p:nvPr/>
        </p:nvSpPr>
        <p:spPr>
          <a:xfrm>
            <a:off x="1638400" y="3742667"/>
            <a:ext cx="4790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a타이틀고딕4" panose="02020600000000000000" pitchFamily="18" charset="-127"/>
                <a:ea typeface="a타이틀고딕4" panose="02020600000000000000" pitchFamily="18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a타이틀고딕4" panose="02020600000000000000" pitchFamily="18" charset="-127"/>
                <a:ea typeface="a타이틀고딕4" panose="02020600000000000000" pitchFamily="18" charset="-127"/>
              </a:rPr>
              <a:t>주</a:t>
            </a:r>
            <a:r>
              <a:rPr lang="en-US" altLang="ko-KR" sz="2400" dirty="0">
                <a:solidFill>
                  <a:schemeClr val="bg1"/>
                </a:solidFill>
                <a:latin typeface="a타이틀고딕4" panose="02020600000000000000" pitchFamily="18" charset="-127"/>
                <a:ea typeface="a타이틀고딕4" panose="02020600000000000000" pitchFamily="18" charset="-127"/>
              </a:rPr>
              <a:t>)</a:t>
            </a:r>
            <a:r>
              <a:rPr lang="ko-KR" altLang="en-US" sz="2400" dirty="0" err="1">
                <a:solidFill>
                  <a:schemeClr val="bg1"/>
                </a:solidFill>
                <a:latin typeface="a타이틀고딕4" panose="02020600000000000000" pitchFamily="18" charset="-127"/>
                <a:ea typeface="a타이틀고딕4" panose="02020600000000000000" pitchFamily="18" charset="-127"/>
              </a:rPr>
              <a:t>오썸피아</a:t>
            </a:r>
            <a:r>
              <a:rPr lang="ko-KR" altLang="en-US" sz="2400" dirty="0">
                <a:solidFill>
                  <a:schemeClr val="bg1"/>
                </a:solidFill>
                <a:latin typeface="a타이틀고딕4" panose="02020600000000000000" pitchFamily="18" charset="-127"/>
                <a:ea typeface="a타이틀고딕4" panose="02020600000000000000" pitchFamily="18" charset="-127"/>
              </a:rPr>
              <a:t> 솔루션 </a:t>
            </a:r>
            <a:r>
              <a:rPr lang="ko-KR" altLang="en-US" sz="2400" dirty="0" err="1">
                <a:solidFill>
                  <a:schemeClr val="bg1"/>
                </a:solidFill>
                <a:latin typeface="a타이틀고딕4" panose="02020600000000000000" pitchFamily="18" charset="-127"/>
                <a:ea typeface="a타이틀고딕4" panose="02020600000000000000" pitchFamily="18" charset="-127"/>
              </a:rPr>
              <a:t>보러가기</a:t>
            </a:r>
            <a:endParaRPr lang="en-US" altLang="ko-KR" sz="2400" dirty="0">
              <a:solidFill>
                <a:schemeClr val="bg1"/>
              </a:solidFill>
              <a:latin typeface="a타이틀고딕4" panose="02020600000000000000" pitchFamily="18" charset="-127"/>
              <a:ea typeface="a타이틀고딕4" panose="02020600000000000000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B830839-334C-DFFB-C2E7-09E742AF9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53" y="3850375"/>
            <a:ext cx="1058267" cy="28431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ACE5410-47BA-FFCF-C8EA-9D6603F06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202" y="1404979"/>
            <a:ext cx="2513875" cy="113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03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1">
      <a:majorFont>
        <a:latin typeface="a타이틀고딕5"/>
        <a:ea typeface="a타이틀고딕5"/>
        <a:cs typeface=""/>
      </a:majorFont>
      <a:minorFont>
        <a:latin typeface="a타이틀고딕2"/>
        <a:ea typeface="a타이틀고딕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</TotalTime>
  <Words>349</Words>
  <Application>Microsoft Office PowerPoint</Application>
  <PresentationFormat>와이드스크린</PresentationFormat>
  <Paragraphs>59</Paragraphs>
  <Slides>7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14" baseType="lpstr">
      <vt:lpstr>a타이틀고딕2</vt:lpstr>
      <vt:lpstr>a타이틀고딕4</vt:lpstr>
      <vt:lpstr>a타이틀고딕5</vt:lpstr>
      <vt:lpstr>나눔바른고딕</vt:lpstr>
      <vt:lpstr>Arial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조 혜원</dc:creator>
  <cp:lastModifiedBy>안 은영</cp:lastModifiedBy>
  <cp:revision>48</cp:revision>
  <dcterms:created xsi:type="dcterms:W3CDTF">2023-11-09T02:02:26Z</dcterms:created>
  <dcterms:modified xsi:type="dcterms:W3CDTF">2023-11-15T07:12:55Z</dcterms:modified>
</cp:coreProperties>
</file>