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96" r:id="rId2"/>
    <p:sldId id="4188" r:id="rId3"/>
    <p:sldId id="4189" r:id="rId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FB8"/>
    <a:srgbClr val="9091BC"/>
    <a:srgbClr val="A58BB5"/>
    <a:srgbClr val="C38FB0"/>
    <a:srgbClr val="998FB9"/>
    <a:srgbClr val="E77D94"/>
    <a:srgbClr val="E1596C"/>
    <a:srgbClr val="F0A2AE"/>
    <a:srgbClr val="647DAA"/>
    <a:srgbClr val="658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12166-C653-AAE8-E6CF-3523D497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673069-A671-BAF9-1AFD-4A611558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C489BF-6C60-7BB2-5253-27F429A4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D4C20-CEED-54C2-6A04-B059370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D7BA77-FB7F-6F5B-44D8-F23CC62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0401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70959-840C-66B1-DD83-869E9354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FF37B4-9FC2-7E52-45D1-E4A26F8A9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D1F112-6318-6409-0B1C-A349342C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5ACB7A-ED30-6083-9EE3-8A551589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2DED9D-A984-DE2D-CC0E-068817D1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39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726B5F-B7D8-89EA-D1D6-1C72164F2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22E000-24A1-BAB4-89C2-E11F590FE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3E3CB-B6C7-E0B3-ABC5-39E12796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124B8-920C-D00E-90B4-4C519C40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5F19D4-ED64-BA72-EF10-A1B08C68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66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D48DE-6C3C-F394-B819-DBFE4A3B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0595B-B8EA-6305-F3A3-D7ACF515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44DD0-27D0-A421-CC7A-78AE56E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5E9FE9-17C4-26E7-FAD1-0648AF29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F0FF1D-3CC0-CE51-8D93-7C5389F7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951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5C567-15B6-609C-A3B1-DE282580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CF8CD0-262C-550D-4762-6E537652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4B1F5-DFD8-8043-E9BC-3A81A3D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05D36B-D514-7F07-4666-F975D3BB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C46971-D344-01B6-98B6-F5758A66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20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95D539-5E86-40FF-BF93-7C4497E1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09E04-5BB3-DBD3-6D28-1CF4A3AA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3190DA-0941-D07C-D9F0-6437F0C0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A3C01D-0621-AE8A-9A5E-D9D31EAA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D3E6FB-AD98-864F-E694-01D10A5C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4FA20F-66C3-2745-1E08-A898DDE0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1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DFFBF0-0A52-AB8C-3A00-BFC54D77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82E0AD-0F53-9306-C2C6-DD3676B1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0C985-5A51-30FA-2395-9553CC92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39CC15-D241-CE98-4D32-FB1B3F63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5FAB82-03F3-8F60-2813-16540572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1599572-DFA5-5B46-C186-7C3AA0C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D63332-594A-FAA0-7705-0EE6D0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A34A80-F3AC-D817-1AA0-5F352820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760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369D8-C9AF-720E-ADCC-B541A526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143F1-FD05-F12E-8FB5-24384107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2E352F-BF9E-C01F-94B4-80849ABA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4A59E5-1259-2659-EFAF-138886F4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52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E4298F-89C4-1A9E-D0D7-EE43470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856891-13A6-DB06-4FED-622AC0A7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75E03-28E8-E7C0-6168-E74E5094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60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6EF11-A3B8-D76E-9BE0-F49E856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FF442-1AD2-A5AD-4A6B-806008C7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8FBCD-EF39-1CA4-B2B6-58C7F335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1870A7-578C-8DBF-85BB-D630D3CE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A50D40-C2B0-8E7C-94C9-1DCE6C7B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5DBCC-BF15-9699-2607-74012B3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14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73328-131D-D5A0-C765-D4F7074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4E734C-1143-444B-3D4B-0C1C5A62F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A0408A-BD56-25D4-96C4-5ECF91F1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88318-F25C-9695-ED9C-3175DB92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E02B83-D2B1-515F-3246-9C9336C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873B2C-E7A5-49D8-1733-FDFC5F4F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01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1FCF4C-60EA-601F-A390-24D27B1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16A89B-A63E-1E97-C4D0-7AF80A84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DA740-99A2-F764-36F4-B360E529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EFEE2-9ABA-7F8C-DA07-A4AB311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D45DA-E7B2-0A98-A2E1-BB5A476B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4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6A454-DB1E-22C6-38CF-A9F11320AB3F}"/>
              </a:ext>
            </a:extLst>
          </p:cNvPr>
          <p:cNvSpPr txBox="1"/>
          <p:nvPr/>
        </p:nvSpPr>
        <p:spPr>
          <a:xfrm>
            <a:off x="1657350" y="2680683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3200" dirty="0"/>
              <a:t>글로벌 메타버스</a:t>
            </a:r>
            <a:endParaRPr kumimoji="1" lang="en-US" altLang="ko-Kore-KR" sz="3200" dirty="0"/>
          </a:p>
          <a:p>
            <a:pPr algn="ctr"/>
            <a:r>
              <a:rPr kumimoji="1" lang="ko-Kore-KR" altLang="en-US" sz="3200" dirty="0"/>
              <a:t>오썸피아 리플렛 </a:t>
            </a:r>
            <a:r>
              <a:rPr kumimoji="1" lang="en-US" altLang="ko-Kore-KR" sz="3200" dirty="0"/>
              <a:t>A</a:t>
            </a:r>
            <a:r>
              <a:rPr kumimoji="1" lang="ko-Kore-KR" altLang="en-US" sz="3200" dirty="0"/>
              <a:t>안</a:t>
            </a:r>
            <a:endParaRPr kumimoji="1" lang="en-US" altLang="ko-Kore-KR" sz="3200" dirty="0"/>
          </a:p>
          <a:p>
            <a:pPr algn="ctr"/>
            <a:r>
              <a:rPr kumimoji="1" lang="ko-KR" altLang="en-US" sz="3200" dirty="0"/>
              <a:t>번역 </a:t>
            </a:r>
            <a:r>
              <a:rPr kumimoji="1" lang="en-US" altLang="ko-KR" sz="3200" dirty="0"/>
              <a:t>: </a:t>
            </a:r>
            <a:r>
              <a:rPr kumimoji="1" lang="ko-KR" altLang="en-US" sz="3200" dirty="0"/>
              <a:t>영문</a:t>
            </a:r>
            <a:endParaRPr kumimoji="1" lang="ko-Kore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91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B52742-1D56-E734-CECA-A0102B927A60}"/>
              </a:ext>
            </a:extLst>
          </p:cNvPr>
          <p:cNvSpPr/>
          <p:nvPr/>
        </p:nvSpPr>
        <p:spPr>
          <a:xfrm>
            <a:off x="1737758" y="556657"/>
            <a:ext cx="876398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E2EFDB-A763-0736-9C96-9E06896DF6F0}"/>
              </a:ext>
            </a:extLst>
          </p:cNvPr>
          <p:cNvSpPr/>
          <p:nvPr/>
        </p:nvSpPr>
        <p:spPr>
          <a:xfrm>
            <a:off x="1737757" y="556657"/>
            <a:ext cx="4358243" cy="5817712"/>
          </a:xfrm>
          <a:prstGeom prst="rect">
            <a:avLst/>
          </a:prstGeom>
          <a:gradFill>
            <a:gsLst>
              <a:gs pos="0">
                <a:srgbClr val="647DAA"/>
              </a:gs>
              <a:gs pos="50000">
                <a:srgbClr val="658EB8"/>
              </a:gs>
              <a:gs pos="100000">
                <a:srgbClr val="68A5CA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28" name="그림 27" descr="스크린샷이(가) 표시된 사진&#10;&#10;자동 생성된 설명">
            <a:extLst>
              <a:ext uri="{FF2B5EF4-FFF2-40B4-BE49-F238E27FC236}">
                <a16:creationId xmlns:a16="http://schemas.microsoft.com/office/drawing/2014/main" id="{4330E5F3-683F-94BB-CC79-B3FE77106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/>
          <a:stretch/>
        </p:blipFill>
        <p:spPr>
          <a:xfrm rot="16200000">
            <a:off x="984349" y="1393197"/>
            <a:ext cx="5817712" cy="420128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BFE5113-7484-9BF1-E113-BC3BAF006CBA}"/>
              </a:ext>
            </a:extLst>
          </p:cNvPr>
          <p:cNvSpPr/>
          <p:nvPr/>
        </p:nvSpPr>
        <p:spPr>
          <a:xfrm>
            <a:off x="6143503" y="556657"/>
            <a:ext cx="4358243" cy="5817712"/>
          </a:xfrm>
          <a:prstGeom prst="rect">
            <a:avLst/>
          </a:prstGeom>
          <a:gradFill flip="none" rotWithShape="1">
            <a:gsLst>
              <a:gs pos="0">
                <a:srgbClr val="71C4C7"/>
              </a:gs>
              <a:gs pos="50000">
                <a:srgbClr val="73C09C"/>
              </a:gs>
              <a:gs pos="100000">
                <a:srgbClr val="70B378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1" name="그림 10" descr="하늘, 비행기, 스크린샷, 항공 여행이(가) 표시된 사진&#10;&#10;자동 생성된 설명">
            <a:extLst>
              <a:ext uri="{FF2B5EF4-FFF2-40B4-BE49-F238E27FC236}">
                <a16:creationId xmlns:a16="http://schemas.microsoft.com/office/drawing/2014/main" id="{203EEE83-3CC4-0544-CDDC-E3711EC4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57" y="584981"/>
            <a:ext cx="4058931" cy="5761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E8AEE4-95C7-7000-1DD5-AE0F665A2235}"/>
              </a:ext>
            </a:extLst>
          </p:cNvPr>
          <p:cNvSpPr txBox="1"/>
          <p:nvPr/>
        </p:nvSpPr>
        <p:spPr>
          <a:xfrm>
            <a:off x="6497780" y="3429000"/>
            <a:ext cx="3649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첨단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ICT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기술이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융합된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디지털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지구를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꿈꾸다</a:t>
            </a:r>
            <a:r>
              <a:rPr lang="en-US" altLang="ko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31" name="그림 30" descr="텍스트, 하늘, 꽃, 식물이(가) 표시된 사진&#10;&#10;자동 생성된 설명">
            <a:extLst>
              <a:ext uri="{FF2B5EF4-FFF2-40B4-BE49-F238E27FC236}">
                <a16:creationId xmlns:a16="http://schemas.microsoft.com/office/drawing/2014/main" id="{09356D76-2B57-EF1A-461C-AEBAB7536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438" y="3903803"/>
            <a:ext cx="706914" cy="156463"/>
          </a:xfrm>
          <a:prstGeom prst="rect">
            <a:avLst/>
          </a:prstGeom>
        </p:spPr>
      </p:pic>
      <p:pic>
        <p:nvPicPr>
          <p:cNvPr id="32" name="그림 31" descr="텍스트, 하늘, 꽃, 식물이(가) 표시된 사진&#10;&#10;자동 생성된 설명">
            <a:extLst>
              <a:ext uri="{FF2B5EF4-FFF2-40B4-BE49-F238E27FC236}">
                <a16:creationId xmlns:a16="http://schemas.microsoft.com/office/drawing/2014/main" id="{6CD8949C-8D1C-CF21-79D2-C3877F9A13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849" y="3173125"/>
            <a:ext cx="1056904" cy="344385"/>
          </a:xfrm>
          <a:prstGeom prst="rect">
            <a:avLst/>
          </a:prstGeom>
        </p:spPr>
      </p:pic>
      <p:pic>
        <p:nvPicPr>
          <p:cNvPr id="33" name="그림 32" descr="텍스트, 하늘, 꽃, 식물이(가) 표시된 사진&#10;&#10;자동 생성된 설명">
            <a:extLst>
              <a:ext uri="{FF2B5EF4-FFF2-40B4-BE49-F238E27FC236}">
                <a16:creationId xmlns:a16="http://schemas.microsoft.com/office/drawing/2014/main" id="{146E7BAF-D026-B5EE-DD67-1702BACC5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377" y="3173126"/>
            <a:ext cx="852594" cy="3443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CEAEFBB-4744-6C04-BA21-729003E439D3}"/>
              </a:ext>
            </a:extLst>
          </p:cNvPr>
          <p:cNvSpPr txBox="1"/>
          <p:nvPr/>
        </p:nvSpPr>
        <p:spPr>
          <a:xfrm>
            <a:off x="6497779" y="2880738"/>
            <a:ext cx="364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err="1">
                <a:solidFill>
                  <a:schemeClr val="bg1"/>
                </a:solidFill>
                <a:effectLst/>
                <a:highlight>
                  <a:srgbClr val="9091BC"/>
                </a:highlight>
                <a:latin typeface="Apple SD Gothic Neo" panose="02000300000000000000" pitchFamily="2" charset="-127"/>
                <a:ea typeface="Apple SD Gothic Neo" panose="02000300000000000000" pitchFamily="2" charset="-127"/>
              </a:rPr>
              <a:t>Awesomepia</a:t>
            </a:r>
            <a:endParaRPr lang="ko-KR" altLang="en-US" sz="3200" dirty="0">
              <a:solidFill>
                <a:schemeClr val="bg1"/>
              </a:solidFill>
              <a:effectLst/>
              <a:highlight>
                <a:srgbClr val="9091BC"/>
              </a:highlight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A56B2A-B016-35AF-6A00-6FA53CD6306A}"/>
              </a:ext>
            </a:extLst>
          </p:cNvPr>
          <p:cNvSpPr txBox="1"/>
          <p:nvPr/>
        </p:nvSpPr>
        <p:spPr>
          <a:xfrm>
            <a:off x="2141833" y="3586138"/>
            <a:ext cx="123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디지털 관광가이드</a:t>
            </a:r>
            <a:endParaRPr lang="en-US" altLang="ko-KR" sz="1000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en-US" altLang="ko-KR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XR</a:t>
            </a:r>
            <a:r>
              <a:rPr lang="en-US" altLang="ko-KR" sz="10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망원경 </a:t>
            </a:r>
            <a:r>
              <a:rPr lang="en-US" altLang="ko-KR" sz="10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BORA</a:t>
            </a:r>
            <a:endParaRPr lang="ko-KR" altLang="en-US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7384F7-6E84-6226-EE93-6391129719FA}"/>
              </a:ext>
            </a:extLst>
          </p:cNvPr>
          <p:cNvSpPr txBox="1"/>
          <p:nvPr/>
        </p:nvSpPr>
        <p:spPr>
          <a:xfrm>
            <a:off x="4459473" y="3581925"/>
            <a:ext cx="123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ore-KR" altLang="en-US" sz="10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서비스 플랫폼</a:t>
            </a:r>
            <a:endParaRPr lang="en-US" altLang="ko-Kore-KR" sz="1000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ko-Kore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메타라이브</a:t>
            </a:r>
            <a:endParaRPr lang="ko-KR" altLang="en-US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0E1616-F9E1-09BF-F700-BE537F308CB7}"/>
              </a:ext>
            </a:extLst>
          </p:cNvPr>
          <p:cNvSpPr txBox="1"/>
          <p:nvPr/>
        </p:nvSpPr>
        <p:spPr>
          <a:xfrm>
            <a:off x="2068363" y="1984434"/>
            <a:ext cx="364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현실과 가상의 조화</a:t>
            </a:r>
            <a:endParaRPr lang="ko-KR" altLang="en-US" sz="24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41" name="그림 40" descr="휴대 전화, 휴대용 통신 장치, 통신 장치, 모바일 기기이(가) 표시된 사진&#10;&#10;자동 생성된 설명">
            <a:extLst>
              <a:ext uri="{FF2B5EF4-FFF2-40B4-BE49-F238E27FC236}">
                <a16:creationId xmlns:a16="http://schemas.microsoft.com/office/drawing/2014/main" id="{A5B5505B-DC64-916D-3B15-3487CCD78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2740" y="4086273"/>
            <a:ext cx="1307013" cy="1575294"/>
          </a:xfrm>
          <a:prstGeom prst="rect">
            <a:avLst/>
          </a:prstGeom>
        </p:spPr>
      </p:pic>
      <p:pic>
        <p:nvPicPr>
          <p:cNvPr id="43" name="그림 42" descr="스크린샷, 디스플레이 장치, 멀티미디어, 디스플레이이(가) 표시된 사진&#10;&#10;자동 생성된 설명">
            <a:extLst>
              <a:ext uri="{FF2B5EF4-FFF2-40B4-BE49-F238E27FC236}">
                <a16:creationId xmlns:a16="http://schemas.microsoft.com/office/drawing/2014/main" id="{38E174B9-98AC-9881-4518-D9B3E25670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1833" y="4239533"/>
            <a:ext cx="1053006" cy="14220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BD61EC-409A-AF76-4D13-9A867F129BED}"/>
              </a:ext>
            </a:extLst>
          </p:cNvPr>
          <p:cNvSpPr txBox="1"/>
          <p:nvPr/>
        </p:nvSpPr>
        <p:spPr>
          <a:xfrm>
            <a:off x="2141833" y="2474423"/>
            <a:ext cx="3649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메타버스 라이브 융합 문화관광 콘텐츠를 통해</a:t>
            </a:r>
            <a:r>
              <a:rPr lang="en-US" altLang="ko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글로벌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문화를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향유하는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혁신형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가상관광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플랫폼과</a:t>
            </a:r>
            <a:endParaRPr lang="en-US" altLang="ko-KR" sz="1000" dirty="0">
              <a:solidFill>
                <a:schemeClr val="bg1"/>
              </a:solidFill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제품을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만들어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가고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있습니다</a:t>
            </a:r>
            <a:r>
              <a:rPr lang="en-US" altLang="ko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5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E44B22-B846-20B6-0413-443E25637901}"/>
              </a:ext>
            </a:extLst>
          </p:cNvPr>
          <p:cNvSpPr/>
          <p:nvPr/>
        </p:nvSpPr>
        <p:spPr>
          <a:xfrm>
            <a:off x="1737758" y="556657"/>
            <a:ext cx="876398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86B63F0-B096-8223-0E12-9568DA3127D0}"/>
              </a:ext>
            </a:extLst>
          </p:cNvPr>
          <p:cNvSpPr/>
          <p:nvPr/>
        </p:nvSpPr>
        <p:spPr>
          <a:xfrm>
            <a:off x="1737757" y="556657"/>
            <a:ext cx="4358243" cy="581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89BB22A-EA68-1D6F-A1C2-4666A108D681}"/>
              </a:ext>
            </a:extLst>
          </p:cNvPr>
          <p:cNvSpPr/>
          <p:nvPr/>
        </p:nvSpPr>
        <p:spPr>
          <a:xfrm>
            <a:off x="6143503" y="556657"/>
            <a:ext cx="4358243" cy="581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748AA1-48EC-7566-D8D4-7B8221F06377}"/>
              </a:ext>
            </a:extLst>
          </p:cNvPr>
          <p:cNvSpPr txBox="1"/>
          <p:nvPr/>
        </p:nvSpPr>
        <p:spPr>
          <a:xfrm>
            <a:off x="1785432" y="1044280"/>
            <a:ext cx="364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XR </a:t>
            </a:r>
            <a:r>
              <a:rPr lang="ko-KR" altLang="en-US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망원경 </a:t>
            </a:r>
            <a:r>
              <a:rPr lang="en-US" altLang="ko-KR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BORA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99B46D82-6D95-6CAB-D4BF-745C2DF9A906}"/>
              </a:ext>
            </a:extLst>
          </p:cNvPr>
          <p:cNvSpPr txBox="1"/>
          <p:nvPr/>
        </p:nvSpPr>
        <p:spPr>
          <a:xfrm>
            <a:off x="1763149" y="1286660"/>
            <a:ext cx="144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주요 기능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D2804452-60F3-5FBA-3A4B-B065FE4070DE}"/>
              </a:ext>
            </a:extLst>
          </p:cNvPr>
          <p:cNvSpPr/>
          <p:nvPr/>
        </p:nvSpPr>
        <p:spPr>
          <a:xfrm>
            <a:off x="1737757" y="556657"/>
            <a:ext cx="4358243" cy="240969"/>
          </a:xfrm>
          <a:prstGeom prst="rect">
            <a:avLst/>
          </a:prstGeom>
          <a:solidFill>
            <a:srgbClr val="9C8F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31" name="직사각형 1030">
            <a:extLst>
              <a:ext uri="{FF2B5EF4-FFF2-40B4-BE49-F238E27FC236}">
                <a16:creationId xmlns:a16="http://schemas.microsoft.com/office/drawing/2014/main" id="{386CE865-519D-7CCB-EA27-2423055BA4C3}"/>
              </a:ext>
            </a:extLst>
          </p:cNvPr>
          <p:cNvSpPr/>
          <p:nvPr/>
        </p:nvSpPr>
        <p:spPr>
          <a:xfrm>
            <a:off x="6143503" y="556657"/>
            <a:ext cx="4358243" cy="240969"/>
          </a:xfrm>
          <a:prstGeom prst="rect">
            <a:avLst/>
          </a:prstGeom>
          <a:solidFill>
            <a:srgbClr val="9C8F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32" name="그림 1031" descr="텍스트, 스크린샷, 멀티미디어, 소프트웨어이(가) 표시된 사진&#10;&#10;자동 생성된 설명">
            <a:extLst>
              <a:ext uri="{FF2B5EF4-FFF2-40B4-BE49-F238E27FC236}">
                <a16:creationId xmlns:a16="http://schemas.microsoft.com/office/drawing/2014/main" id="{10BC2C8F-6CFB-2025-CDEF-DDB58C0C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071" y="2772989"/>
            <a:ext cx="373717" cy="357248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BA39ACFD-489C-ACF6-7691-FD2C276C6D3E}"/>
              </a:ext>
            </a:extLst>
          </p:cNvPr>
          <p:cNvSpPr txBox="1"/>
          <p:nvPr/>
        </p:nvSpPr>
        <p:spPr>
          <a:xfrm>
            <a:off x="2421691" y="1649756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LIVE MODE</a:t>
            </a:r>
            <a:endParaRPr lang="ko-KR" altLang="en-US" sz="80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42C937DD-7435-1FE2-6EC8-F0783912A623}"/>
              </a:ext>
            </a:extLst>
          </p:cNvPr>
          <p:cNvSpPr txBox="1"/>
          <p:nvPr/>
        </p:nvSpPr>
        <p:spPr>
          <a:xfrm>
            <a:off x="2421691" y="1810486"/>
            <a:ext cx="193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아름다운 풍경을 실시간으로 선명하게</a:t>
            </a:r>
            <a:endParaRPr lang="en-US" altLang="ko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실시간 풍경을 최대 </a:t>
            </a:r>
            <a:r>
              <a:rPr lang="en-US" altLang="ko-KR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100</a:t>
            </a:r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배 줌인으로 이용 가능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AF7A0C96-0B7F-8FEA-3EF4-2C7670E77BBA}"/>
              </a:ext>
            </a:extLst>
          </p:cNvPr>
          <p:cNvSpPr txBox="1"/>
          <p:nvPr/>
        </p:nvSpPr>
        <p:spPr>
          <a:xfrm>
            <a:off x="2430143" y="2067690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CLEAR MODE</a:t>
            </a:r>
            <a:endParaRPr lang="ko-KR" altLang="en-US" sz="80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4BCDD730-769D-C141-D79D-5A543FB2DCD7}"/>
              </a:ext>
            </a:extLst>
          </p:cNvPr>
          <p:cNvSpPr txBox="1"/>
          <p:nvPr/>
        </p:nvSpPr>
        <p:spPr>
          <a:xfrm>
            <a:off x="2430143" y="2228420"/>
            <a:ext cx="193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흐린 날씨에도 가장 맑은 날의 풍경과</a:t>
            </a:r>
            <a:endParaRPr lang="en-US" altLang="ko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사계절</a:t>
            </a:r>
            <a:r>
              <a:rPr lang="en-US" altLang="ko-KR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야경 풍경을 콘텐츠로 제공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3DAEA29F-79A6-0CC7-7E8A-122C2B283027}"/>
              </a:ext>
            </a:extLst>
          </p:cNvPr>
          <p:cNvSpPr txBox="1"/>
          <p:nvPr/>
        </p:nvSpPr>
        <p:spPr>
          <a:xfrm>
            <a:off x="2430142" y="2462165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XR MODE</a:t>
            </a:r>
            <a:endParaRPr lang="ko-KR" altLang="en-US" sz="80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EAE72536-61CB-677B-5EBC-839A43440A01}"/>
              </a:ext>
            </a:extLst>
          </p:cNvPr>
          <p:cNvSpPr txBox="1"/>
          <p:nvPr/>
        </p:nvSpPr>
        <p:spPr>
          <a:xfrm>
            <a:off x="2430142" y="2622895"/>
            <a:ext cx="1938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관광지의 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콘텐츠화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딥러닝 기반의 주요 명소</a:t>
            </a:r>
            <a:r>
              <a:rPr lang="en-US" altLang="ko-Kore-KR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/</a:t>
            </a:r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역사</a:t>
            </a:r>
            <a:r>
              <a:rPr lang="en-US" altLang="ko-Kore-KR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/</a:t>
            </a:r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생태계 </a:t>
            </a:r>
            <a:endParaRPr lang="en-US" altLang="en-US" sz="700" dirty="0">
              <a:effectLst/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정보 제공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42" name="그림 1041" descr="텍스트, 스크린샷, 멀티미디어, 소프트웨어이(가) 표시된 사진&#10;&#10;자동 생성된 설명">
            <a:extLst>
              <a:ext uri="{FF2B5EF4-FFF2-40B4-BE49-F238E27FC236}">
                <a16:creationId xmlns:a16="http://schemas.microsoft.com/office/drawing/2014/main" id="{8D7E430D-D62E-2BEC-3E6A-F747C72A8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977" y="1561129"/>
            <a:ext cx="611940" cy="1692560"/>
          </a:xfrm>
          <a:prstGeom prst="rect">
            <a:avLst/>
          </a:prstGeom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2315294F-AB88-80FE-CB10-D43EEC80249A}"/>
              </a:ext>
            </a:extLst>
          </p:cNvPr>
          <p:cNvSpPr txBox="1"/>
          <p:nvPr/>
        </p:nvSpPr>
        <p:spPr>
          <a:xfrm>
            <a:off x="4675955" y="1680584"/>
            <a:ext cx="193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데이터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로그 분석을 통해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지속적인 콘텐츠 개발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D68F19C3-4916-BF37-31A0-FFB0FB96C381}"/>
              </a:ext>
            </a:extLst>
          </p:cNvPr>
          <p:cNvSpPr txBox="1"/>
          <p:nvPr/>
        </p:nvSpPr>
        <p:spPr>
          <a:xfrm>
            <a:off x="4682161" y="2082111"/>
            <a:ext cx="19383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디지털 가이드 역할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AA2D0D08-4EE4-55E4-E379-8B8D890249B3}"/>
              </a:ext>
            </a:extLst>
          </p:cNvPr>
          <p:cNvSpPr txBox="1"/>
          <p:nvPr/>
        </p:nvSpPr>
        <p:spPr>
          <a:xfrm>
            <a:off x="4675752" y="2431531"/>
            <a:ext cx="19383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관광 지역 경제 활성화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1044452A-268B-D8D1-B4E7-4CD52912D330}"/>
              </a:ext>
            </a:extLst>
          </p:cNvPr>
          <p:cNvSpPr txBox="1"/>
          <p:nvPr/>
        </p:nvSpPr>
        <p:spPr>
          <a:xfrm>
            <a:off x="4675752" y="2772989"/>
            <a:ext cx="193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설치 장소 맞춤형 콘텐츠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제작으로 사용성 증가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4021E9EF-73E4-777E-F9C5-EADF3C5CFD37}"/>
              </a:ext>
            </a:extLst>
          </p:cNvPr>
          <p:cNvSpPr txBox="1"/>
          <p:nvPr/>
        </p:nvSpPr>
        <p:spPr>
          <a:xfrm>
            <a:off x="4192523" y="1286963"/>
            <a:ext cx="144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기대효과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48" name="그림 1047" descr="텍스트, 스크린샷, 멀티미디어, 소프트웨어이(가) 표시된 사진&#10;&#10;자동 생성된 설명">
            <a:extLst>
              <a:ext uri="{FF2B5EF4-FFF2-40B4-BE49-F238E27FC236}">
                <a16:creationId xmlns:a16="http://schemas.microsoft.com/office/drawing/2014/main" id="{E79C1240-C1A1-462C-F57F-7301EC06C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726" y="1624561"/>
            <a:ext cx="380051" cy="357247"/>
          </a:xfrm>
          <a:prstGeom prst="rect">
            <a:avLst/>
          </a:prstGeom>
        </p:spPr>
      </p:pic>
      <p:pic>
        <p:nvPicPr>
          <p:cNvPr id="1049" name="그림 1048" descr="텍스트, 스크린샷, 멀티미디어, 소프트웨어이(가) 표시된 사진&#10;&#10;자동 생성된 설명">
            <a:extLst>
              <a:ext uri="{FF2B5EF4-FFF2-40B4-BE49-F238E27FC236}">
                <a16:creationId xmlns:a16="http://schemas.microsoft.com/office/drawing/2014/main" id="{1FDD8A86-58DF-B158-7545-D85231696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935" y="2391798"/>
            <a:ext cx="380052" cy="357248"/>
          </a:xfrm>
          <a:prstGeom prst="rect">
            <a:avLst/>
          </a:prstGeom>
        </p:spPr>
      </p:pic>
      <p:pic>
        <p:nvPicPr>
          <p:cNvPr id="1050" name="그림 1049" descr="텍스트, 스크린샷, 멀티미디어, 소프트웨어이(가) 표시된 사진&#10;&#10;자동 생성된 설명">
            <a:extLst>
              <a:ext uri="{FF2B5EF4-FFF2-40B4-BE49-F238E27FC236}">
                <a16:creationId xmlns:a16="http://schemas.microsoft.com/office/drawing/2014/main" id="{470998E9-4E52-1945-FEE9-369D012D6B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072" y="1999709"/>
            <a:ext cx="373717" cy="357247"/>
          </a:xfrm>
          <a:prstGeom prst="rect">
            <a:avLst/>
          </a:prstGeom>
        </p:spPr>
      </p:pic>
      <p:sp>
        <p:nvSpPr>
          <p:cNvPr id="1052" name="TextBox 1051">
            <a:extLst>
              <a:ext uri="{FF2B5EF4-FFF2-40B4-BE49-F238E27FC236}">
                <a16:creationId xmlns:a16="http://schemas.microsoft.com/office/drawing/2014/main" id="{E7B27B45-A988-6ED3-D6CA-75D0B5C0F361}"/>
              </a:ext>
            </a:extLst>
          </p:cNvPr>
          <p:cNvSpPr txBox="1"/>
          <p:nvPr/>
        </p:nvSpPr>
        <p:spPr>
          <a:xfrm>
            <a:off x="1805172" y="4828122"/>
            <a:ext cx="411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현장의 생생함을 전달하는 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Meta Live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C30897CE-0A3C-5ECA-3744-D72FF1CB951F}"/>
              </a:ext>
            </a:extLst>
          </p:cNvPr>
          <p:cNvSpPr txBox="1"/>
          <p:nvPr/>
        </p:nvSpPr>
        <p:spPr>
          <a:xfrm>
            <a:off x="1918199" y="5136543"/>
            <a:ext cx="1037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BORA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로 촬영한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아름다운 관광지를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라이브 영상으로 제공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3E85BDA7-D198-5532-C308-421D3293EB0D}"/>
              </a:ext>
            </a:extLst>
          </p:cNvPr>
          <p:cNvSpPr txBox="1"/>
          <p:nvPr/>
        </p:nvSpPr>
        <p:spPr>
          <a:xfrm>
            <a:off x="4544147" y="5174422"/>
            <a:ext cx="1187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BORA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로 촬영한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관광지 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3</a:t>
            </a:r>
            <a:r>
              <a:rPr lang="en-US" altLang="ko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60 </a:t>
            </a:r>
            <a:r>
              <a:rPr lang="ko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영상을</a:t>
            </a:r>
            <a:endParaRPr lang="en-US" altLang="ko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가상 월드 배경으로 사용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56" name="그림 1055" descr="야외, 호수, 나무, 식물이(가) 표시된 사진&#10;&#10;자동 생성된 설명">
            <a:extLst>
              <a:ext uri="{FF2B5EF4-FFF2-40B4-BE49-F238E27FC236}">
                <a16:creationId xmlns:a16="http://schemas.microsoft.com/office/drawing/2014/main" id="{31006C77-D9A5-0C55-BB14-671599830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22" y="5558239"/>
            <a:ext cx="1274712" cy="726776"/>
          </a:xfrm>
          <a:prstGeom prst="rect">
            <a:avLst/>
          </a:prstGeom>
        </p:spPr>
      </p:pic>
      <p:pic>
        <p:nvPicPr>
          <p:cNvPr id="1058" name="그림 1057" descr="스크린샷, 휴대 전화이(가) 표시된 사진&#10;&#10;자동 생성된 설명">
            <a:extLst>
              <a:ext uri="{FF2B5EF4-FFF2-40B4-BE49-F238E27FC236}">
                <a16:creationId xmlns:a16="http://schemas.microsoft.com/office/drawing/2014/main" id="{6090C221-7039-5F37-62AB-95E6D5FC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8549" y="5230473"/>
            <a:ext cx="726777" cy="1373843"/>
          </a:xfrm>
          <a:prstGeom prst="rect">
            <a:avLst/>
          </a:prstGeom>
        </p:spPr>
      </p:pic>
      <p:sp>
        <p:nvSpPr>
          <p:cNvPr id="1061" name="TextBox 1060">
            <a:extLst>
              <a:ext uri="{FF2B5EF4-FFF2-40B4-BE49-F238E27FC236}">
                <a16:creationId xmlns:a16="http://schemas.microsoft.com/office/drawing/2014/main" id="{267879DB-A347-949A-AA8B-EEDA4423E9C2}"/>
              </a:ext>
            </a:extLst>
          </p:cNvPr>
          <p:cNvSpPr txBox="1"/>
          <p:nvPr/>
        </p:nvSpPr>
        <p:spPr>
          <a:xfrm>
            <a:off x="3179183" y="5377163"/>
            <a:ext cx="1274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관광지 현장을 촬영한 영상을 가상 월드 배경으로 삽입하여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더욱 생생한 현장감 선사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62" name="그림 1061" descr="텍스트, 스크린샷, 암초이(가) 표시된 사진&#10;&#10;자동 생성된 설명">
            <a:extLst>
              <a:ext uri="{FF2B5EF4-FFF2-40B4-BE49-F238E27FC236}">
                <a16:creationId xmlns:a16="http://schemas.microsoft.com/office/drawing/2014/main" id="{54AE047D-FC78-F423-8C2D-8A321299A0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452" y="5925546"/>
            <a:ext cx="1199408" cy="240969"/>
          </a:xfrm>
          <a:prstGeom prst="rect">
            <a:avLst/>
          </a:prstGeom>
        </p:spPr>
      </p:pic>
      <p:sp>
        <p:nvSpPr>
          <p:cNvPr id="1063" name="TextBox 1062">
            <a:extLst>
              <a:ext uri="{FF2B5EF4-FFF2-40B4-BE49-F238E27FC236}">
                <a16:creationId xmlns:a16="http://schemas.microsoft.com/office/drawing/2014/main" id="{EEC61843-313A-128E-11F8-9FBEF822679B}"/>
              </a:ext>
            </a:extLst>
          </p:cNvPr>
          <p:cNvSpPr txBox="1"/>
          <p:nvPr/>
        </p:nvSpPr>
        <p:spPr>
          <a:xfrm>
            <a:off x="6186641" y="1018328"/>
            <a:ext cx="14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보유 기술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2963B80F-7C4B-6F36-3544-DB8D8B7FF1D0}"/>
              </a:ext>
            </a:extLst>
          </p:cNvPr>
          <p:cNvSpPr txBox="1"/>
          <p:nvPr/>
        </p:nvSpPr>
        <p:spPr>
          <a:xfrm>
            <a:off x="8222794" y="1749376"/>
            <a:ext cx="19383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망원경 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BORA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에서 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2</a:t>
            </a:r>
            <a:r>
              <a:rPr lang="en-US" altLang="ko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4</a:t>
            </a:r>
            <a:r>
              <a:rPr lang="ko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시간 연속 촬영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F5F6C615-6C32-E589-50CF-EA67A029CB01}"/>
              </a:ext>
            </a:extLst>
          </p:cNvPr>
          <p:cNvSpPr txBox="1"/>
          <p:nvPr/>
        </p:nvSpPr>
        <p:spPr>
          <a:xfrm>
            <a:off x="6234144" y="1286660"/>
            <a:ext cx="2439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희귀영상 예측 및 자동 촬영 시스템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A8A88BB8-D35E-9485-7A23-C8400F76F478}"/>
              </a:ext>
            </a:extLst>
          </p:cNvPr>
          <p:cNvSpPr txBox="1"/>
          <p:nvPr/>
        </p:nvSpPr>
        <p:spPr>
          <a:xfrm>
            <a:off x="8222794" y="2004731"/>
            <a:ext cx="19383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이상치 탐지 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AI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모델에서 이상 현장 감지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AFC04D5E-F510-B4E6-F16F-5CCBDE257B9F}"/>
              </a:ext>
            </a:extLst>
          </p:cNvPr>
          <p:cNvSpPr txBox="1"/>
          <p:nvPr/>
        </p:nvSpPr>
        <p:spPr>
          <a:xfrm>
            <a:off x="8222794" y="2274923"/>
            <a:ext cx="22236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희귀영상 자동 촬영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저장 및 이상현상 감지 알림 제공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pic>
        <p:nvPicPr>
          <p:cNvPr id="1070" name="그림 1069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E874B154-D7B3-729A-E8F2-7C630CC777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3752" y="1699615"/>
            <a:ext cx="1443839" cy="793791"/>
          </a:xfrm>
          <a:prstGeom prst="rect">
            <a:avLst/>
          </a:prstGeom>
        </p:spPr>
      </p:pic>
      <p:pic>
        <p:nvPicPr>
          <p:cNvPr id="1071" name="그림 1070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3A078383-4D73-A6F4-3BFA-ADD65E5648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357" y="2816457"/>
            <a:ext cx="1066900" cy="1026754"/>
          </a:xfrm>
          <a:prstGeom prst="rect">
            <a:avLst/>
          </a:prstGeom>
        </p:spPr>
      </p:pic>
      <p:cxnSp>
        <p:nvCxnSpPr>
          <p:cNvPr id="1075" name="꺾인 연결선[E] 1074">
            <a:extLst>
              <a:ext uri="{FF2B5EF4-FFF2-40B4-BE49-F238E27FC236}">
                <a16:creationId xmlns:a16="http://schemas.microsoft.com/office/drawing/2014/main" id="{E3E43A73-2AE3-CAE9-626B-1D1A0F92DEEC}"/>
              </a:ext>
            </a:extLst>
          </p:cNvPr>
          <p:cNvCxnSpPr/>
          <p:nvPr/>
        </p:nvCxnSpPr>
        <p:spPr>
          <a:xfrm>
            <a:off x="8836244" y="3201855"/>
            <a:ext cx="322928" cy="280298"/>
          </a:xfrm>
          <a:prstGeom prst="bentConnector3">
            <a:avLst/>
          </a:prstGeom>
          <a:ln w="317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6" name="TextBox 1075">
            <a:extLst>
              <a:ext uri="{FF2B5EF4-FFF2-40B4-BE49-F238E27FC236}">
                <a16:creationId xmlns:a16="http://schemas.microsoft.com/office/drawing/2014/main" id="{7EC0D5FA-92D6-5144-666D-976DC50B04DB}"/>
              </a:ext>
            </a:extLst>
          </p:cNvPr>
          <p:cNvSpPr txBox="1"/>
          <p:nvPr/>
        </p:nvSpPr>
        <p:spPr>
          <a:xfrm>
            <a:off x="8969590" y="3534395"/>
            <a:ext cx="1603235" cy="20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관광지별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사용자 데이터 아카이브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cxnSp>
        <p:nvCxnSpPr>
          <p:cNvPr id="1077" name="꺾인 연결선[E] 1076">
            <a:extLst>
              <a:ext uri="{FF2B5EF4-FFF2-40B4-BE49-F238E27FC236}">
                <a16:creationId xmlns:a16="http://schemas.microsoft.com/office/drawing/2014/main" id="{8A33A717-E275-A5A2-751A-DDCDE64E6258}"/>
              </a:ext>
            </a:extLst>
          </p:cNvPr>
          <p:cNvCxnSpPr>
            <a:cxnSpLocks/>
          </p:cNvCxnSpPr>
          <p:nvPr/>
        </p:nvCxnSpPr>
        <p:spPr>
          <a:xfrm rot="5400000">
            <a:off x="7569609" y="3627795"/>
            <a:ext cx="180271" cy="147251"/>
          </a:xfrm>
          <a:prstGeom prst="bentConnector2">
            <a:avLst/>
          </a:prstGeom>
          <a:ln w="317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7452632A-0D18-C473-7830-97F02D49D506}"/>
              </a:ext>
            </a:extLst>
          </p:cNvPr>
          <p:cNvSpPr txBox="1"/>
          <p:nvPr/>
        </p:nvSpPr>
        <p:spPr>
          <a:xfrm flipH="1">
            <a:off x="6222226" y="3691528"/>
            <a:ext cx="14220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AI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를 이용한 재난 감지 및 알림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cxnSp>
        <p:nvCxnSpPr>
          <p:cNvPr id="1079" name="꺾인 연결선[E] 1078">
            <a:extLst>
              <a:ext uri="{FF2B5EF4-FFF2-40B4-BE49-F238E27FC236}">
                <a16:creationId xmlns:a16="http://schemas.microsoft.com/office/drawing/2014/main" id="{8139E910-C5FF-D62B-7E0A-182113019254}"/>
              </a:ext>
            </a:extLst>
          </p:cNvPr>
          <p:cNvCxnSpPr>
            <a:cxnSpLocks/>
          </p:cNvCxnSpPr>
          <p:nvPr/>
        </p:nvCxnSpPr>
        <p:spPr>
          <a:xfrm flipH="1" flipV="1">
            <a:off x="7357350" y="2993010"/>
            <a:ext cx="322928" cy="280298"/>
          </a:xfrm>
          <a:prstGeom prst="bentConnector3">
            <a:avLst/>
          </a:prstGeom>
          <a:ln w="31750"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TextBox 1079">
            <a:extLst>
              <a:ext uri="{FF2B5EF4-FFF2-40B4-BE49-F238E27FC236}">
                <a16:creationId xmlns:a16="http://schemas.microsoft.com/office/drawing/2014/main" id="{88CC2185-BA5D-40F7-2220-DECA86D217EA}"/>
              </a:ext>
            </a:extLst>
          </p:cNvPr>
          <p:cNvSpPr txBox="1"/>
          <p:nvPr/>
        </p:nvSpPr>
        <p:spPr>
          <a:xfrm flipH="1">
            <a:off x="6248928" y="2858290"/>
            <a:ext cx="142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실시간 데이터를 결합한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AI chat BOT</a:t>
            </a:r>
          </a:p>
        </p:txBody>
      </p:sp>
      <p:pic>
        <p:nvPicPr>
          <p:cNvPr id="1082" name="그림 1081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2B5253E9-0357-4B65-21AF-03BFE6F7A3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841" y="2245215"/>
            <a:ext cx="284950" cy="295248"/>
          </a:xfrm>
          <a:prstGeom prst="rect">
            <a:avLst/>
          </a:prstGeom>
        </p:spPr>
      </p:pic>
      <p:pic>
        <p:nvPicPr>
          <p:cNvPr id="1083" name="그림 1082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0E206591-D508-5D9B-F1BF-DCE3DAB58BE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745" y="1692510"/>
            <a:ext cx="291638" cy="251997"/>
          </a:xfrm>
          <a:prstGeom prst="rect">
            <a:avLst/>
          </a:prstGeom>
        </p:spPr>
      </p:pic>
      <p:pic>
        <p:nvPicPr>
          <p:cNvPr id="1084" name="그림 1083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AAD2668D-D81B-4E55-1964-471094C244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279" y="1982613"/>
            <a:ext cx="291638" cy="239400"/>
          </a:xfrm>
          <a:prstGeom prst="rect">
            <a:avLst/>
          </a:prstGeom>
        </p:spPr>
      </p:pic>
      <p:sp>
        <p:nvSpPr>
          <p:cNvPr id="1086" name="TextBox 1085">
            <a:extLst>
              <a:ext uri="{FF2B5EF4-FFF2-40B4-BE49-F238E27FC236}">
                <a16:creationId xmlns:a16="http://schemas.microsoft.com/office/drawing/2014/main" id="{382C4259-9C30-3F3F-B4A3-73979F7E6EF2}"/>
              </a:ext>
            </a:extLst>
          </p:cNvPr>
          <p:cNvSpPr txBox="1"/>
          <p:nvPr/>
        </p:nvSpPr>
        <p:spPr>
          <a:xfrm>
            <a:off x="6295593" y="4119611"/>
            <a:ext cx="2223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주요 기술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90" name="그림 1089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3B9C952E-BC43-9149-1C97-A1D38195E7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9461" y="4115470"/>
            <a:ext cx="1005768" cy="582716"/>
          </a:xfrm>
          <a:prstGeom prst="rect">
            <a:avLst/>
          </a:prstGeom>
        </p:spPr>
      </p:pic>
      <p:pic>
        <p:nvPicPr>
          <p:cNvPr id="1092" name="그림 1091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DBD92B01-4684-7942-732B-442DA24B04A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5185" y="5601110"/>
            <a:ext cx="1088739" cy="705590"/>
          </a:xfrm>
          <a:prstGeom prst="rect">
            <a:avLst/>
          </a:prstGeom>
        </p:spPr>
      </p:pic>
      <p:sp>
        <p:nvSpPr>
          <p:cNvPr id="1093" name="TextBox 1092">
            <a:extLst>
              <a:ext uri="{FF2B5EF4-FFF2-40B4-BE49-F238E27FC236}">
                <a16:creationId xmlns:a16="http://schemas.microsoft.com/office/drawing/2014/main" id="{95C7F4CD-4450-3F81-B40B-714460210537}"/>
              </a:ext>
            </a:extLst>
          </p:cNvPr>
          <p:cNvSpPr txBox="1"/>
          <p:nvPr/>
        </p:nvSpPr>
        <p:spPr>
          <a:xfrm>
            <a:off x="8519244" y="4119611"/>
            <a:ext cx="2223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특허 보유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9CBA840F-85BB-3059-5635-6405BBBFCCD3}"/>
              </a:ext>
            </a:extLst>
          </p:cNvPr>
          <p:cNvSpPr txBox="1"/>
          <p:nvPr/>
        </p:nvSpPr>
        <p:spPr>
          <a:xfrm flipH="1">
            <a:off x="8612031" y="4414650"/>
            <a:ext cx="6236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KC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인증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78CB28F2-27BC-2489-A716-1E070B897E79}"/>
              </a:ext>
            </a:extLst>
          </p:cNvPr>
          <p:cNvSpPr txBox="1"/>
          <p:nvPr/>
        </p:nvSpPr>
        <p:spPr>
          <a:xfrm flipH="1">
            <a:off x="9048350" y="4411109"/>
            <a:ext cx="8510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ISO 9001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인증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pic>
        <p:nvPicPr>
          <p:cNvPr id="1097" name="그림 1096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CCBC10DE-95CF-0853-5238-7932EDB56E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766" y="4620894"/>
            <a:ext cx="1089891" cy="715837"/>
          </a:xfrm>
          <a:prstGeom prst="rect">
            <a:avLst/>
          </a:prstGeom>
        </p:spPr>
      </p:pic>
      <p:sp>
        <p:nvSpPr>
          <p:cNvPr id="1098" name="TextBox 1097">
            <a:extLst>
              <a:ext uri="{FF2B5EF4-FFF2-40B4-BE49-F238E27FC236}">
                <a16:creationId xmlns:a16="http://schemas.microsoft.com/office/drawing/2014/main" id="{B12E273E-A6E5-22DB-820C-1EEE4BB687FD}"/>
              </a:ext>
            </a:extLst>
          </p:cNvPr>
          <p:cNvSpPr txBox="1"/>
          <p:nvPr/>
        </p:nvSpPr>
        <p:spPr>
          <a:xfrm flipH="1">
            <a:off x="8940716" y="5413519"/>
            <a:ext cx="11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망원경 관련 특허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49EA140E-FD24-E39B-EB4B-4F1E838965F7}"/>
              </a:ext>
            </a:extLst>
          </p:cNvPr>
          <p:cNvSpPr txBox="1"/>
          <p:nvPr/>
        </p:nvSpPr>
        <p:spPr>
          <a:xfrm flipH="1">
            <a:off x="9718203" y="4420839"/>
            <a:ext cx="761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메타버스 특허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  <p:pic>
        <p:nvPicPr>
          <p:cNvPr id="1101" name="그림 1100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37CF89BA-EBA0-62EF-E0B7-530047683C4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3134" y="5623604"/>
            <a:ext cx="534548" cy="715837"/>
          </a:xfrm>
          <a:prstGeom prst="rect">
            <a:avLst/>
          </a:prstGeom>
        </p:spPr>
      </p:pic>
      <p:pic>
        <p:nvPicPr>
          <p:cNvPr id="1102" name="그림 1101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8656D49A-8D69-4E0A-2294-BC6D4FA4757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9392" y="4618938"/>
            <a:ext cx="509937" cy="660666"/>
          </a:xfrm>
          <a:prstGeom prst="rect">
            <a:avLst/>
          </a:prstGeom>
        </p:spPr>
      </p:pic>
      <p:sp>
        <p:nvSpPr>
          <p:cNvPr id="1103" name="TextBox 1102">
            <a:extLst>
              <a:ext uri="{FF2B5EF4-FFF2-40B4-BE49-F238E27FC236}">
                <a16:creationId xmlns:a16="http://schemas.microsoft.com/office/drawing/2014/main" id="{974256E1-EC77-CFA2-340D-0C09BD738FEF}"/>
              </a:ext>
            </a:extLst>
          </p:cNvPr>
          <p:cNvSpPr txBox="1"/>
          <p:nvPr/>
        </p:nvSpPr>
        <p:spPr>
          <a:xfrm>
            <a:off x="1817480" y="3319182"/>
            <a:ext cx="1448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050" b="1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설치 사례</a:t>
            </a:r>
            <a:endParaRPr lang="ko-KR" altLang="en-US" sz="105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104" name="그림 1103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4B9792BA-CCEF-4F83-703A-1D2C6FE54BD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622" y="3481539"/>
            <a:ext cx="937487" cy="530437"/>
          </a:xfrm>
          <a:prstGeom prst="rect">
            <a:avLst/>
          </a:prstGeom>
        </p:spPr>
      </p:pic>
      <p:sp>
        <p:nvSpPr>
          <p:cNvPr id="1105" name="TextBox 1104">
            <a:extLst>
              <a:ext uri="{FF2B5EF4-FFF2-40B4-BE49-F238E27FC236}">
                <a16:creationId xmlns:a16="http://schemas.microsoft.com/office/drawing/2014/main" id="{6A3E144F-7E81-BDA1-FB50-3B0EA1087F83}"/>
              </a:ext>
            </a:extLst>
          </p:cNvPr>
          <p:cNvSpPr txBox="1"/>
          <p:nvPr/>
        </p:nvSpPr>
        <p:spPr>
          <a:xfrm>
            <a:off x="2633858" y="3548363"/>
            <a:ext cx="76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롯데월드타워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en-US" altLang="ko-KR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EBC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106" name="그림 1105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15706337-FDF4-566F-D20E-A0414DE0D00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7642" y="4115470"/>
            <a:ext cx="944106" cy="539089"/>
          </a:xfrm>
          <a:prstGeom prst="rect">
            <a:avLst/>
          </a:prstGeom>
        </p:spPr>
      </p:pic>
      <p:pic>
        <p:nvPicPr>
          <p:cNvPr id="1107" name="그림 1106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4CF74EE8-17C1-1664-4F34-0A2068DFC48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176" y="3516647"/>
            <a:ext cx="968008" cy="534875"/>
          </a:xfrm>
          <a:prstGeom prst="rect">
            <a:avLst/>
          </a:prstGeom>
        </p:spPr>
      </p:pic>
      <p:pic>
        <p:nvPicPr>
          <p:cNvPr id="1108" name="그림 1107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3CBB6EAC-2E38-6BEE-9002-2F0E57DF65D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566" y="3547581"/>
            <a:ext cx="937487" cy="529621"/>
          </a:xfrm>
          <a:prstGeom prst="rect">
            <a:avLst/>
          </a:prstGeom>
        </p:spPr>
      </p:pic>
      <p:sp>
        <p:nvSpPr>
          <p:cNvPr id="1109" name="TextBox 1108">
            <a:extLst>
              <a:ext uri="{FF2B5EF4-FFF2-40B4-BE49-F238E27FC236}">
                <a16:creationId xmlns:a16="http://schemas.microsoft.com/office/drawing/2014/main" id="{966DE823-D416-1905-2DEA-64D515B76432}"/>
              </a:ext>
            </a:extLst>
          </p:cNvPr>
          <p:cNvSpPr txBox="1"/>
          <p:nvPr/>
        </p:nvSpPr>
        <p:spPr>
          <a:xfrm>
            <a:off x="4101301" y="3538775"/>
            <a:ext cx="68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err="1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오두산</a:t>
            </a:r>
            <a:endParaRPr lang="en-US" altLang="ko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통일전망대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1CE7E0F8-C771-F196-CAEA-598DB347394D}"/>
              </a:ext>
            </a:extLst>
          </p:cNvPr>
          <p:cNvSpPr txBox="1"/>
          <p:nvPr/>
        </p:nvSpPr>
        <p:spPr>
          <a:xfrm>
            <a:off x="2630648" y="4165758"/>
            <a:ext cx="80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강원도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하이원리조트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111" name="그림 1110" descr="텍스트, 웹사이트, 웹 페이지, 온라인 광고이(가) 표시된 사진&#10;&#10;자동 생성된 설명">
            <a:extLst>
              <a:ext uri="{FF2B5EF4-FFF2-40B4-BE49-F238E27FC236}">
                <a16:creationId xmlns:a16="http://schemas.microsoft.com/office/drawing/2014/main" id="{3F0ED0F8-6958-A09A-51EA-683091219C9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237" y="4164453"/>
            <a:ext cx="856581" cy="493309"/>
          </a:xfrm>
          <a:prstGeom prst="rect">
            <a:avLst/>
          </a:prstGeom>
        </p:spPr>
      </p:pic>
      <p:sp>
        <p:nvSpPr>
          <p:cNvPr id="1112" name="TextBox 1111">
            <a:extLst>
              <a:ext uri="{FF2B5EF4-FFF2-40B4-BE49-F238E27FC236}">
                <a16:creationId xmlns:a16="http://schemas.microsoft.com/office/drawing/2014/main" id="{A0B95D4E-6B49-7DE6-2201-C7A4693B556A}"/>
              </a:ext>
            </a:extLst>
          </p:cNvPr>
          <p:cNvSpPr txBox="1"/>
          <p:nvPr/>
        </p:nvSpPr>
        <p:spPr>
          <a:xfrm>
            <a:off x="4107762" y="4107306"/>
            <a:ext cx="630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남산골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한옥마을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117" name="TextBox 1116">
            <a:extLst>
              <a:ext uri="{FF2B5EF4-FFF2-40B4-BE49-F238E27FC236}">
                <a16:creationId xmlns:a16="http://schemas.microsoft.com/office/drawing/2014/main" id="{18DDF8ED-4462-BBBF-9DAE-423AE67DD2E0}"/>
              </a:ext>
            </a:extLst>
          </p:cNvPr>
          <p:cNvSpPr txBox="1"/>
          <p:nvPr/>
        </p:nvSpPr>
        <p:spPr>
          <a:xfrm>
            <a:off x="5466030" y="3523331"/>
            <a:ext cx="60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도라</a:t>
            </a:r>
            <a:endParaRPr lang="en-US" altLang="ko-Kore-KR" sz="700" dirty="0"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전망대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B04609EE-599F-24A5-43E8-10351C934CB6}"/>
              </a:ext>
            </a:extLst>
          </p:cNvPr>
          <p:cNvSpPr txBox="1"/>
          <p:nvPr/>
        </p:nvSpPr>
        <p:spPr>
          <a:xfrm>
            <a:off x="5528843" y="4082558"/>
            <a:ext cx="69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대구</a:t>
            </a:r>
            <a:endParaRPr lang="en-US" altLang="ko-Kore-KR" sz="700" dirty="0">
              <a:effectLst/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앞산전망대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119" name="직사각형 1118">
            <a:extLst>
              <a:ext uri="{FF2B5EF4-FFF2-40B4-BE49-F238E27FC236}">
                <a16:creationId xmlns:a16="http://schemas.microsoft.com/office/drawing/2014/main" id="{376B916F-C858-CA6C-AD2F-BF367FA6ACB9}"/>
              </a:ext>
            </a:extLst>
          </p:cNvPr>
          <p:cNvSpPr/>
          <p:nvPr/>
        </p:nvSpPr>
        <p:spPr>
          <a:xfrm>
            <a:off x="1754617" y="784781"/>
            <a:ext cx="1047792" cy="2961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bi</a:t>
            </a:r>
            <a:endParaRPr kumimoji="1" lang="ko-Kore-KR" altLang="en-US" dirty="0"/>
          </a:p>
        </p:txBody>
      </p:sp>
      <p:sp>
        <p:nvSpPr>
          <p:cNvPr id="1120" name="직사각형 1119">
            <a:extLst>
              <a:ext uri="{FF2B5EF4-FFF2-40B4-BE49-F238E27FC236}">
                <a16:creationId xmlns:a16="http://schemas.microsoft.com/office/drawing/2014/main" id="{673F9B0A-BBBB-C1CD-7FDE-977EA7746EBB}"/>
              </a:ext>
            </a:extLst>
          </p:cNvPr>
          <p:cNvSpPr/>
          <p:nvPr/>
        </p:nvSpPr>
        <p:spPr>
          <a:xfrm>
            <a:off x="9452126" y="810152"/>
            <a:ext cx="1047792" cy="2961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bi</a:t>
            </a:r>
            <a:endParaRPr kumimoji="1" lang="ko-Kore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CC345-63D5-D1DC-7415-4DC619ED9B3E}"/>
              </a:ext>
            </a:extLst>
          </p:cNvPr>
          <p:cNvSpPr txBox="1"/>
          <p:nvPr/>
        </p:nvSpPr>
        <p:spPr>
          <a:xfrm>
            <a:off x="6621236" y="4495946"/>
            <a:ext cx="256932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AI</a:t>
            </a:r>
            <a:r>
              <a:rPr lang="ko-KR" altLang="en-US" sz="700" dirty="0" err="1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를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활용한 데이터 분석 서비스 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/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희귀영상 자동 촬영 시스템 탑재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ko-KR" altLang="en-US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자동 온도조절 시스템 탑재로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내부 온도 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10~40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 유지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ko-KR" altLang="en-US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 err="1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팬틸트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자동화 시스템 운영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ko-KR" altLang="en-US" sz="3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 관리 시스템 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</a:t>
            </a:r>
            <a:r>
              <a:rPr lang="en-US" altLang="ko-Kore-KR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CMS)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운영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ko-KR" altLang="en-US" sz="3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기상환경 기반의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메타버스 서비스 제공 방법 특허 보유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ko-KR" altLang="en-US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사용자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단말로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전망대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망원경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영상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콘텐츠를</a:t>
            </a:r>
            <a:endParaRPr lang="en-US" altLang="ko-KR" sz="7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제공하는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장치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시스템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특허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보유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F10B36-C0F4-EF90-450B-0805CA77BBA3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87747"/>
          <a:stretch/>
        </p:blipFill>
        <p:spPr>
          <a:xfrm>
            <a:off x="6346418" y="5913280"/>
            <a:ext cx="284951" cy="3149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49E4B27-EA41-78CE-B41E-0EBF015EB63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51885" b="36441"/>
          <a:stretch/>
        </p:blipFill>
        <p:spPr>
          <a:xfrm>
            <a:off x="6359610" y="5351284"/>
            <a:ext cx="284951" cy="3000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CAE65B-C65F-8740-6155-8F0F081108B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34298" b="54318"/>
          <a:stretch/>
        </p:blipFill>
        <p:spPr>
          <a:xfrm>
            <a:off x="6368933" y="5038952"/>
            <a:ext cx="284951" cy="2925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9C2E8E6-784F-8E37-A52D-01587F3978C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17708" b="70891"/>
          <a:stretch/>
        </p:blipFill>
        <p:spPr>
          <a:xfrm>
            <a:off x="6361274" y="4796120"/>
            <a:ext cx="284951" cy="2930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4ACD7F4-6E2C-EB2C-9386-1AEFFDC317C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88290"/>
          <a:stretch/>
        </p:blipFill>
        <p:spPr>
          <a:xfrm>
            <a:off x="6368933" y="4460686"/>
            <a:ext cx="284951" cy="30095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BA67354-76D2-5F17-3FD8-94EDA259D935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69462" b="18639"/>
          <a:stretch/>
        </p:blipFill>
        <p:spPr>
          <a:xfrm>
            <a:off x="6361351" y="5626161"/>
            <a:ext cx="284951" cy="305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BFACEC-157F-4029-D56C-90C707EA3FF4}"/>
              </a:ext>
            </a:extLst>
          </p:cNvPr>
          <p:cNvSpPr txBox="1"/>
          <p:nvPr/>
        </p:nvSpPr>
        <p:spPr>
          <a:xfrm>
            <a:off x="2430142" y="3022977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4</a:t>
            </a:r>
            <a:r>
              <a:rPr lang="ko-KR" altLang="en-US" sz="800" b="1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개 국어 제공</a:t>
            </a:r>
            <a:endParaRPr lang="ko-KR" altLang="en-US" sz="800" b="1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20953-8C33-16BD-8366-D06A08B99DAE}"/>
              </a:ext>
            </a:extLst>
          </p:cNvPr>
          <p:cNvSpPr txBox="1"/>
          <p:nvPr/>
        </p:nvSpPr>
        <p:spPr>
          <a:xfrm>
            <a:off x="2430142" y="3183707"/>
            <a:ext cx="19383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한국어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영어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중국어</a:t>
            </a:r>
            <a:r>
              <a:rPr lang="en-US" altLang="ko-Kore-KR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ore-KR" altLang="en-US" sz="700" dirty="0">
                <a:latin typeface="Helvetica Neue" panose="02000503000000020004" pitchFamily="2" charset="0"/>
                <a:ea typeface="Apple SD Gothic Neo" panose="02000300000000000000" pitchFamily="2" charset="-127"/>
              </a:rPr>
              <a:t>일본어 제공</a:t>
            </a:r>
            <a:endParaRPr lang="ko-KR" altLang="en-US" sz="700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536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305</Words>
  <Application>Microsoft Office PowerPoint</Application>
  <PresentationFormat>와이드스크린</PresentationFormat>
  <Paragraphs>90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Apple SD Gothic Neo</vt:lpstr>
      <vt:lpstr>Helvetica Neue</vt:lpstr>
      <vt:lpstr>Menlo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 은영</dc:creator>
  <cp:lastModifiedBy>안 은영</cp:lastModifiedBy>
  <cp:revision>27</cp:revision>
  <dcterms:created xsi:type="dcterms:W3CDTF">2023-11-08T05:49:05Z</dcterms:created>
  <dcterms:modified xsi:type="dcterms:W3CDTF">2023-11-15T06:31:15Z</dcterms:modified>
</cp:coreProperties>
</file>