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196" r:id="rId2"/>
    <p:sldId id="4188" r:id="rId3"/>
    <p:sldId id="4189" r:id="rId4"/>
  </p:sldIdLst>
  <p:sldSz cx="12192000" cy="6858000"/>
  <p:notesSz cx="6858000" cy="9144000"/>
  <p:defaultTextStyle>
    <a:defPPr>
      <a:defRPr lang="ko-Kore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617" userDrawn="1">
          <p15:clr>
            <a:srgbClr val="A4A3A4"/>
          </p15:clr>
        </p15:guide>
        <p15:guide id="4" pos="60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241"/>
    <a:srgbClr val="221E49"/>
    <a:srgbClr val="32254F"/>
    <a:srgbClr val="442F59"/>
    <a:srgbClr val="9091BC"/>
    <a:srgbClr val="4E355E"/>
    <a:srgbClr val="4A335B"/>
    <a:srgbClr val="402B56"/>
    <a:srgbClr val="453059"/>
    <a:srgbClr val="2E2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howGuides="1">
      <p:cViewPr varScale="1">
        <p:scale>
          <a:sx n="110" d="100"/>
          <a:sy n="110" d="100"/>
        </p:scale>
        <p:origin x="516" y="108"/>
      </p:cViewPr>
      <p:guideLst>
        <p:guide orient="horz" pos="2160"/>
        <p:guide pos="3840"/>
        <p:guide pos="1617"/>
        <p:guide pos="60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FB12166-C653-AAE8-E6CF-3523D497B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8673069-A671-BAF9-1AFD-4A611558ED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/>
              <a:t>클릭하여 마스터 부제목 스타일 편집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EC489BF-6C60-7BB2-5253-27F429A45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C7D4C20-CEED-54C2-6A04-B0593703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ED7BA77-FB7F-6F5B-44D8-F23CC621B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0401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7E70959-840C-66B1-DD83-869E93542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9FFF37B4-9FC2-7E52-45D1-E4A26F8A99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ED1F112-6318-6409-0B1C-A349342CF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45ACB7A-ED30-6083-9EE3-8A5515898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A2DED9D-A984-DE2D-CC0E-068817D13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73901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6726B5F-B7D8-89EA-D1D6-1C72164F25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D22E000-24A1-BAB4-89C2-E11F590FE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7B3E3CB-B6C7-E0B3-ABC5-39E127968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2124B8-920C-D00E-90B4-4C519C400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E5F19D4-ED64-BA72-EF10-A1B08C68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186635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FD48DE-6C3C-F394-B819-DBFE4A3B8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B30595B-B8EA-6305-F3A3-D7ACF5151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144DD0-27D0-A421-CC7A-78AE56E3A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E5E9FE9-17C4-26E7-FAD1-0648AF29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AF0FF1D-3CC0-CE51-8D93-7C5389F7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595191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15C567-15B6-609C-A3B1-DE282580C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DCF8CD0-262C-550D-4762-6E5376525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9D4B1F5-DFD8-8043-E9BC-3A81A3D8E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05D36B-D514-7F07-4666-F975D3BBB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BC46971-D344-01B6-98B6-F5758A664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58204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95D539-5E86-40FF-BF93-7C4497E1A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6A09E04-5BB3-DBD3-6D28-1CF4A3AA5E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83190DA-0941-D07C-D9F0-6437F0C03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BA3C01D-0621-AE8A-9A5E-D9D31EAA8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8D3E6FB-AD98-864F-E694-01D10A5CA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F4FA20F-66C3-2745-1E08-A898DDE02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001472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DFFBF0-0A52-AB8C-3A00-BFC54D77F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382E0AD-0F53-9306-C2C6-DD3676B1B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BF0C985-5A51-30FA-2395-9553CC92B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439CC15-D241-CE98-4D32-FB1B3F63DA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325FAB82-03F3-8F60-2813-16540572F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11599572-DFA5-5B46-C186-7C3AA0C7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90D63332-594A-FAA0-7705-0EE6D0D6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18A34A80-F3AC-D817-1AA0-5F3528200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7605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24369D8-C9AF-720E-ADCC-B541A526C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BE143F1-FD05-F12E-8FB5-24384107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52E352F-BF9E-C01F-94B4-80849ABA9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E4A59E5-1259-2659-EFAF-138886F4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405527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05E4298F-89C4-1A9E-D0D7-EE434706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0856891-13A6-DB06-4FED-622AC0A70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D675E03-28E8-E7C0-6168-E74E5094B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2060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F6EF11-A3B8-D76E-9BE0-F49E85690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A5FF442-1AD2-A5AD-4A6B-806008C7C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0B8FBCD-EF39-1CA4-B2B6-58C7F335D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F1870A7-578C-8DBF-85BB-D630D3CE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9A50D40-C2B0-8E7C-94C9-1DCE6C7B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C5DBCC-BF15-9699-2607-74012B38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6140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173328-131D-D5A0-C765-D4F707486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84E734C-1143-444B-3D4B-0C1C5A62FE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ko-Kore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CA0408A-BD56-25D4-96C4-5ECF91F15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5F88318-F25C-9695-ED9C-3175DB925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6E02B83-D2B1-515F-3246-9C9336C6D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8873B2C-E7A5-49D8-1733-FDFC5F4F1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206012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4F1FCF4C-60EA-601F-A390-24D27B155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ko-KR" altLang="en-US"/>
              <a:t>마스터 제목 스타일 편집</a:t>
            </a:r>
            <a:endParaRPr kumimoji="1" lang="ko-Kore-KR" altLang="en-US"/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316A89B-A63E-1E97-C4D0-7AF80A845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KR" altLang="en-US"/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8DA740-99A2-F764-36F4-B360E529E4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CC71E-28FB-BB41-97A0-B92766284645}" type="datetimeFigureOut">
              <a:rPr kumimoji="1" lang="ko-Kore-KR" altLang="en-US" smtClean="0"/>
              <a:t>11/15/2023</a:t>
            </a:fld>
            <a:endParaRPr kumimoji="1" lang="ko-Kore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07EFEE2-9ABA-7F8C-DA07-A4AB311657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BD45DA-E7B2-0A98-A2E1-BB5A476B5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EA9F4-841E-874A-A29F-B38011934EAD}" type="slidenum">
              <a:rPr kumimoji="1" lang="ko-Kore-KR" altLang="en-US" smtClean="0"/>
              <a:t>‹#›</a:t>
            </a:fld>
            <a:endParaRPr kumimoji="1" lang="ko-Kore-KR" altLang="en-US"/>
          </a:p>
        </p:txBody>
      </p:sp>
    </p:spTree>
    <p:extLst>
      <p:ext uri="{BB962C8B-B14F-4D97-AF65-F5344CB8AC3E}">
        <p14:creationId xmlns:p14="http://schemas.microsoft.com/office/powerpoint/2010/main" val="339049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ore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23" Type="http://schemas.openxmlformats.org/officeDocument/2006/relationships/image" Target="../media/image27.jpe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B6A454-DB1E-22C6-38CF-A9F11320AB3F}"/>
              </a:ext>
            </a:extLst>
          </p:cNvPr>
          <p:cNvSpPr txBox="1"/>
          <p:nvPr/>
        </p:nvSpPr>
        <p:spPr>
          <a:xfrm>
            <a:off x="1657350" y="2680683"/>
            <a:ext cx="8877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ore-KR" altLang="en-US" sz="3200" dirty="0"/>
              <a:t>글로벌 메타버스</a:t>
            </a:r>
            <a:endParaRPr kumimoji="1" lang="en-US" altLang="ko-Kore-KR" sz="3200" dirty="0"/>
          </a:p>
          <a:p>
            <a:pPr algn="ctr"/>
            <a:r>
              <a:rPr kumimoji="1" lang="ko-Kore-KR" altLang="en-US" sz="3200" dirty="0"/>
              <a:t>쉐어박스 리플렛 </a:t>
            </a:r>
            <a:r>
              <a:rPr kumimoji="1" lang="en-US" altLang="ko-Kore-KR" sz="3200" dirty="0"/>
              <a:t>B</a:t>
            </a:r>
            <a:r>
              <a:rPr kumimoji="1" lang="ko-Kore-KR" altLang="en-US" sz="3200" dirty="0"/>
              <a:t>안</a:t>
            </a:r>
            <a:endParaRPr kumimoji="1" lang="en-US" altLang="ko-Kore-KR" sz="3200" dirty="0"/>
          </a:p>
          <a:p>
            <a:pPr algn="ctr"/>
            <a:r>
              <a:rPr kumimoji="1" lang="ko-KR" altLang="en-US" sz="3200" dirty="0"/>
              <a:t>번역 </a:t>
            </a:r>
            <a:r>
              <a:rPr kumimoji="1" lang="en-US" altLang="ko-KR" sz="3200" dirty="0"/>
              <a:t>: </a:t>
            </a:r>
            <a:r>
              <a:rPr kumimoji="1" lang="ko-KR" altLang="en-US" sz="3200" dirty="0"/>
              <a:t>영문</a:t>
            </a:r>
            <a:r>
              <a:rPr kumimoji="1" lang="en-US" altLang="ko-KR" sz="3200"/>
              <a:t>/</a:t>
            </a:r>
            <a:r>
              <a:rPr kumimoji="1" lang="ko-KR" altLang="en-US" sz="3200"/>
              <a:t>일문</a:t>
            </a:r>
            <a:endParaRPr kumimoji="1" lang="en-US" altLang="ko-KR" sz="3200"/>
          </a:p>
        </p:txBody>
      </p:sp>
    </p:spTree>
    <p:extLst>
      <p:ext uri="{BB962C8B-B14F-4D97-AF65-F5344CB8AC3E}">
        <p14:creationId xmlns:p14="http://schemas.microsoft.com/office/powerpoint/2010/main" val="1449177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8293018D-A62C-77B8-4EA2-6BF9B8CB7454}"/>
              </a:ext>
            </a:extLst>
          </p:cNvPr>
          <p:cNvSpPr/>
          <p:nvPr/>
        </p:nvSpPr>
        <p:spPr>
          <a:xfrm>
            <a:off x="807773" y="556657"/>
            <a:ext cx="10569039" cy="58177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chemeClr val="bg1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FE2EFDB-A763-0736-9C96-9E06896DF6F0}"/>
              </a:ext>
            </a:extLst>
          </p:cNvPr>
          <p:cNvSpPr/>
          <p:nvPr/>
        </p:nvSpPr>
        <p:spPr>
          <a:xfrm>
            <a:off x="831273" y="556657"/>
            <a:ext cx="3507178" cy="5817712"/>
          </a:xfrm>
          <a:prstGeom prst="rect">
            <a:avLst/>
          </a:prstGeom>
          <a:solidFill>
            <a:srgbClr val="3225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/>
          </a:p>
        </p:txBody>
      </p:sp>
      <p:pic>
        <p:nvPicPr>
          <p:cNvPr id="1034" name="Picture 10" descr="무료로 다운로드 가능한 우주 배경 벡터 &amp; 일러스트 | Freepik">
            <a:extLst>
              <a:ext uri="{FF2B5EF4-FFF2-40B4-BE49-F238E27FC236}">
                <a16:creationId xmlns:a16="http://schemas.microsoft.com/office/drawing/2014/main" id="{46139046-EAE3-F2FD-BEB9-4D75250301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92717" y="556656"/>
            <a:ext cx="3451914" cy="578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꿈 천국 우주 별이 빛나는 하늘 배경 화면 및 일러스트 무료 다운로드 - Pngtree">
            <a:extLst>
              <a:ext uri="{FF2B5EF4-FFF2-40B4-BE49-F238E27FC236}">
                <a16:creationId xmlns:a16="http://schemas.microsoft.com/office/drawing/2014/main" id="{8B52675F-C35E-5944-5984-55B6220DA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1258" y="556657"/>
            <a:ext cx="3507178" cy="574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0DB617E5-2EAD-60A1-2C0A-83C8998AE823}"/>
              </a:ext>
            </a:extLst>
          </p:cNvPr>
          <p:cNvSpPr/>
          <p:nvPr/>
        </p:nvSpPr>
        <p:spPr>
          <a:xfrm>
            <a:off x="5500176" y="5290622"/>
            <a:ext cx="2652070" cy="806168"/>
          </a:xfrm>
          <a:prstGeom prst="rect">
            <a:avLst/>
          </a:prstGeom>
        </p:spPr>
        <p:txBody>
          <a:bodyPr wrap="square" lIns="7200" tIns="7200" rIns="7200" bIns="7200">
            <a:spAutoFit/>
          </a:bodyPr>
          <a:lstStyle/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ko-KR" sz="700" b="1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(</a:t>
            </a:r>
            <a:r>
              <a:rPr lang="ko-KR" altLang="en-US" sz="700" b="1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주</a:t>
            </a:r>
            <a:r>
              <a:rPr lang="en-US" altLang="ko-KR" sz="700" b="1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)</a:t>
            </a:r>
            <a:r>
              <a:rPr lang="ko-KR" altLang="en-US" sz="700" b="1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 쉐어박스</a:t>
            </a: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ko-KR" altLang="en-US" sz="700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서울시 마포구 월드컵북로 </a:t>
            </a:r>
            <a:r>
              <a:rPr lang="en-US" altLang="ko-KR" sz="700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396,</a:t>
            </a:r>
            <a:r>
              <a:rPr lang="ko-KR" altLang="en-US" sz="700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 </a:t>
            </a:r>
            <a:r>
              <a:rPr lang="en-US" altLang="ko-KR" sz="700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9</a:t>
            </a:r>
            <a:r>
              <a:rPr lang="ko-KR" altLang="en-US" sz="700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층 </a:t>
            </a:r>
            <a:r>
              <a:rPr lang="en-US" altLang="ko-KR" sz="700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9065</a:t>
            </a:r>
            <a:r>
              <a:rPr lang="ko-KR" altLang="en-US" sz="700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호</a:t>
            </a:r>
            <a:endParaRPr lang="en-US" altLang="ko-KR" sz="700" dirty="0">
              <a:solidFill>
                <a:schemeClr val="bg1"/>
              </a:solidFill>
              <a:latin typeface="SUITE Medium"/>
              <a:ea typeface="SUITE Medium"/>
              <a:cs typeface="Arial"/>
            </a:endParaRP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ko-KR" sz="700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(</a:t>
            </a:r>
            <a:r>
              <a:rPr lang="ko-KR" altLang="en-US" sz="700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상암동</a:t>
            </a:r>
            <a:r>
              <a:rPr lang="en-US" altLang="ko-KR" sz="700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,</a:t>
            </a:r>
            <a:r>
              <a:rPr lang="ko-KR" altLang="en-US" sz="700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 누리꿈스퀘어</a:t>
            </a:r>
            <a:r>
              <a:rPr lang="en-US" altLang="ko-KR" sz="700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)</a:t>
            </a:r>
          </a:p>
          <a:p>
            <a:pPr>
              <a:lnSpc>
                <a:spcPct val="120000"/>
              </a:lnSpc>
              <a:spcBef>
                <a:spcPts val="400"/>
              </a:spcBef>
              <a:defRPr/>
            </a:pPr>
            <a:r>
              <a:rPr lang="en-US" altLang="ko-KR" sz="700" b="1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T.</a:t>
            </a:r>
            <a:r>
              <a:rPr lang="en-US" altLang="ko-KR" sz="700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 +82-2-762-1998</a:t>
            </a:r>
            <a:r>
              <a:rPr lang="en-US" altLang="ko-KR" sz="700" dirty="0">
                <a:solidFill>
                  <a:schemeClr val="bg1"/>
                </a:solidFill>
                <a:latin typeface="SUITE Light"/>
                <a:ea typeface="SUITE Light"/>
                <a:cs typeface="Arial"/>
              </a:rPr>
              <a:t> </a:t>
            </a:r>
            <a:r>
              <a:rPr lang="en-US" altLang="ko-KR" sz="700" b="1" dirty="0">
                <a:solidFill>
                  <a:schemeClr val="bg1"/>
                </a:solidFill>
                <a:latin typeface="SUITE Light"/>
                <a:ea typeface="SUITE Light"/>
                <a:cs typeface="Arial"/>
              </a:rPr>
              <a:t>   </a:t>
            </a:r>
            <a:r>
              <a:rPr lang="en-US" altLang="ko-KR" sz="700" b="1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F. </a:t>
            </a:r>
            <a:r>
              <a:rPr lang="en-US" altLang="ko-KR" sz="700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+82-2-921-2211  </a:t>
            </a:r>
            <a:r>
              <a:rPr lang="en-US" altLang="ko-KR" sz="700" dirty="0">
                <a:solidFill>
                  <a:schemeClr val="bg1"/>
                </a:solidFill>
                <a:latin typeface="SUITE Light"/>
                <a:ea typeface="SUITE Light"/>
                <a:cs typeface="Arial"/>
              </a:rPr>
              <a:t>  </a:t>
            </a:r>
            <a:br>
              <a:rPr lang="en-US" altLang="ko-KR" sz="700" dirty="0">
                <a:solidFill>
                  <a:schemeClr val="bg1"/>
                </a:solidFill>
                <a:ea typeface="SUITE Light"/>
                <a:cs typeface="Arial"/>
              </a:rPr>
            </a:br>
            <a:r>
              <a:rPr lang="en-US" altLang="ko-KR" sz="700" b="1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E. </a:t>
            </a:r>
            <a:r>
              <a:rPr lang="en-US" altLang="ko-KR" sz="700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0531m@ssharebox.com</a:t>
            </a:r>
            <a:r>
              <a:rPr lang="en-US" altLang="ko-KR" sz="700" dirty="0">
                <a:solidFill>
                  <a:schemeClr val="bg1"/>
                </a:solidFill>
                <a:latin typeface="SUITE Light"/>
                <a:ea typeface="SUITE Light"/>
                <a:cs typeface="Arial"/>
              </a:rPr>
              <a:t>   </a:t>
            </a:r>
            <a:r>
              <a:rPr lang="en-US" altLang="ko-KR" sz="700" b="1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W</a:t>
            </a:r>
            <a:r>
              <a:rPr lang="en-US" altLang="ko-KR" sz="700" dirty="0">
                <a:solidFill>
                  <a:schemeClr val="bg1"/>
                </a:solidFill>
                <a:latin typeface="SUITE Medium"/>
                <a:ea typeface="SUITE Medium"/>
                <a:cs typeface="Arial"/>
              </a:rPr>
              <a:t>. http://www.ssharebox.com/</a:t>
            </a:r>
            <a:endParaRPr lang="en-US" altLang="ko-KR" sz="700" dirty="0">
              <a:solidFill>
                <a:schemeClr val="bg1"/>
              </a:solidFill>
              <a:ea typeface="SUITE Medium"/>
              <a:cs typeface="Arial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68DFCF4F-B2BE-ABDD-F6BC-6C208AC862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8786" y="5241478"/>
            <a:ext cx="877124" cy="904456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0CB70895-B85D-6A9A-66DF-B10313C76F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5076" y="3617617"/>
            <a:ext cx="814431" cy="81443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970625E-F5DD-18C4-F0E9-7447FCA8FAD6}"/>
              </a:ext>
            </a:extLst>
          </p:cNvPr>
          <p:cNvSpPr txBox="1"/>
          <p:nvPr/>
        </p:nvSpPr>
        <p:spPr>
          <a:xfrm>
            <a:off x="7939187" y="3087263"/>
            <a:ext cx="33430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시간과 공간을 초월해</a:t>
            </a:r>
          </a:p>
          <a:p>
            <a:pPr algn="ctr"/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동등한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기회를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실천하는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en-US" altLang="ko-Kore-KR" sz="10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Sharebox</a:t>
            </a:r>
            <a:endParaRPr lang="en-US" altLang="ko-Kore-KR" sz="1000" dirty="0">
              <a:solidFill>
                <a:schemeClr val="bg1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89BAB9-F155-261D-7000-38B09AB480D1}"/>
              </a:ext>
            </a:extLst>
          </p:cNvPr>
          <p:cNvSpPr txBox="1"/>
          <p:nvPr/>
        </p:nvSpPr>
        <p:spPr>
          <a:xfrm>
            <a:off x="500644" y="2961702"/>
            <a:ext cx="4168435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ore-KR" sz="105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XR </a:t>
            </a:r>
            <a:r>
              <a:rPr lang="ko-KR" altLang="en-US" sz="105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콘텐츠 기획 및 제작 </a:t>
            </a:r>
          </a:p>
          <a:p>
            <a:pPr algn="ctr"/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몰입을 높여주는 </a:t>
            </a:r>
            <a:r>
              <a:rPr lang="en-US" altLang="ko-Kore-KR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XR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콘텐츠를 기획</a:t>
            </a:r>
            <a:r>
              <a:rPr lang="en-US" altLang="ko-KR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제작</a:t>
            </a:r>
            <a:r>
              <a:rPr lang="en-US" altLang="ko-KR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.</a:t>
            </a:r>
            <a:endParaRPr lang="ko-KR" altLang="en-US" sz="9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pPr algn="ctr"/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맞춤형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디스플레이를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통해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확장현실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구현</a:t>
            </a:r>
            <a:r>
              <a:rPr lang="en-US" altLang="ko-KR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.</a:t>
            </a:r>
            <a:endParaRPr lang="ko-KR" altLang="en-US" sz="900" dirty="0">
              <a:solidFill>
                <a:schemeClr val="bg1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DF5B12-779F-B974-AECD-C0C38E2E8E4B}"/>
              </a:ext>
            </a:extLst>
          </p:cNvPr>
          <p:cNvSpPr txBox="1"/>
          <p:nvPr/>
        </p:nvSpPr>
        <p:spPr>
          <a:xfrm>
            <a:off x="500643" y="3919117"/>
            <a:ext cx="4168435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ore-KR" sz="105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XR </a:t>
            </a:r>
            <a:r>
              <a:rPr lang="ko-KR" altLang="en-US" sz="105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기술 개발</a:t>
            </a:r>
            <a:r>
              <a:rPr lang="en-US" altLang="ko-KR" sz="105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(</a:t>
            </a:r>
            <a:r>
              <a:rPr lang="en-US" altLang="ko-Kore-KR" sz="105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S/W) </a:t>
            </a:r>
          </a:p>
          <a:p>
            <a:pPr algn="ctr"/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인터랙션을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통해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효과적인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체험을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할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수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있도록</a:t>
            </a:r>
            <a:endParaRPr lang="en-US" altLang="ko-KR" sz="900" dirty="0">
              <a:solidFill>
                <a:schemeClr val="bg1"/>
              </a:solidFill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pPr algn="ctr"/>
            <a:r>
              <a:rPr lang="en-US" altLang="ko-Kore-KR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XR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실감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기술을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연구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개발</a:t>
            </a:r>
            <a:r>
              <a:rPr lang="en-US" altLang="ko-KR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.</a:t>
            </a:r>
            <a:endParaRPr lang="ko-KR" altLang="en-US" sz="900" dirty="0">
              <a:solidFill>
                <a:schemeClr val="bg1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E2D8D9-230A-D3AF-1EEE-159A00D51CC4}"/>
              </a:ext>
            </a:extLst>
          </p:cNvPr>
          <p:cNvSpPr txBox="1"/>
          <p:nvPr/>
        </p:nvSpPr>
        <p:spPr>
          <a:xfrm>
            <a:off x="500644" y="4924034"/>
            <a:ext cx="4168435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ore-KR" sz="105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XR </a:t>
            </a:r>
            <a:r>
              <a:rPr lang="ko-KR" altLang="en-US" sz="105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체험 서비스 </a:t>
            </a:r>
          </a:p>
          <a:p>
            <a:pPr algn="ctr"/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규격화된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en-US" altLang="ko-Kore-KR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XR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체험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부스를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제작하여</a:t>
            </a:r>
            <a:endParaRPr lang="en-US" altLang="ko-KR" sz="900" dirty="0">
              <a:solidFill>
                <a:schemeClr val="bg1"/>
              </a:solidFill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pPr algn="ctr"/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리테일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테라피가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가능하도록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서비스를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9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구축</a:t>
            </a:r>
            <a:r>
              <a:rPr lang="en-US" altLang="ko-KR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.</a:t>
            </a:r>
            <a:endParaRPr lang="ko-KR" altLang="en-US" sz="900" dirty="0">
              <a:solidFill>
                <a:schemeClr val="bg1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A47DED-994C-F0EA-E1D9-D4A322C763B2}"/>
              </a:ext>
            </a:extLst>
          </p:cNvPr>
          <p:cNvSpPr txBox="1"/>
          <p:nvPr/>
        </p:nvSpPr>
        <p:spPr>
          <a:xfrm>
            <a:off x="1029148" y="2007166"/>
            <a:ext cx="3111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작품성을 높이는</a:t>
            </a:r>
            <a:endParaRPr lang="en-US" altLang="ko-KR" b="1" dirty="0">
              <a:solidFill>
                <a:schemeClr val="bg1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  <a:p>
            <a:pPr algn="ctr"/>
            <a:r>
              <a:rPr lang="en-US" altLang="ko-Kore-KR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ONE-STOP </a:t>
            </a:r>
            <a:r>
              <a:rPr lang="ko-KR" altLang="en-US" b="1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진행</a:t>
            </a:r>
            <a:r>
              <a:rPr lang="ko-KR" altLang="en-US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 </a:t>
            </a:r>
          </a:p>
        </p:txBody>
      </p:sp>
      <p:sp>
        <p:nvSpPr>
          <p:cNvPr id="34" name="1/2 액자 33">
            <a:extLst>
              <a:ext uri="{FF2B5EF4-FFF2-40B4-BE49-F238E27FC236}">
                <a16:creationId xmlns:a16="http://schemas.microsoft.com/office/drawing/2014/main" id="{B26FC29E-6B17-039E-F9E3-600D63064082}"/>
              </a:ext>
            </a:extLst>
          </p:cNvPr>
          <p:cNvSpPr/>
          <p:nvPr/>
        </p:nvSpPr>
        <p:spPr>
          <a:xfrm rot="13556297">
            <a:off x="2479317" y="3515386"/>
            <a:ext cx="211091" cy="188178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chemeClr val="tx1"/>
              </a:solidFill>
            </a:endParaRPr>
          </a:p>
        </p:txBody>
      </p:sp>
      <p:sp>
        <p:nvSpPr>
          <p:cNvPr id="39" name="1/2 액자 38">
            <a:extLst>
              <a:ext uri="{FF2B5EF4-FFF2-40B4-BE49-F238E27FC236}">
                <a16:creationId xmlns:a16="http://schemas.microsoft.com/office/drawing/2014/main" id="{3A184E71-A6C0-A3A5-40BB-437A03249755}"/>
              </a:ext>
            </a:extLst>
          </p:cNvPr>
          <p:cNvSpPr/>
          <p:nvPr/>
        </p:nvSpPr>
        <p:spPr>
          <a:xfrm rot="13556297">
            <a:off x="2479317" y="4547390"/>
            <a:ext cx="211091" cy="188178"/>
          </a:xfrm>
          <a:prstGeom prst="halfFram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chemeClr val="tx1"/>
              </a:solidFill>
            </a:endParaRPr>
          </a:p>
        </p:txBody>
      </p:sp>
      <p:pic>
        <p:nvPicPr>
          <p:cNvPr id="3" name="그림 2" descr="그래픽, 폰트, 그래픽 디자인, 다채로움이(가) 표시된 사진&#10;&#10;자동 생성된 설명">
            <a:extLst>
              <a:ext uri="{FF2B5EF4-FFF2-40B4-BE49-F238E27FC236}">
                <a16:creationId xmlns:a16="http://schemas.microsoft.com/office/drawing/2014/main" id="{F4221E49-D59F-D885-F353-7A9E59A760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79930" y="3446877"/>
            <a:ext cx="1461582" cy="4722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A90248-38FB-9FD3-66A0-779438BB811C}"/>
              </a:ext>
            </a:extLst>
          </p:cNvPr>
          <p:cNvSpPr txBox="1"/>
          <p:nvPr/>
        </p:nvSpPr>
        <p:spPr>
          <a:xfrm>
            <a:off x="4390041" y="2551290"/>
            <a:ext cx="3429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새로운 영상기술과 생각</a:t>
            </a:r>
            <a:r>
              <a:rPr lang="en-US" altLang="ko-KR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,</a:t>
            </a:r>
          </a:p>
          <a:p>
            <a:pPr algn="ctr"/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다양한 시도를 통한 경험을 융합하여 </a:t>
            </a:r>
          </a:p>
          <a:p>
            <a:pPr algn="ctr"/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함께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공감하고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이해할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수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있는</a:t>
            </a:r>
            <a:endParaRPr lang="en-US" altLang="ko-KR" sz="1000" dirty="0">
              <a:solidFill>
                <a:schemeClr val="bg1"/>
              </a:solidFill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pPr algn="ctr"/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문화복지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콘텐츠를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10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제공합니다</a:t>
            </a:r>
            <a:r>
              <a:rPr lang="en-US" altLang="ko-KR" sz="10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. </a:t>
            </a:r>
            <a:endParaRPr lang="ko-KR" altLang="en-US" sz="1000" dirty="0">
              <a:solidFill>
                <a:schemeClr val="bg1"/>
              </a:solidFill>
              <a:effectLst/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1659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8B52742-1D56-E734-CECA-A0102B927A60}"/>
              </a:ext>
            </a:extLst>
          </p:cNvPr>
          <p:cNvSpPr/>
          <p:nvPr/>
        </p:nvSpPr>
        <p:spPr>
          <a:xfrm>
            <a:off x="807524" y="657545"/>
            <a:ext cx="10569039" cy="58177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KR" altLang="en-US">
              <a:solidFill>
                <a:schemeClr val="bg1"/>
              </a:solidFill>
            </a:endParaRPr>
          </a:p>
        </p:txBody>
      </p:sp>
      <p:pic>
        <p:nvPicPr>
          <p:cNvPr id="18" name="그림 17" descr="스크린샷, 그래픽, 다채로움, 보라색이(가) 표시된 사진&#10;&#10;자동 생성된 설명">
            <a:extLst>
              <a:ext uri="{FF2B5EF4-FFF2-40B4-BE49-F238E27FC236}">
                <a16:creationId xmlns:a16="http://schemas.microsoft.com/office/drawing/2014/main" id="{94A29638-DD4C-9A5B-C948-7920528F1E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034" y="648321"/>
            <a:ext cx="3499264" cy="5855676"/>
          </a:xfrm>
          <a:prstGeom prst="rect">
            <a:avLst/>
          </a:prstGeom>
        </p:spPr>
      </p:pic>
      <p:pic>
        <p:nvPicPr>
          <p:cNvPr id="19" name="그림 18" descr="스크린샷, 그래픽, 다채로움, 보라색이(가) 표시된 사진&#10;&#10;자동 생성된 설명">
            <a:extLst>
              <a:ext uri="{FF2B5EF4-FFF2-40B4-BE49-F238E27FC236}">
                <a16:creationId xmlns:a16="http://schemas.microsoft.com/office/drawing/2014/main" id="{F50BB4E2-6F12-1514-BA25-C1EBE717D6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80960" y="657545"/>
            <a:ext cx="3495603" cy="5855676"/>
          </a:xfrm>
          <a:prstGeom prst="rect">
            <a:avLst/>
          </a:prstGeom>
        </p:spPr>
      </p:pic>
      <p:pic>
        <p:nvPicPr>
          <p:cNvPr id="21" name="그림 20" descr="스크린샷, 그래픽, 다채로움, 보라색이(가) 표시된 사진&#10;&#10;자동 생성된 설명">
            <a:extLst>
              <a:ext uri="{FF2B5EF4-FFF2-40B4-BE49-F238E27FC236}">
                <a16:creationId xmlns:a16="http://schemas.microsoft.com/office/drawing/2014/main" id="{EAA2FA45-B06A-C4C5-973E-E5A78F5D2F2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29593" y="657545"/>
            <a:ext cx="3524900" cy="5855676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002362ED-221E-FEFB-6B20-6175DB3F76CC}"/>
              </a:ext>
            </a:extLst>
          </p:cNvPr>
          <p:cNvSpPr/>
          <p:nvPr/>
        </p:nvSpPr>
        <p:spPr>
          <a:xfrm>
            <a:off x="1205663" y="939499"/>
            <a:ext cx="3095636" cy="4158381"/>
          </a:xfrm>
          <a:prstGeom prst="rect">
            <a:avLst/>
          </a:prstGeom>
          <a:solidFill>
            <a:srgbClr val="0F12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ko-Kore-KR" b="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4C9F5982-8BB3-8BB2-5749-501ED17698C1}"/>
              </a:ext>
            </a:extLst>
          </p:cNvPr>
          <p:cNvGrpSpPr/>
          <p:nvPr/>
        </p:nvGrpSpPr>
        <p:grpSpPr>
          <a:xfrm>
            <a:off x="1145769" y="2355260"/>
            <a:ext cx="2842437" cy="1021361"/>
            <a:chOff x="20286" y="2538388"/>
            <a:chExt cx="7493554" cy="1999690"/>
          </a:xfrm>
        </p:grpSpPr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B6EB726F-3C47-2FEA-DC06-B0E5AC16A0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286" y="2538388"/>
              <a:ext cx="3733208" cy="1999680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21A9D6E7-3645-7E88-C5F2-9D7FF168BC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0631" y="2538388"/>
              <a:ext cx="3733209" cy="1999690"/>
            </a:xfrm>
            <a:prstGeom prst="rect">
              <a:avLst/>
            </a:prstGeom>
          </p:spPr>
        </p:pic>
      </p:grp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331680DE-8F92-907E-1AFA-5763766FC7F2}"/>
              </a:ext>
            </a:extLst>
          </p:cNvPr>
          <p:cNvSpPr/>
          <p:nvPr/>
        </p:nvSpPr>
        <p:spPr>
          <a:xfrm>
            <a:off x="4371315" y="1300539"/>
            <a:ext cx="3300129" cy="4923787"/>
          </a:xfrm>
          <a:prstGeom prst="rect">
            <a:avLst/>
          </a:prstGeom>
          <a:solidFill>
            <a:srgbClr val="0F124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endParaRPr lang="en-US" altLang="ko-Kore-KR" b="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2B8B53D0-0813-F7C0-D804-CCEBA50ED41F}"/>
              </a:ext>
            </a:extLst>
          </p:cNvPr>
          <p:cNvGrpSpPr/>
          <p:nvPr/>
        </p:nvGrpSpPr>
        <p:grpSpPr>
          <a:xfrm>
            <a:off x="1205663" y="5135845"/>
            <a:ext cx="2843275" cy="1141494"/>
            <a:chOff x="2275309" y="7506939"/>
            <a:chExt cx="7549609" cy="2160242"/>
          </a:xfrm>
        </p:grpSpPr>
        <p:pic>
          <p:nvPicPr>
            <p:cNvPr id="38" name="그림 31">
              <a:extLst>
                <a:ext uri="{FF2B5EF4-FFF2-40B4-BE49-F238E27FC236}">
                  <a16:creationId xmlns:a16="http://schemas.microsoft.com/office/drawing/2014/main" id="{8F30CA4A-76BF-B6D1-E4E8-004449B3EB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11863" y="7506939"/>
              <a:ext cx="2813055" cy="2160240"/>
            </a:xfrm>
            <a:prstGeom prst="rect">
              <a:avLst/>
            </a:prstGeom>
          </p:spPr>
        </p:pic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91004AC9-9454-DEBB-98B1-42CFEEBB72B3}"/>
                </a:ext>
              </a:extLst>
            </p:cNvPr>
            <p:cNvGrpSpPr/>
            <p:nvPr/>
          </p:nvGrpSpPr>
          <p:grpSpPr>
            <a:xfrm>
              <a:off x="2275309" y="7506940"/>
              <a:ext cx="4601667" cy="2160241"/>
              <a:chOff x="2851371" y="7650955"/>
              <a:chExt cx="4601667" cy="2160241"/>
            </a:xfrm>
          </p:grpSpPr>
          <p:pic>
            <p:nvPicPr>
              <p:cNvPr id="40" name="Picture 21">
                <a:extLst>
                  <a:ext uri="{FF2B5EF4-FFF2-40B4-BE49-F238E27FC236}">
                    <a16:creationId xmlns:a16="http://schemas.microsoft.com/office/drawing/2014/main" id="{8665698C-FE85-FC3E-F3B7-46788CA974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5400000">
                <a:off x="2581342" y="7920986"/>
                <a:ext cx="2160239" cy="1620181"/>
              </a:xfrm>
              <a:prstGeom prst="rect">
                <a:avLst/>
              </a:prstGeom>
            </p:spPr>
          </p:pic>
          <p:pic>
            <p:nvPicPr>
              <p:cNvPr id="41" name="Picture 23">
                <a:extLst>
                  <a:ext uri="{FF2B5EF4-FFF2-40B4-BE49-F238E27FC236}">
                    <a16:creationId xmlns:a16="http://schemas.microsoft.com/office/drawing/2014/main" id="{E671BDDD-5C68-01C5-7807-4B659FDD27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572717" y="7650955"/>
                <a:ext cx="2880321" cy="2160241"/>
              </a:xfrm>
              <a:prstGeom prst="rect">
                <a:avLst/>
              </a:prstGeom>
            </p:spPr>
          </p:pic>
        </p:grp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CBBA1E9A-64AD-3B61-67F9-8A13D84F16FA}"/>
              </a:ext>
            </a:extLst>
          </p:cNvPr>
          <p:cNvGrpSpPr/>
          <p:nvPr/>
        </p:nvGrpSpPr>
        <p:grpSpPr>
          <a:xfrm>
            <a:off x="4802822" y="2355260"/>
            <a:ext cx="2654675" cy="1018675"/>
            <a:chOff x="-66587" y="3364604"/>
            <a:chExt cx="7341110" cy="2063655"/>
          </a:xfrm>
        </p:grpSpPr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AA6CF39D-71FF-DE49-6948-28F574DFF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66587" y="3364604"/>
              <a:ext cx="3668720" cy="2063655"/>
            </a:xfrm>
            <a:prstGeom prst="rect">
              <a:avLst/>
            </a:prstGeom>
          </p:spPr>
        </p:pic>
        <p:pic>
          <p:nvPicPr>
            <p:cNvPr id="52" name="Picture 25">
              <a:extLst>
                <a:ext uri="{FF2B5EF4-FFF2-40B4-BE49-F238E27FC236}">
                  <a16:creationId xmlns:a16="http://schemas.microsoft.com/office/drawing/2014/main" id="{6DE05A93-A899-8152-FE1B-B24632CF85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02133" y="3364604"/>
              <a:ext cx="3672390" cy="2063655"/>
            </a:xfrm>
            <a:prstGeom prst="rect">
              <a:avLst/>
            </a:prstGeom>
          </p:spPr>
        </p:pic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E49EA998-D60F-E99A-6B0F-31158E09AC0F}"/>
              </a:ext>
            </a:extLst>
          </p:cNvPr>
          <p:cNvGrpSpPr/>
          <p:nvPr/>
        </p:nvGrpSpPr>
        <p:grpSpPr>
          <a:xfrm>
            <a:off x="5471376" y="5146000"/>
            <a:ext cx="2240751" cy="1078386"/>
            <a:chOff x="3772779" y="7838380"/>
            <a:chExt cx="6412678" cy="2260848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F336D12C-90EA-50C6-FF7D-57AF330C9451}"/>
                </a:ext>
              </a:extLst>
            </p:cNvPr>
            <p:cNvGrpSpPr/>
            <p:nvPr/>
          </p:nvGrpSpPr>
          <p:grpSpPr>
            <a:xfrm>
              <a:off x="6300911" y="7838380"/>
              <a:ext cx="3884546" cy="2260848"/>
              <a:chOff x="1821192" y="7894719"/>
              <a:chExt cx="3311591" cy="1916477"/>
            </a:xfrm>
          </p:grpSpPr>
          <p:pic>
            <p:nvPicPr>
              <p:cNvPr id="1024" name="Picture 28">
                <a:extLst>
                  <a:ext uri="{FF2B5EF4-FFF2-40B4-BE49-F238E27FC236}">
                    <a16:creationId xmlns:a16="http://schemas.microsoft.com/office/drawing/2014/main" id="{805AE701-98A0-5672-2C18-B75F38561F6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13945" y="7895359"/>
                <a:ext cx="1718838" cy="1915837"/>
              </a:xfrm>
              <a:prstGeom prst="rect">
                <a:avLst/>
              </a:prstGeom>
            </p:spPr>
          </p:pic>
          <p:pic>
            <p:nvPicPr>
              <p:cNvPr id="1025" name="Picture 26">
                <a:extLst>
                  <a:ext uri="{FF2B5EF4-FFF2-40B4-BE49-F238E27FC236}">
                    <a16:creationId xmlns:a16="http://schemas.microsoft.com/office/drawing/2014/main" id="{8301D325-B25F-432F-B1D2-4B3EBE480D3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1192" y="7894719"/>
                <a:ext cx="1437357" cy="1916476"/>
              </a:xfrm>
              <a:prstGeom prst="rect">
                <a:avLst/>
              </a:prstGeom>
            </p:spPr>
          </p:pic>
        </p:grpSp>
        <p:pic>
          <p:nvPicPr>
            <p:cNvPr id="61" name="그림 60">
              <a:extLst>
                <a:ext uri="{FF2B5EF4-FFF2-40B4-BE49-F238E27FC236}">
                  <a16:creationId xmlns:a16="http://schemas.microsoft.com/office/drawing/2014/main" id="{A23247C5-E56E-C075-8535-3354FE90BD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772779" y="7838380"/>
              <a:ext cx="2376262" cy="2260722"/>
            </a:xfrm>
            <a:prstGeom prst="rect">
              <a:avLst/>
            </a:prstGeom>
            <a:effectLst/>
            <a:scene3d>
              <a:camera prst="orthographicFront" fov="0">
                <a:rot lat="0" lon="0" rev="0"/>
              </a:camera>
              <a:lightRig rig="threePt" dir="t"/>
            </a:scene3d>
            <a:sp3d/>
          </p:spPr>
        </p:pic>
      </p:grpSp>
      <p:pic>
        <p:nvPicPr>
          <p:cNvPr id="1027" name="Picture 9">
            <a:extLst>
              <a:ext uri="{FF2B5EF4-FFF2-40B4-BE49-F238E27FC236}">
                <a16:creationId xmlns:a16="http://schemas.microsoft.com/office/drawing/2014/main" id="{889971CE-2133-2BF5-EF02-61177159201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0072" y="5492493"/>
            <a:ext cx="1185059" cy="8476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9D6807-4865-5CA2-ECD3-DDB8FA4528EF}"/>
              </a:ext>
            </a:extLst>
          </p:cNvPr>
          <p:cNvSpPr txBox="1"/>
          <p:nvPr/>
        </p:nvSpPr>
        <p:spPr>
          <a:xfrm>
            <a:off x="969093" y="1055219"/>
            <a:ext cx="3165145" cy="201974"/>
          </a:xfrm>
          <a:prstGeom prst="rect">
            <a:avLst/>
          </a:prstGeom>
          <a:noFill/>
        </p:spPr>
        <p:txBody>
          <a:bodyPr wrap="square" lIns="18000" tIns="18000" rIns="18000" bIns="18000">
            <a:spAutoFit/>
          </a:bodyPr>
          <a:lstStyle/>
          <a:p>
            <a:pPr algn="ctr" latinLnBrk="0">
              <a:lnSpc>
                <a:spcPct val="110000"/>
              </a:lnSpc>
              <a:defRPr/>
            </a:pPr>
            <a:r>
              <a:rPr lang="ko-KR" altLang="en-US" sz="1050" b="1" dirty="0">
                <a:solidFill>
                  <a:srgbClr val="FFFF00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인터랙티브 </a:t>
            </a:r>
            <a:r>
              <a:rPr lang="en-US" altLang="ko-KR" sz="1050" b="1" dirty="0">
                <a:solidFill>
                  <a:srgbClr val="FFFF00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VR</a:t>
            </a:r>
            <a:r>
              <a:rPr lang="ko-KR" altLang="en-US" sz="1050" b="1" dirty="0">
                <a:solidFill>
                  <a:srgbClr val="FFFF00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 천문 교육</a:t>
            </a:r>
            <a:r>
              <a:rPr lang="en-US" altLang="ko-KR" sz="1050" b="1" dirty="0">
                <a:solidFill>
                  <a:srgbClr val="FFFF00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 </a:t>
            </a:r>
            <a:r>
              <a:rPr lang="ko-KR" altLang="en-US" sz="1050" b="1" dirty="0">
                <a:solidFill>
                  <a:srgbClr val="FFFF00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 </a:t>
            </a:r>
            <a:r>
              <a:rPr lang="en-US" altLang="ko-KR" sz="1050" b="1" dirty="0">
                <a:solidFill>
                  <a:srgbClr val="FFFF00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&lt;</a:t>
            </a:r>
            <a:r>
              <a:rPr lang="ko-KR" altLang="en-US" sz="1050" b="1" dirty="0">
                <a:solidFill>
                  <a:srgbClr val="FFFF00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우주 탐험대</a:t>
            </a:r>
            <a:r>
              <a:rPr lang="en-US" altLang="ko-KR" sz="1050" b="1" dirty="0">
                <a:solidFill>
                  <a:srgbClr val="FFFF00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&gt;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385636-B9B5-4496-63E7-6D0542AEA853}"/>
              </a:ext>
            </a:extLst>
          </p:cNvPr>
          <p:cNvSpPr txBox="1"/>
          <p:nvPr/>
        </p:nvSpPr>
        <p:spPr>
          <a:xfrm>
            <a:off x="1501067" y="3751837"/>
            <a:ext cx="2101193" cy="201974"/>
          </a:xfrm>
          <a:prstGeom prst="rect">
            <a:avLst/>
          </a:prstGeom>
          <a:noFill/>
        </p:spPr>
        <p:txBody>
          <a:bodyPr wrap="square" lIns="18000" tIns="18000" rIns="18000" bIns="18000">
            <a:spAutoFit/>
          </a:bodyPr>
          <a:lstStyle/>
          <a:p>
            <a:pPr algn="ctr" latinLnBrk="0">
              <a:lnSpc>
                <a:spcPct val="110000"/>
              </a:lnSpc>
              <a:defRPr/>
            </a:pPr>
            <a:r>
              <a:rPr lang="en-US" altLang="ko-KR" sz="1050" b="1" dirty="0">
                <a:solidFill>
                  <a:srgbClr val="FFFF00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Meet-Up!</a:t>
            </a:r>
          </a:p>
        </p:txBody>
      </p:sp>
      <p:sp>
        <p:nvSpPr>
          <p:cNvPr id="5" name="TextBox 34">
            <a:extLst>
              <a:ext uri="{FF2B5EF4-FFF2-40B4-BE49-F238E27FC236}">
                <a16:creationId xmlns:a16="http://schemas.microsoft.com/office/drawing/2014/main" id="{5CD94432-CBF7-524F-1E93-B0A6C222DD97}"/>
              </a:ext>
            </a:extLst>
          </p:cNvPr>
          <p:cNvSpPr txBox="1"/>
          <p:nvPr/>
        </p:nvSpPr>
        <p:spPr>
          <a:xfrm>
            <a:off x="745063" y="4096511"/>
            <a:ext cx="3524901" cy="854016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altLang="ko-KR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3</a:t>
            </a:r>
            <a:r>
              <a:rPr lang="ko-KR" altLang="en-US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면으로 구성된 </a:t>
            </a:r>
            <a:r>
              <a:rPr lang="en-US" altLang="ko-KR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XR</a:t>
            </a:r>
            <a:r>
              <a:rPr lang="ko-KR" altLang="en-US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 인터랙티브 </a:t>
            </a:r>
            <a:r>
              <a:rPr lang="en-US" altLang="ko-KR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LED</a:t>
            </a:r>
            <a:r>
              <a:rPr lang="ko-KR" altLang="en-US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는</a:t>
            </a:r>
            <a:r>
              <a:rPr lang="en-US" altLang="ko-KR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 </a:t>
            </a:r>
            <a:r>
              <a:rPr lang="ko-KR" altLang="en-US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홍보에 용이한 참여형 콘텐츠입니다</a:t>
            </a:r>
            <a:r>
              <a:rPr lang="en-US" altLang="ko-KR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.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n-US" altLang="ko-KR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LED</a:t>
            </a:r>
            <a:r>
              <a:rPr lang="ko-KR" altLang="en-US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 원형으로도 제작이 가능하며</a:t>
            </a:r>
            <a:r>
              <a:rPr lang="en-US" altLang="ko-KR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, </a:t>
            </a:r>
            <a:r>
              <a:rPr lang="ko-KR" altLang="en-US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각 면에 설치된 </a:t>
            </a:r>
            <a:r>
              <a:rPr lang="en-US" altLang="ko-KR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Kinect </a:t>
            </a:r>
            <a:r>
              <a:rPr lang="ko-KR" altLang="en-US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센서는</a:t>
            </a:r>
            <a:endParaRPr lang="en-US" altLang="ko-KR" sz="700" kern="100" dirty="0">
              <a:solidFill>
                <a:schemeClr val="bg1"/>
              </a:solidFill>
              <a:latin typeface="KoreanTITGD1R" panose="02020600000000000000" pitchFamily="18" charset="-127"/>
              <a:ea typeface="KoreanTITGD1R" panose="02020600000000000000" pitchFamily="18" charset="-127"/>
              <a:cs typeface="Arial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ko-KR" altLang="en-US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관객의 움직임을 실시간으로 인식하고</a:t>
            </a:r>
            <a:r>
              <a:rPr lang="en-US" altLang="ko-KR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 </a:t>
            </a:r>
            <a:r>
              <a:rPr lang="ko-KR" altLang="en-US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화면에 반영하여</a:t>
            </a:r>
            <a:endParaRPr lang="en-US" altLang="ko-KR" sz="700" kern="100" dirty="0">
              <a:solidFill>
                <a:schemeClr val="bg1"/>
              </a:solidFill>
              <a:latin typeface="KoreanTITGD1R" panose="02020600000000000000" pitchFamily="18" charset="-127"/>
              <a:ea typeface="KoreanTITGD1R" panose="02020600000000000000" pitchFamily="18" charset="-127"/>
              <a:cs typeface="Arial"/>
            </a:endParaRP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ko-KR" altLang="en-US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인터랙션을 통해</a:t>
            </a:r>
            <a:r>
              <a:rPr lang="en-US" altLang="ko-KR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 </a:t>
            </a:r>
            <a:r>
              <a:rPr lang="ko-KR" altLang="en-US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관객이 참여할 수 있는 문화공간을 제공합니다</a:t>
            </a:r>
            <a:r>
              <a:rPr lang="en-US" altLang="ko-KR" sz="700" kern="1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6F7D4-9AFB-A768-F10B-44F49F73784F}"/>
              </a:ext>
            </a:extLst>
          </p:cNvPr>
          <p:cNvSpPr txBox="1"/>
          <p:nvPr/>
        </p:nvSpPr>
        <p:spPr>
          <a:xfrm>
            <a:off x="4518048" y="1050214"/>
            <a:ext cx="3427295" cy="201974"/>
          </a:xfrm>
          <a:prstGeom prst="rect">
            <a:avLst/>
          </a:prstGeom>
          <a:noFill/>
        </p:spPr>
        <p:txBody>
          <a:bodyPr wrap="square" lIns="18000" tIns="18000" rIns="18000" bIns="18000">
            <a:spAutoFit/>
          </a:bodyPr>
          <a:lstStyle/>
          <a:p>
            <a:pPr algn="ctr" latinLnBrk="0">
              <a:lnSpc>
                <a:spcPct val="110000"/>
              </a:lnSpc>
              <a:defRPr/>
            </a:pPr>
            <a:r>
              <a:rPr lang="en-US" altLang="ko-KR" sz="1050" b="1" dirty="0">
                <a:solidFill>
                  <a:srgbClr val="FFFF00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5</a:t>
            </a:r>
            <a:r>
              <a:rPr lang="ko-KR" altLang="en-US" sz="1050" b="1" dirty="0">
                <a:solidFill>
                  <a:srgbClr val="FFFF00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면 인터랙션 존</a:t>
            </a:r>
            <a:r>
              <a:rPr lang="fr-FR" altLang="ko-KR" sz="1050" b="1" dirty="0">
                <a:solidFill>
                  <a:srgbClr val="FFFF00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 &lt;X-Rumpus Box&gt;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F4636F-1C28-0CC2-3130-4E35739D6B28}"/>
              </a:ext>
            </a:extLst>
          </p:cNvPr>
          <p:cNvSpPr txBox="1"/>
          <p:nvPr/>
        </p:nvSpPr>
        <p:spPr>
          <a:xfrm>
            <a:off x="4302909" y="4120917"/>
            <a:ext cx="3578051" cy="750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&lt;X-Rumpus Box&gt;</a:t>
            </a: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는 이벤트와 팝업 공간에서</a:t>
            </a:r>
            <a:endParaRPr lang="en-US" altLang="ko-KR" sz="700" dirty="0">
              <a:solidFill>
                <a:schemeClr val="bg1"/>
              </a:solidFill>
              <a:latin typeface="KoreanTITGD1R" panose="02020600000000000000" pitchFamily="18" charset="-127"/>
              <a:ea typeface="KoreanTITGD1R" panose="02020600000000000000" pitchFamily="18" charset="-127"/>
              <a:cs typeface="Arial"/>
            </a:endParaRPr>
          </a:p>
          <a:p>
            <a:pPr algn="ctr" latinLnBrk="0">
              <a:lnSpc>
                <a:spcPct val="110000"/>
              </a:lnSpc>
              <a:spcBef>
                <a:spcPts val="500"/>
              </a:spcBef>
              <a:defRPr/>
            </a:pP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작은 부스 형태로 활용이 가능하며</a:t>
            </a:r>
            <a:r>
              <a:rPr lang="en-US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, </a:t>
            </a: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설치와 해체가 간편합니다</a:t>
            </a:r>
            <a:r>
              <a:rPr lang="en-US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.</a:t>
            </a:r>
          </a:p>
          <a:p>
            <a:pPr algn="ctr" latinLnBrk="0">
              <a:lnSpc>
                <a:spcPct val="110000"/>
              </a:lnSpc>
              <a:spcBef>
                <a:spcPts val="500"/>
              </a:spcBef>
              <a:defRPr/>
            </a:pP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몰입형 인터랙티브 공간에서</a:t>
            </a:r>
            <a:r>
              <a:rPr lang="en-US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 </a:t>
            </a: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브랜드 이미지를 경험하고</a:t>
            </a:r>
            <a:endParaRPr lang="en-US" altLang="ko-KR" sz="700" dirty="0">
              <a:solidFill>
                <a:schemeClr val="bg1"/>
              </a:solidFill>
              <a:latin typeface="KoreanTITGD1R" panose="02020600000000000000" pitchFamily="18" charset="-127"/>
              <a:ea typeface="KoreanTITGD1R" panose="02020600000000000000" pitchFamily="18" charset="-127"/>
              <a:cs typeface="Arial"/>
            </a:endParaRPr>
          </a:p>
          <a:p>
            <a:pPr algn="ctr" latinLnBrk="0">
              <a:lnSpc>
                <a:spcPct val="110000"/>
              </a:lnSpc>
              <a:spcBef>
                <a:spcPts val="500"/>
              </a:spcBef>
              <a:defRPr/>
            </a:pP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바이럴 마케팅 도구로 사용 가능합니다</a:t>
            </a:r>
            <a:r>
              <a:rPr lang="en-US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41F542-A4F5-67C9-D3B5-F19AD9A93139}"/>
              </a:ext>
            </a:extLst>
          </p:cNvPr>
          <p:cNvSpPr txBox="1"/>
          <p:nvPr/>
        </p:nvSpPr>
        <p:spPr>
          <a:xfrm>
            <a:off x="4585119" y="3731035"/>
            <a:ext cx="3115221" cy="201974"/>
          </a:xfrm>
          <a:prstGeom prst="rect">
            <a:avLst/>
          </a:prstGeom>
          <a:noFill/>
        </p:spPr>
        <p:txBody>
          <a:bodyPr wrap="square" lIns="18000" tIns="18000" rIns="18000" bIns="18000">
            <a:spAutoFit/>
          </a:bodyPr>
          <a:lstStyle/>
          <a:p>
            <a:pPr algn="ctr" latinLnBrk="0">
              <a:lnSpc>
                <a:spcPct val="110000"/>
              </a:lnSpc>
              <a:defRPr/>
            </a:pPr>
            <a:r>
              <a:rPr lang="ko-KR" altLang="en-US" sz="1050" b="1" dirty="0">
                <a:solidFill>
                  <a:srgbClr val="FFFF00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휴대용</a:t>
            </a:r>
            <a:r>
              <a:rPr lang="en-US" altLang="ko-KR" sz="1050" b="1" dirty="0">
                <a:solidFill>
                  <a:srgbClr val="FFFF00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  </a:t>
            </a:r>
            <a:r>
              <a:rPr lang="ko-KR" altLang="en-US" sz="1050" b="1" dirty="0">
                <a:solidFill>
                  <a:srgbClr val="FFFF00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팝업 인터랙티브 부스</a:t>
            </a:r>
            <a:endParaRPr lang="en-US" altLang="ko-KR" sz="1050" b="1" dirty="0">
              <a:solidFill>
                <a:srgbClr val="FFFF00"/>
              </a:solidFill>
              <a:latin typeface="KoreanTITGD1R" panose="02020600000000000000" pitchFamily="18" charset="-127"/>
              <a:ea typeface="KoreanTITGD1R" panose="02020600000000000000" pitchFamily="18" charset="-127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6FFBB-5911-4E1D-0B2D-57EA4FCE7525}"/>
              </a:ext>
            </a:extLst>
          </p:cNvPr>
          <p:cNvSpPr txBox="1"/>
          <p:nvPr/>
        </p:nvSpPr>
        <p:spPr>
          <a:xfrm>
            <a:off x="3972770" y="1456258"/>
            <a:ext cx="4361083" cy="75059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algn="ctr" latinLnBrk="0">
              <a:lnSpc>
                <a:spcPct val="110000"/>
              </a:lnSpc>
              <a:spcBef>
                <a:spcPts val="500"/>
              </a:spcBef>
              <a:defRPr/>
            </a:pPr>
            <a:r>
              <a:rPr lang="en-GB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&lt;X-Rumpus Box&gt; </a:t>
            </a: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는 바닥과 벽면을 포함한 </a:t>
            </a:r>
            <a:r>
              <a:rPr lang="en-US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5</a:t>
            </a: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면에서</a:t>
            </a:r>
            <a:endParaRPr lang="en-US" altLang="ko-KR" sz="700" dirty="0">
              <a:solidFill>
                <a:schemeClr val="bg1"/>
              </a:solidFill>
              <a:latin typeface="KoreanTITGD1R" panose="02020600000000000000" pitchFamily="18" charset="-127"/>
              <a:ea typeface="KoreanTITGD1R" panose="02020600000000000000" pitchFamily="18" charset="-127"/>
              <a:cs typeface="Arial"/>
            </a:endParaRPr>
          </a:p>
          <a:p>
            <a:pPr algn="ctr" latinLnBrk="0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LiDAR</a:t>
            </a: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 센서로 행동과 제스처를 인식하고</a:t>
            </a:r>
            <a:r>
              <a:rPr lang="en-US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, 3D</a:t>
            </a: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 음향 시스템을 활용해</a:t>
            </a:r>
            <a:endParaRPr lang="en-US" altLang="ko-KR" sz="700" dirty="0">
              <a:solidFill>
                <a:schemeClr val="bg1"/>
              </a:solidFill>
              <a:latin typeface="KoreanTITGD1R" panose="02020600000000000000" pitchFamily="18" charset="-127"/>
              <a:ea typeface="KoreanTITGD1R" panose="02020600000000000000" pitchFamily="18" charset="-127"/>
              <a:cs typeface="Arial"/>
            </a:endParaRPr>
          </a:p>
          <a:p>
            <a:pPr algn="ctr" latinLnBrk="0">
              <a:lnSpc>
                <a:spcPct val="110000"/>
              </a:lnSpc>
              <a:spcBef>
                <a:spcPts val="500"/>
              </a:spcBef>
              <a:defRPr/>
            </a:pP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몰입형 </a:t>
            </a:r>
            <a:r>
              <a:rPr lang="en-US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XR</a:t>
            </a: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 콘텐츠 체험이 가능합니다</a:t>
            </a:r>
            <a:r>
              <a:rPr lang="en-US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.</a:t>
            </a:r>
          </a:p>
          <a:p>
            <a:pPr algn="ctr" latinLnBrk="0">
              <a:lnSpc>
                <a:spcPct val="110000"/>
              </a:lnSpc>
              <a:spcBef>
                <a:spcPts val="500"/>
              </a:spcBef>
              <a:defRPr/>
            </a:pP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다수의 인원이 체험할 수 있어</a:t>
            </a:r>
            <a:r>
              <a:rPr lang="en-US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 </a:t>
            </a: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체험형 바이럴 마케팅이 가능한 공간입니다</a:t>
            </a:r>
            <a:r>
              <a:rPr lang="en-US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4E2070-59D2-EBFD-0948-32105142319C}"/>
              </a:ext>
            </a:extLst>
          </p:cNvPr>
          <p:cNvSpPr txBox="1"/>
          <p:nvPr/>
        </p:nvSpPr>
        <p:spPr>
          <a:xfrm>
            <a:off x="8333853" y="939499"/>
            <a:ext cx="24765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50" b="1" dirty="0">
                <a:solidFill>
                  <a:srgbClr val="FFFF00"/>
                </a:solidFill>
                <a:effectLst/>
                <a:latin typeface="KoreanTITGD1R" panose="02020600000000000000" pitchFamily="18" charset="-127"/>
                <a:ea typeface="KoreanTITGD1R" panose="02020600000000000000" pitchFamily="18" charset="-127"/>
              </a:rPr>
              <a:t>쉐어박스 보유 기술력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122FF-629E-6CB8-B9CF-9C739C0BB321}"/>
              </a:ext>
            </a:extLst>
          </p:cNvPr>
          <p:cNvSpPr txBox="1"/>
          <p:nvPr/>
        </p:nvSpPr>
        <p:spPr>
          <a:xfrm>
            <a:off x="8470630" y="1267129"/>
            <a:ext cx="284806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✓</a:t>
            </a:r>
            <a:r>
              <a:rPr lang="en-US" altLang="ko-Kore-KR" sz="7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VR/AR </a:t>
            </a:r>
            <a:r>
              <a:rPr lang="ko-KR" altLang="en-US" sz="7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콘텐츠 제작 </a:t>
            </a:r>
          </a:p>
          <a:p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자사의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en-US" altLang="ko-Kore-KR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VR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천문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콘텐츠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판매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및</a:t>
            </a:r>
            <a:endParaRPr lang="en-US" altLang="ko-KR" sz="700" dirty="0">
              <a:solidFill>
                <a:schemeClr val="bg1"/>
              </a:solidFill>
              <a:latin typeface="Helvetica Neue" panose="02000503000000020004" pitchFamily="2" charset="0"/>
              <a:ea typeface="Apple SD Gothic Neo" panose="02000300000000000000" pitchFamily="2" charset="-127"/>
            </a:endParaRPr>
          </a:p>
          <a:p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수요처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맞춤형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en-US" altLang="ko-Kore-KR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VR/AR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콘텐츠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제작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B3E145-B0F5-902F-8A79-E4B304D9D687}"/>
              </a:ext>
            </a:extLst>
          </p:cNvPr>
          <p:cNvSpPr txBox="1"/>
          <p:nvPr/>
        </p:nvSpPr>
        <p:spPr>
          <a:xfrm>
            <a:off x="8470629" y="2272283"/>
            <a:ext cx="284806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✓체험형 전시 마케팅 서비스 </a:t>
            </a:r>
          </a:p>
          <a:p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유휴공간 마케팅 및 리테일 테라피 위한</a:t>
            </a:r>
          </a:p>
          <a:p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공간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구축형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체험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전시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마케팅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서비스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제공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A2074A-D17A-F18A-B435-21388053B6D3}"/>
              </a:ext>
            </a:extLst>
          </p:cNvPr>
          <p:cNvSpPr txBox="1"/>
          <p:nvPr/>
        </p:nvSpPr>
        <p:spPr>
          <a:xfrm>
            <a:off x="8470629" y="1762779"/>
            <a:ext cx="284806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✓</a:t>
            </a:r>
            <a:r>
              <a:rPr lang="en-US" altLang="ko-Kore-KR" sz="7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XR </a:t>
            </a:r>
            <a:r>
              <a:rPr lang="ko-KR" altLang="en-US" sz="7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체험 존 구축 </a:t>
            </a:r>
          </a:p>
          <a:p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실감 콘텐츠를 기획하고 몰입을 높여주는</a:t>
            </a:r>
          </a:p>
          <a:p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디스플레이에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맞춰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en-US" altLang="ko-Kore-KR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XR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체험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존을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구축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37B726-15B5-0BBC-DDE7-153523D9E7C2}"/>
              </a:ext>
            </a:extLst>
          </p:cNvPr>
          <p:cNvSpPr txBox="1"/>
          <p:nvPr/>
        </p:nvSpPr>
        <p:spPr>
          <a:xfrm>
            <a:off x="8470629" y="2781787"/>
            <a:ext cx="284806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7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✓</a:t>
            </a:r>
            <a:r>
              <a:rPr lang="en-US" altLang="ko-Kore-KR" sz="7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LED </a:t>
            </a:r>
            <a:r>
              <a:rPr lang="ko-KR" altLang="en-US" sz="7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인터랙션 콘텐츠 개발 </a:t>
            </a:r>
          </a:p>
          <a:p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사용자의 터치와 몸동작을 인식하는</a:t>
            </a:r>
          </a:p>
          <a:p>
            <a:r>
              <a:rPr lang="en-US" altLang="ko-Kore-KR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LED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인터랙션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콘텐츠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연구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Helvetica Neue" panose="02000503000000020004" pitchFamily="2" charset="0"/>
                <a:ea typeface="Apple SD Gothic Neo" panose="02000300000000000000" pitchFamily="2" charset="-127"/>
              </a:rPr>
              <a:t> </a:t>
            </a:r>
            <a:r>
              <a:rPr lang="ko-KR" altLang="en-US" sz="700" dirty="0">
                <a:solidFill>
                  <a:schemeClr val="bg1"/>
                </a:solidFill>
                <a:effectLst/>
                <a:latin typeface="Apple SD Gothic Neo" panose="02000300000000000000" pitchFamily="2" charset="-127"/>
                <a:ea typeface="Apple SD Gothic Neo" panose="02000300000000000000" pitchFamily="2" charset="-127"/>
              </a:rPr>
              <a:t>개발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1E4301-AB98-560D-9953-A3B6155AB565}"/>
              </a:ext>
            </a:extLst>
          </p:cNvPr>
          <p:cNvSpPr txBox="1"/>
          <p:nvPr/>
        </p:nvSpPr>
        <p:spPr>
          <a:xfrm>
            <a:off x="8496295" y="3695861"/>
            <a:ext cx="211748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050" b="1" dirty="0">
                <a:solidFill>
                  <a:srgbClr val="FFFF00"/>
                </a:solidFill>
                <a:effectLst/>
                <a:latin typeface="KoreanTITGD1R" panose="02020600000000000000" pitchFamily="18" charset="-127"/>
                <a:ea typeface="KoreanTITGD1R" panose="02020600000000000000" pitchFamily="18" charset="-127"/>
              </a:rPr>
              <a:t>보유 기술 및 기술 개발 </a:t>
            </a:r>
            <a:endParaRPr lang="ko-KR" altLang="en-US" sz="1050" dirty="0">
              <a:solidFill>
                <a:srgbClr val="FFFF00"/>
              </a:solidFill>
              <a:effectLst/>
              <a:latin typeface="KoreanTITGD1R" panose="02020600000000000000" pitchFamily="18" charset="-127"/>
              <a:ea typeface="KoreanTITGD1R" panose="02020600000000000000" pitchFamily="18" charset="-127"/>
            </a:endParaRP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F31785C6-0208-F3F7-AF00-B8D779BA0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256387"/>
              </p:ext>
            </p:extLst>
          </p:nvPr>
        </p:nvGraphicFramePr>
        <p:xfrm>
          <a:off x="8029181" y="4206361"/>
          <a:ext cx="3056290" cy="18219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705">
                  <a:extLst>
                    <a:ext uri="{9D8B030D-6E8A-4147-A177-3AD203B41FA5}">
                      <a16:colId xmlns:a16="http://schemas.microsoft.com/office/drawing/2014/main" val="2058521548"/>
                    </a:ext>
                  </a:extLst>
                </a:gridCol>
                <a:gridCol w="1069130">
                  <a:extLst>
                    <a:ext uri="{9D8B030D-6E8A-4147-A177-3AD203B41FA5}">
                      <a16:colId xmlns:a16="http://schemas.microsoft.com/office/drawing/2014/main" val="816657468"/>
                    </a:ext>
                  </a:extLst>
                </a:gridCol>
                <a:gridCol w="970455">
                  <a:extLst>
                    <a:ext uri="{9D8B030D-6E8A-4147-A177-3AD203B41FA5}">
                      <a16:colId xmlns:a16="http://schemas.microsoft.com/office/drawing/2014/main" val="1985198595"/>
                    </a:ext>
                  </a:extLst>
                </a:gridCol>
              </a:tblGrid>
              <a:tr h="32058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800" b="1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보유 기술 </a:t>
                      </a:r>
                      <a:endParaRPr lang="ko-KR" altLang="en-US" sz="800" dirty="0">
                        <a:solidFill>
                          <a:schemeClr val="tx1"/>
                        </a:solidFill>
                        <a:effectLst/>
                        <a:latin typeface="KoreanTITGD1R" panose="02020600000000000000" pitchFamily="18" charset="-127"/>
                        <a:ea typeface="KoreanTITGD1R" panose="02020600000000000000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개발 기술 </a:t>
                      </a:r>
                      <a:endParaRPr lang="ko-KR" altLang="en-US" sz="800" dirty="0">
                        <a:solidFill>
                          <a:schemeClr val="tx1"/>
                        </a:solidFill>
                        <a:effectLst/>
                        <a:latin typeface="KoreanTITGD1R" panose="02020600000000000000" pitchFamily="18" charset="-127"/>
                        <a:ea typeface="KoreanTITGD1R" panose="02020600000000000000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800" b="1" kern="12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  <a:cs typeface="+mn-cs"/>
                        </a:rPr>
                        <a:t>특허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115242"/>
                  </a:ext>
                </a:extLst>
              </a:tr>
              <a:tr h="6479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▪</a:t>
                      </a:r>
                      <a:r>
                        <a:rPr lang="en-US" altLang="ko-Kore-KR" sz="7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Unity/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ore-KR" sz="7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UnrealEngine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개발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▪</a:t>
                      </a:r>
                      <a:r>
                        <a:rPr lang="en-US" altLang="ko-KR" sz="7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5</a:t>
                      </a:r>
                      <a:r>
                        <a:rPr lang="ko-KR" altLang="en-US" sz="7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면몰입형</a:t>
                      </a:r>
                      <a:endParaRPr lang="en-US" altLang="ko-KR" sz="700" dirty="0">
                        <a:solidFill>
                          <a:schemeClr val="tx1"/>
                        </a:solidFill>
                        <a:effectLst/>
                        <a:latin typeface="KoreanTITGD1R" panose="02020600000000000000" pitchFamily="18" charset="-127"/>
                        <a:ea typeface="KoreanTITGD1R" panose="02020600000000000000" pitchFamily="18" charset="-12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ore-KR" sz="7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XR</a:t>
                      </a:r>
                      <a:r>
                        <a:rPr lang="ko-KR" altLang="en-US" sz="7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체험공간구현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▪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  <a:cs typeface="+mn-cs"/>
                        </a:rPr>
                        <a:t>몰입 체험 공간</a:t>
                      </a:r>
                    </a:p>
                    <a:p>
                      <a:pPr algn="ctr"/>
                      <a:r>
                        <a:rPr lang="en-US" altLang="ko-KR" sz="700" kern="12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  <a:cs typeface="+mn-cs"/>
                        </a:rPr>
                        <a:t>(</a:t>
                      </a:r>
                      <a:r>
                        <a:rPr lang="en-US" altLang="ko-Kore-KR" sz="700" kern="12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  <a:cs typeface="+mn-cs"/>
                        </a:rPr>
                        <a:t>Immersive </a:t>
                      </a:r>
                    </a:p>
                    <a:p>
                      <a:pPr algn="ctr"/>
                      <a:r>
                        <a:rPr lang="en-US" altLang="ko-Kore-KR" sz="700" kern="12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  <a:cs typeface="+mn-cs"/>
                        </a:rPr>
                        <a:t>experience </a:t>
                      </a:r>
                    </a:p>
                    <a:p>
                      <a:pPr algn="ctr"/>
                      <a:r>
                        <a:rPr lang="en-US" altLang="ko-Kore-KR" sz="700" kern="12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  <a:cs typeface="+mn-cs"/>
                        </a:rPr>
                        <a:t>space) </a:t>
                      </a:r>
                    </a:p>
                    <a:p>
                      <a:pPr algn="ctr"/>
                      <a:endParaRPr lang="ko-Kore-KR" altLang="en-US" sz="700">
                        <a:solidFill>
                          <a:schemeClr val="tx1"/>
                        </a:solidFill>
                        <a:latin typeface="KoreanTITGD1R" panose="02020600000000000000" pitchFamily="18" charset="-127"/>
                        <a:ea typeface="KoreanTITGD1R" panose="02020600000000000000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024263"/>
                  </a:ext>
                </a:extLst>
              </a:tr>
              <a:tr h="4741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▪프로젝션맵핑</a:t>
                      </a:r>
                      <a:r>
                        <a:rPr lang="en-US" altLang="ko-KR" sz="7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다면형영상제작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▪ 다중사용자</a:t>
                      </a:r>
                      <a:endParaRPr lang="en-US" altLang="ko-KR" sz="700" dirty="0">
                        <a:solidFill>
                          <a:schemeClr val="tx1"/>
                        </a:solidFill>
                        <a:effectLst/>
                        <a:latin typeface="KoreanTITGD1R" panose="02020600000000000000" pitchFamily="18" charset="-127"/>
                        <a:ea typeface="KoreanTITGD1R" panose="02020600000000000000" pitchFamily="18" charset="-127"/>
                      </a:endParaRPr>
                    </a:p>
                    <a:p>
                      <a:pPr algn="ctr"/>
                      <a:r>
                        <a:rPr lang="ko-KR" altLang="en-US" sz="7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동작인식기술</a:t>
                      </a:r>
                      <a:endParaRPr lang="ko-Kore-KR" altLang="en-US" sz="700">
                        <a:solidFill>
                          <a:schemeClr val="tx1"/>
                        </a:solidFill>
                        <a:latin typeface="KoreanTITGD1R" panose="02020600000000000000" pitchFamily="18" charset="-127"/>
                        <a:ea typeface="KoreanTITGD1R" panose="02020600000000000000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▪</a:t>
                      </a: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  <a:cs typeface="+mn-cs"/>
                        </a:rPr>
                        <a:t>전방위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effectLst/>
                        <a:latin typeface="KoreanTITGD1R" panose="02020600000000000000" pitchFamily="18" charset="-127"/>
                        <a:ea typeface="KoreanTITGD1R" panose="02020600000000000000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  <a:cs typeface="+mn-cs"/>
                        </a:rPr>
                        <a:t>인터랙션</a:t>
                      </a:r>
                      <a:endParaRPr lang="en-US" altLang="ko-KR" sz="700" kern="1200" dirty="0">
                        <a:solidFill>
                          <a:schemeClr val="tx1"/>
                        </a:solidFill>
                        <a:effectLst/>
                        <a:latin typeface="KoreanTITGD1R" panose="02020600000000000000" pitchFamily="18" charset="-127"/>
                        <a:ea typeface="KoreanTITGD1R" panose="02020600000000000000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kern="12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  <a:cs typeface="+mn-cs"/>
                        </a:rPr>
                        <a:t>체험 공간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489464"/>
                  </a:ext>
                </a:extLst>
              </a:tr>
              <a:tr h="3792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▪ 볼륨메트릭</a:t>
                      </a:r>
                      <a:endParaRPr lang="en-US" altLang="ko-KR" sz="700" dirty="0">
                        <a:solidFill>
                          <a:schemeClr val="tx1"/>
                        </a:solidFill>
                        <a:effectLst/>
                        <a:latin typeface="KoreanTITGD1R" panose="02020600000000000000" pitchFamily="18" charset="-127"/>
                        <a:ea typeface="KoreanTITGD1R" panose="02020600000000000000" pitchFamily="18" charset="-127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7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캡쳐이미지기술 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7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▪ 사용자행동</a:t>
                      </a:r>
                      <a:endParaRPr lang="en-US" altLang="ko-KR" sz="700" dirty="0">
                        <a:solidFill>
                          <a:schemeClr val="tx1"/>
                        </a:solidFill>
                        <a:effectLst/>
                        <a:latin typeface="KoreanTITGD1R" panose="02020600000000000000" pitchFamily="18" charset="-127"/>
                        <a:ea typeface="KoreanTITGD1R" panose="02020600000000000000" pitchFamily="18" charset="-127"/>
                      </a:endParaRPr>
                    </a:p>
                    <a:p>
                      <a:pPr algn="ctr"/>
                      <a:r>
                        <a:rPr lang="ko-KR" altLang="en-US" sz="700" dirty="0">
                          <a:solidFill>
                            <a:schemeClr val="tx1"/>
                          </a:solidFill>
                          <a:effectLst/>
                          <a:latin typeface="KoreanTITGD1R" panose="02020600000000000000" pitchFamily="18" charset="-127"/>
                          <a:ea typeface="KoreanTITGD1R" panose="02020600000000000000" pitchFamily="18" charset="-127"/>
                        </a:rPr>
                        <a:t>인터랙션기술 </a:t>
                      </a:r>
                      <a:endParaRPr lang="ko-Kore-KR" altLang="en-US" sz="700" dirty="0">
                        <a:solidFill>
                          <a:schemeClr val="tx1"/>
                        </a:solidFill>
                        <a:latin typeface="KoreanTITGD1R" panose="02020600000000000000" pitchFamily="18" charset="-127"/>
                        <a:ea typeface="KoreanTITGD1R" panose="02020600000000000000" pitchFamily="18" charset="-127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ore-KR" altLang="en-US" sz="700" dirty="0">
                        <a:solidFill>
                          <a:schemeClr val="tx1"/>
                        </a:solidFill>
                        <a:latin typeface="KoreanTITGD1R" panose="02020600000000000000" pitchFamily="18" charset="-127"/>
                        <a:ea typeface="KoreanTITGD1R" panose="02020600000000000000" pitchFamily="18" charset="-127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1276873"/>
                  </a:ext>
                </a:extLst>
              </a:tr>
            </a:tbl>
          </a:graphicData>
        </a:graphic>
      </p:graphicFrame>
      <p:sp>
        <p:nvSpPr>
          <p:cNvPr id="17" name="TextBox 34">
            <a:extLst>
              <a:ext uri="{FF2B5EF4-FFF2-40B4-BE49-F238E27FC236}">
                <a16:creationId xmlns:a16="http://schemas.microsoft.com/office/drawing/2014/main" id="{974CA4BA-C99A-9A03-5ADA-94F52FA143B2}"/>
              </a:ext>
            </a:extLst>
          </p:cNvPr>
          <p:cNvSpPr txBox="1"/>
          <p:nvPr/>
        </p:nvSpPr>
        <p:spPr>
          <a:xfrm>
            <a:off x="536983" y="1434366"/>
            <a:ext cx="4029363" cy="750590"/>
          </a:xfrm>
          <a:prstGeom prst="rect">
            <a:avLst/>
          </a:prstGeom>
          <a:noFill/>
        </p:spPr>
        <p:txBody>
          <a:bodyPr vert="horz" wrap="square" lIns="91440" tIns="45720" rIns="91440" bIns="45720" anchor="t">
            <a:spAutoFit/>
          </a:bodyPr>
          <a:lstStyle/>
          <a:p>
            <a:pPr algn="ctr" latinLnBrk="0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&lt;</a:t>
            </a: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우주 탐험대</a:t>
            </a:r>
            <a:r>
              <a:rPr lang="en-US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&gt;</a:t>
            </a: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는 일인칭 </a:t>
            </a:r>
            <a:r>
              <a:rPr lang="en-US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VR</a:t>
            </a: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 인터랙션 콘텐츠로</a:t>
            </a:r>
            <a:r>
              <a:rPr lang="en-US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,</a:t>
            </a:r>
          </a:p>
          <a:p>
            <a:pPr algn="ctr" latinLnBrk="0">
              <a:lnSpc>
                <a:spcPct val="110000"/>
              </a:lnSpc>
              <a:spcBef>
                <a:spcPts val="500"/>
              </a:spcBef>
              <a:defRPr/>
            </a:pP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우주선 공간을 다니며 식물배양</a:t>
            </a:r>
            <a:r>
              <a:rPr lang="en-US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, </a:t>
            </a: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기체 등을 실험하는 실감형 체험 공간입니다</a:t>
            </a:r>
            <a:r>
              <a:rPr lang="en-US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.</a:t>
            </a:r>
          </a:p>
          <a:p>
            <a:pPr algn="ctr" latinLnBrk="0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VR </a:t>
            </a: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애니메이션과 인터페이스로 다양한 연령대가 즐길 수 있도록</a:t>
            </a:r>
            <a:endParaRPr lang="en-US" altLang="ko-KR" sz="700" dirty="0">
              <a:solidFill>
                <a:schemeClr val="bg1"/>
              </a:solidFill>
              <a:latin typeface="KoreanTITGD1R" panose="02020600000000000000" pitchFamily="18" charset="-127"/>
              <a:ea typeface="KoreanTITGD1R" panose="02020600000000000000" pitchFamily="18" charset="-127"/>
              <a:cs typeface="Arial"/>
            </a:endParaRPr>
          </a:p>
          <a:p>
            <a:pPr algn="ctr" latinLnBrk="0">
              <a:lnSpc>
                <a:spcPct val="110000"/>
              </a:lnSpc>
              <a:spcBef>
                <a:spcPts val="500"/>
              </a:spcBef>
              <a:defRPr/>
            </a:pPr>
            <a:r>
              <a:rPr lang="ko-KR" altLang="en-US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실감형 인터랙션을 통해 몰입감과 재미를 높였습니다</a:t>
            </a:r>
            <a:r>
              <a:rPr lang="en-US" altLang="ko-KR" sz="700" dirty="0">
                <a:solidFill>
                  <a:schemeClr val="bg1"/>
                </a:solidFill>
                <a:latin typeface="KoreanTITGD1R" panose="02020600000000000000" pitchFamily="18" charset="-127"/>
                <a:ea typeface="KoreanTITGD1R" panose="02020600000000000000" pitchFamily="18" charset="-127"/>
                <a:cs typeface="Arial"/>
              </a:rPr>
              <a:t>.</a:t>
            </a:r>
          </a:p>
        </p:txBody>
      </p:sp>
      <p:pic>
        <p:nvPicPr>
          <p:cNvPr id="20" name="그림 19" descr="스크린샷, 아동 미술이(가) 표시된 사진&#10;&#10;자동 생성된 설명">
            <a:extLst>
              <a:ext uri="{FF2B5EF4-FFF2-40B4-BE49-F238E27FC236}">
                <a16:creationId xmlns:a16="http://schemas.microsoft.com/office/drawing/2014/main" id="{AC5CA4A9-0454-C161-CF41-79819DBD9D8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17922" y="2462330"/>
            <a:ext cx="1111098" cy="755371"/>
          </a:xfrm>
          <a:prstGeom prst="rect">
            <a:avLst/>
          </a:prstGeom>
        </p:spPr>
      </p:pic>
      <p:pic>
        <p:nvPicPr>
          <p:cNvPr id="22" name="Picture 4" descr="What Is Virtual Reality? An Easy-to-Understand Guide To VR, 46% OFF">
            <a:extLst>
              <a:ext uri="{FF2B5EF4-FFF2-40B4-BE49-F238E27FC236}">
                <a16:creationId xmlns:a16="http://schemas.microsoft.com/office/drawing/2014/main" id="{EAE779CD-180B-D08D-A632-5BB3A5A8D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7" t="14319" r="60080" b="55764"/>
          <a:stretch/>
        </p:blipFill>
        <p:spPr bwMode="auto">
          <a:xfrm>
            <a:off x="4463739" y="4775161"/>
            <a:ext cx="543465" cy="4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2020 forecast—AR and VR will soon be commonplace in the workplace - Agility  PR Solutions">
            <a:extLst>
              <a:ext uri="{FF2B5EF4-FFF2-40B4-BE49-F238E27FC236}">
                <a16:creationId xmlns:a16="http://schemas.microsoft.com/office/drawing/2014/main" id="{640DCE85-19D6-1525-1BDF-3E6AF83B1B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 t="28315" r="73887" b="32302"/>
          <a:stretch/>
        </p:blipFill>
        <p:spPr bwMode="auto">
          <a:xfrm>
            <a:off x="3832603" y="1920201"/>
            <a:ext cx="423043" cy="31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Premium Vector | Concept of virtual reality technology, graphic of a  teenage gamer wearing vr head-mounted playing game">
            <a:extLst>
              <a:ext uri="{FF2B5EF4-FFF2-40B4-BE49-F238E27FC236}">
                <a16:creationId xmlns:a16="http://schemas.microsoft.com/office/drawing/2014/main" id="{F3D2366D-CA91-D96D-0E79-6535AEDFCD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1" t="54197" r="62301" b="28605"/>
          <a:stretch/>
        </p:blipFill>
        <p:spPr bwMode="auto">
          <a:xfrm>
            <a:off x="7854493" y="3292860"/>
            <a:ext cx="976662" cy="3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그림 28" descr="로고, 상징, 그래픽, 디자인이(가) 표시된 사진&#10;&#10;자동 생성된 설명">
            <a:extLst>
              <a:ext uri="{FF2B5EF4-FFF2-40B4-BE49-F238E27FC236}">
                <a16:creationId xmlns:a16="http://schemas.microsoft.com/office/drawing/2014/main" id="{3D6B5CCA-EF78-B43F-5B36-42592449A32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41393" y="1815785"/>
            <a:ext cx="378151" cy="364883"/>
          </a:xfrm>
          <a:prstGeom prst="rect">
            <a:avLst/>
          </a:prstGeom>
        </p:spPr>
      </p:pic>
      <p:pic>
        <p:nvPicPr>
          <p:cNvPr id="35" name="그림 34" descr="로고, 창의성이(가) 표시된 사진&#10;&#10;자동 생성된 설명">
            <a:extLst>
              <a:ext uri="{FF2B5EF4-FFF2-40B4-BE49-F238E27FC236}">
                <a16:creationId xmlns:a16="http://schemas.microsoft.com/office/drawing/2014/main" id="{F7F8908D-76C7-AD01-547B-5DE536ADE63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039560" y="2810929"/>
            <a:ext cx="378151" cy="364883"/>
          </a:xfrm>
          <a:prstGeom prst="rect">
            <a:avLst/>
          </a:prstGeom>
        </p:spPr>
      </p:pic>
      <p:pic>
        <p:nvPicPr>
          <p:cNvPr id="1026" name="Picture 2" descr="NFT XR 전시 리뷰 - 테크42">
            <a:extLst>
              <a:ext uri="{FF2B5EF4-FFF2-40B4-BE49-F238E27FC236}">
                <a16:creationId xmlns:a16="http://schemas.microsoft.com/office/drawing/2014/main" id="{FECA0ACE-C412-DF52-20F4-C1863154F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" t="35896" r="66051" b="24160"/>
          <a:stretch/>
        </p:blipFill>
        <p:spPr bwMode="auto">
          <a:xfrm>
            <a:off x="8029181" y="2306139"/>
            <a:ext cx="414955" cy="36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RNECT - [버넥트 파트너사 모집] 끊임없는 혁신과 협력을 통해 미래를 창조하세요! VIRNECT와 미래를 만들어갈 파트너사를  찾습니다. 버넥트의 열정과 노력으로 함께 성장하며 혁신적인 비즈니스 세계에 도전해보세요. 버넥트와 함께라면 무한한 가능성이 펼쳐집니다  ...">
            <a:extLst>
              <a:ext uri="{FF2B5EF4-FFF2-40B4-BE49-F238E27FC236}">
                <a16:creationId xmlns:a16="http://schemas.microsoft.com/office/drawing/2014/main" id="{F57B13B9-F8FA-464D-28A2-7A1559FE2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2" t="19559" r="40434" b="57883"/>
          <a:stretch/>
        </p:blipFill>
        <p:spPr bwMode="auto">
          <a:xfrm>
            <a:off x="7980972" y="1293619"/>
            <a:ext cx="511372" cy="46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63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</TotalTime>
  <Words>418</Words>
  <Application>Microsoft Office PowerPoint</Application>
  <PresentationFormat>와이드스크린</PresentationFormat>
  <Paragraphs>81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2" baseType="lpstr">
      <vt:lpstr>Apple SD Gothic Neo</vt:lpstr>
      <vt:lpstr>Helvetica Neue</vt:lpstr>
      <vt:lpstr>KoreanTITGD1R</vt:lpstr>
      <vt:lpstr>SUITE Light</vt:lpstr>
      <vt:lpstr>SUITE Medium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안 은영</dc:creator>
  <cp:lastModifiedBy>안 은영</cp:lastModifiedBy>
  <cp:revision>52</cp:revision>
  <dcterms:created xsi:type="dcterms:W3CDTF">2023-11-08T05:49:05Z</dcterms:created>
  <dcterms:modified xsi:type="dcterms:W3CDTF">2023-11-15T06:49:49Z</dcterms:modified>
</cp:coreProperties>
</file>