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0" r:id="rId3"/>
    <p:sldId id="266" r:id="rId4"/>
    <p:sldId id="264" r:id="rId5"/>
    <p:sldId id="265" r:id="rId6"/>
    <p:sldId id="261" r:id="rId7"/>
    <p:sldId id="267" r:id="rId8"/>
    <p:sldId id="262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F9FCF"/>
    <a:srgbClr val="3D2A55"/>
    <a:srgbClr val="211B49"/>
    <a:srgbClr val="4B335B"/>
    <a:srgbClr val="352852"/>
    <a:srgbClr val="4D345C"/>
    <a:srgbClr val="161443"/>
    <a:srgbClr val="E1ADFF"/>
    <a:srgbClr val="272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7C4C-3C1D-4683-AAE8-4231B89C509B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B0D-EA7B-4165-96EE-E7F5A30828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50CB-5162-4E02-9BF9-195E9A14ADF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6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062C81-0ECD-4883-E4C3-738E299D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399376-6012-BCAC-CD6E-252ABFE9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05CD02-4337-FD69-D92C-94A93160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580B63-92DB-12B0-D44D-58E7EB5A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939F6-98CB-C164-CCCF-D1D4580E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6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E6F16B-A356-B0AF-922F-38E959C9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E50E08-3EC0-64FE-3B2F-E5921F85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BF5597-1FFB-E0CD-E683-A7A3976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6FDE6-DC5C-B11D-85B1-E3EB4E3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24561D-63BD-32D8-34F1-AB29C99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7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32DC10-C26D-B43D-CA1D-6D62B7DE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FC81E3-A02E-FF92-C054-2A194887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5A8E8A-A878-0679-28EB-3870720C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B2C8FA-AB7C-AC4A-3DD2-80A65875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2E02A-AD64-2C3B-910D-606B5E43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7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8F0F2D-780D-7F49-C31E-5BB5650A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112FD-94DB-ABAF-5E85-D9F077C6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BF89F6-8968-4C09-A94C-FA22CC1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775CA7-3270-B909-233F-AEB6AB6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C74028-F3A5-8E1C-CB47-D3AA4273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4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A9965C-183D-1EEA-7FA0-8D803E8B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4E42B-7357-F15C-BD81-9B198C18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15FB17-5E50-0ABF-7BC2-7488CB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AED4E-A8E1-597D-F6A3-C5D84D52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9AB3CB-FE5D-0BBF-EE99-FFD7546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58A4A-31CE-5605-5D95-9D67886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BC1847-050A-1C38-B748-41EDE78F8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EAC346-D8AB-659B-EBFC-802B07D2F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5EEB2E-811E-9957-FD1B-22343440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1B6ECC-AF01-9CF3-3A09-B180BA35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75D39E-8039-94ED-6211-2B9E0B5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1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2D8888-5983-ADBC-48D5-30145FB7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5A72BD-C176-D233-79B7-536D12E9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03DC31-FCCE-30DD-84AF-F7072ACA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209A9-C857-C0BE-2C9B-704832F74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B7A5BF0-45A0-1A65-13D4-773F630D0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72834AF-6D49-1102-050E-CFD55DC7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158ACB-0A63-752D-9925-4B6C6CA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6A86-6ACF-E938-AE29-D9DD59FC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3654DE-E893-D815-F0D5-3FD24C4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7B9872-24CA-D06D-5D68-B381A8E9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71EF39-321A-B701-B2A3-33A058F0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A74CFC2-B27C-BC4D-A52C-484FA08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71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2B3E4C-CB54-7F94-2C9A-E4BD5BE2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DF62B7-6047-405B-642C-70E6092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8DC7EE-0970-6698-A154-3EF3241B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DEBD8-4924-853A-886E-5398E75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9F9953-7169-33EC-D9DB-935AF381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381A70-2DE2-0509-2672-AEF9CE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7CB3FE-9BE3-80EB-1AA8-2A791EE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F028BA-D3CB-36A6-0649-821BB9D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04FE96-9F6F-1B72-2C47-97035CD0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B2DBF2-25D8-D98F-C8F0-AE899EFF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DD44-02ED-88B3-73AC-3B91154FD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95DDD6-93D0-752A-4050-51BD3647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5009DA-2988-60C2-937D-2B4C10C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0FB17F-FECF-CE7A-4D44-CF4B908E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3CF644-000A-BDB4-B01C-D5086C4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6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D33B49-4585-A32A-1333-8E862D8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06D18-2F9E-1FCC-553D-8E185036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97B5E-9B9B-5DE6-B992-7F411D63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07ECE8-AD78-C8A3-DDB7-B78D6F64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D79BFE-6D2F-C176-21B1-D35221BA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0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1"/>
          <p:cNvSpPr txBox="1">
            <a:spLocks/>
          </p:cNvSpPr>
          <p:nvPr/>
        </p:nvSpPr>
        <p:spPr>
          <a:xfrm>
            <a:off x="1130556" y="2635715"/>
            <a:ext cx="10256785" cy="5478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와이그램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</a:t>
            </a:r>
            <a:r>
              <a:rPr lang="en-US" altLang="ko-KR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eDM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B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안 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SB</a:t>
            </a:r>
          </a:p>
        </p:txBody>
      </p:sp>
      <p:sp>
        <p:nvSpPr>
          <p:cNvPr id="9" name="텍스트 개체 틀 17"/>
          <p:cNvSpPr txBox="1">
            <a:spLocks/>
          </p:cNvSpPr>
          <p:nvPr/>
        </p:nvSpPr>
        <p:spPr>
          <a:xfrm>
            <a:off x="1078155" y="5456835"/>
            <a:ext cx="8420100" cy="90075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Copyright © 2018 by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part of this publication may be reproduced, stored in a retrieval system, or transmitted in any form or by any means </a:t>
            </a:r>
            <a:b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electronic, mechanical, photocopying, recording, or otherwise — without the permission of  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COMPANY CONFIDENTIAL</a:t>
            </a:r>
          </a:p>
          <a:p>
            <a:pPr algn="l"/>
            <a:r>
              <a:rPr lang="en-US" altLang="ko-KR" sz="800" i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Tahoma" pitchFamily="34" charset="0"/>
              </a:rPr>
              <a:t>RD</a:t>
            </a:r>
            <a:endParaRPr lang="ko-KR" altLang="en-US" sz="800" i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Tahoma" pitchFamily="34" charset="0"/>
            </a:endParaRPr>
          </a:p>
        </p:txBody>
      </p:sp>
      <p:sp>
        <p:nvSpPr>
          <p:cNvPr id="10" name="부제목 6"/>
          <p:cNvSpPr txBox="1">
            <a:spLocks/>
          </p:cNvSpPr>
          <p:nvPr/>
        </p:nvSpPr>
        <p:spPr>
          <a:xfrm>
            <a:off x="1130556" y="3306563"/>
            <a:ext cx="7956376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번역 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: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영문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일문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중문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간체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베트남어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17" y="5714414"/>
            <a:ext cx="1763200" cy="38560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 rot="5400000">
            <a:off x="5859690" y="-5872353"/>
            <a:ext cx="472615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5400000">
            <a:off x="5991223" y="-5528183"/>
            <a:ext cx="209550" cy="12192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5885996"/>
          </a:xfrm>
          <a:prstGeom prst="rect">
            <a:avLst/>
          </a:prstGeom>
          <a:solidFill>
            <a:srgbClr val="C4C4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2025565-B90F-F239-E835-BF007F99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39" y="1243689"/>
            <a:ext cx="1344174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01ECDDA-6387-5DE5-835E-4928118B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5" y="1224329"/>
            <a:ext cx="889605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604AC13-2A5A-D096-BA89-0DCF9A1C2DB2}"/>
              </a:ext>
            </a:extLst>
          </p:cNvPr>
          <p:cNvSpPr/>
          <p:nvPr/>
        </p:nvSpPr>
        <p:spPr>
          <a:xfrm>
            <a:off x="647900" y="1222310"/>
            <a:ext cx="7115169" cy="1959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BC9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C98D745-108B-17B6-F829-7FEE23ED80BE}"/>
              </a:ext>
            </a:extLst>
          </p:cNvPr>
          <p:cNvSpPr/>
          <p:nvPr/>
        </p:nvSpPr>
        <p:spPr>
          <a:xfrm>
            <a:off x="834142" y="2590997"/>
            <a:ext cx="2099577" cy="382556"/>
          </a:xfrm>
          <a:prstGeom prst="rect">
            <a:avLst/>
          </a:prstGeom>
          <a:solidFill>
            <a:srgbClr val="352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관련 기사 보기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4CEC9057-0199-6333-2611-DD2545A2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00" y="3292691"/>
            <a:ext cx="596980" cy="692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CFB9BA6-208B-992C-840B-B8130B180C17}"/>
              </a:ext>
            </a:extLst>
          </p:cNvPr>
          <p:cNvSpPr txBox="1"/>
          <p:nvPr/>
        </p:nvSpPr>
        <p:spPr>
          <a:xfrm>
            <a:off x="1339277" y="3289643"/>
            <a:ext cx="68541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400" dirty="0" err="1">
                <a:solidFill>
                  <a:schemeClr val="dk1"/>
                </a:solidFill>
              </a:rPr>
              <a:t>와이그램은</a:t>
            </a:r>
            <a:r>
              <a:rPr lang="ko-KR" altLang="en-US" sz="1400" dirty="0">
                <a:solidFill>
                  <a:schemeClr val="dk1"/>
                </a:solidFill>
              </a:rPr>
              <a:t> 캐릭터 </a:t>
            </a:r>
            <a:r>
              <a:rPr lang="en-US" altLang="ko-KR" sz="1400" dirty="0">
                <a:solidFill>
                  <a:schemeClr val="dk1"/>
                </a:solidFill>
              </a:rPr>
              <a:t>IP</a:t>
            </a:r>
            <a:r>
              <a:rPr lang="ko-KR" altLang="en-US" sz="1400" dirty="0">
                <a:solidFill>
                  <a:schemeClr val="dk1"/>
                </a:solidFill>
              </a:rPr>
              <a:t>의 메타버스 사용권을 확보하여 웹</a:t>
            </a:r>
            <a:r>
              <a:rPr lang="en-US" altLang="ko-KR" sz="1400" dirty="0">
                <a:solidFill>
                  <a:schemeClr val="dk1"/>
                </a:solidFill>
              </a:rPr>
              <a:t>3 </a:t>
            </a:r>
            <a:r>
              <a:rPr lang="ko-KR" altLang="en-US" sz="1400" dirty="0">
                <a:solidFill>
                  <a:schemeClr val="dk1"/>
                </a:solidFill>
              </a:rPr>
              <a:t>기반한 메타버스 </a:t>
            </a:r>
            <a:endParaRPr lang="en-US" altLang="ko-KR"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400" dirty="0">
                <a:solidFill>
                  <a:schemeClr val="dk1"/>
                </a:solidFill>
              </a:rPr>
              <a:t>게임</a:t>
            </a:r>
            <a:r>
              <a:rPr lang="en-US" altLang="ko-KR" sz="1400" dirty="0">
                <a:solidFill>
                  <a:schemeClr val="dk1"/>
                </a:solidFill>
              </a:rPr>
              <a:t>·</a:t>
            </a:r>
            <a:r>
              <a:rPr lang="ko-KR" altLang="en-US" sz="1400" dirty="0">
                <a:solidFill>
                  <a:schemeClr val="dk1"/>
                </a:solidFill>
              </a:rPr>
              <a:t>경험</a:t>
            </a:r>
            <a:r>
              <a:rPr lang="en-US" altLang="ko-KR" sz="1400" dirty="0">
                <a:solidFill>
                  <a:schemeClr val="dk1"/>
                </a:solidFill>
              </a:rPr>
              <a:t>, </a:t>
            </a:r>
            <a:r>
              <a:rPr lang="ko-KR" altLang="en-US" sz="1400" dirty="0">
                <a:solidFill>
                  <a:schemeClr val="dk1"/>
                </a:solidFill>
              </a:rPr>
              <a:t>메타 애니메이션</a:t>
            </a:r>
            <a:r>
              <a:rPr lang="en-US" altLang="ko-KR" sz="1400" dirty="0">
                <a:solidFill>
                  <a:schemeClr val="dk1"/>
                </a:solidFill>
              </a:rPr>
              <a:t>, M2O</a:t>
            </a:r>
            <a:r>
              <a:rPr lang="ko-KR" altLang="en-US" sz="1400" dirty="0">
                <a:solidFill>
                  <a:schemeClr val="dk1"/>
                </a:solidFill>
              </a:rPr>
              <a:t>솔루션 등 다양한 콘텐츠를 제작하고 </a:t>
            </a:r>
            <a:endParaRPr lang="en-US" altLang="ko-KR"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400" dirty="0">
                <a:solidFill>
                  <a:schemeClr val="dk1"/>
                </a:solidFill>
              </a:rPr>
              <a:t>마케팅 도구로 활용하는 </a:t>
            </a:r>
            <a:r>
              <a:rPr lang="en-US" altLang="ko-KR" sz="1400" dirty="0">
                <a:solidFill>
                  <a:schemeClr val="dk1"/>
                </a:solidFill>
              </a:rPr>
              <a:t>ILK(I Love </a:t>
            </a:r>
            <a:r>
              <a:rPr lang="en-US" altLang="ko-KR" sz="1400" dirty="0" err="1">
                <a:solidFill>
                  <a:schemeClr val="dk1"/>
                </a:solidFill>
              </a:rPr>
              <a:t>Karacter</a:t>
            </a:r>
            <a:r>
              <a:rPr lang="en-US" altLang="ko-KR" sz="1400" dirty="0">
                <a:solidFill>
                  <a:schemeClr val="dk1"/>
                </a:solidFill>
              </a:rPr>
              <a:t>) </a:t>
            </a:r>
            <a:r>
              <a:rPr lang="ko-KR" altLang="en-US" sz="1400" dirty="0">
                <a:solidFill>
                  <a:schemeClr val="dk1"/>
                </a:solidFill>
              </a:rPr>
              <a:t>프로젝트를 운영합니다</a:t>
            </a:r>
            <a:r>
              <a:rPr lang="en-US" altLang="ko-KR" sz="1400" dirty="0">
                <a:solidFill>
                  <a:schemeClr val="dk1"/>
                </a:solidFill>
              </a:rPr>
              <a:t>. </a:t>
            </a:r>
            <a:endParaRPr lang="ko-KR" altLang="en-US" sz="1400" dirty="0"/>
          </a:p>
        </p:txBody>
      </p: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DFCB931E-49C6-28C6-09AD-47FE479FF02B}"/>
              </a:ext>
            </a:extLst>
          </p:cNvPr>
          <p:cNvSpPr/>
          <p:nvPr/>
        </p:nvSpPr>
        <p:spPr>
          <a:xfrm>
            <a:off x="647899" y="4751266"/>
            <a:ext cx="7115169" cy="1931444"/>
          </a:xfrm>
          <a:prstGeom prst="rect">
            <a:avLst/>
          </a:prstGeom>
          <a:gradFill flip="none" rotWithShape="1">
            <a:gsLst>
              <a:gs pos="0">
                <a:srgbClr val="4D345C"/>
              </a:gs>
              <a:gs pos="74000">
                <a:srgbClr val="372652"/>
              </a:gs>
              <a:gs pos="83000">
                <a:srgbClr val="27204C"/>
              </a:gs>
              <a:gs pos="100000">
                <a:srgbClr val="1614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BD06EEF-B032-E97A-AFEE-50FC654A5EA3}"/>
              </a:ext>
            </a:extLst>
          </p:cNvPr>
          <p:cNvGrpSpPr/>
          <p:nvPr/>
        </p:nvGrpSpPr>
        <p:grpSpPr>
          <a:xfrm>
            <a:off x="2256924" y="5014085"/>
            <a:ext cx="3897118" cy="339870"/>
            <a:chOff x="702516" y="5283471"/>
            <a:chExt cx="3897118" cy="535215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E878639B-36BF-2C0C-83F7-876A1B83E56F}"/>
                </a:ext>
              </a:extLst>
            </p:cNvPr>
            <p:cNvSpPr/>
            <p:nvPr/>
          </p:nvSpPr>
          <p:spPr>
            <a:xfrm>
              <a:off x="905347" y="5331087"/>
              <a:ext cx="3641364" cy="4875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52911CFA-7EAD-5839-D278-2BE2D9DE8195}"/>
                </a:ext>
              </a:extLst>
            </p:cNvPr>
            <p:cNvSpPr txBox="1"/>
            <p:nvPr/>
          </p:nvSpPr>
          <p:spPr>
            <a:xfrm>
              <a:off x="702516" y="5283471"/>
              <a:ext cx="38971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rgbClr val="4D345C"/>
                  </a:solidFill>
                  <a:latin typeface="a타이틀고딕4" panose="02020600000000000000" pitchFamily="18" charset="-127"/>
                  <a:ea typeface="a타이틀고딕4" panose="02020600000000000000" pitchFamily="18" charset="-127"/>
                </a:rPr>
                <a:t>ILK </a:t>
              </a:r>
              <a:r>
                <a:rPr lang="ko-KR" altLang="en-US" sz="1600" dirty="0">
                  <a:solidFill>
                    <a:srgbClr val="4D345C"/>
                  </a:solidFill>
                  <a:latin typeface="a타이틀고딕4" panose="02020600000000000000" pitchFamily="18" charset="-127"/>
                  <a:ea typeface="a타이틀고딕4" panose="02020600000000000000" pitchFamily="18" charset="-127"/>
                </a:rPr>
                <a:t>허브랜드 플레이 영상 보기 </a:t>
              </a:r>
              <a:r>
                <a:rPr lang="en-US" altLang="ko-KR" sz="1600" dirty="0">
                  <a:solidFill>
                    <a:srgbClr val="4D345C"/>
                  </a:solidFill>
                  <a:latin typeface="a타이틀고딕4" panose="02020600000000000000" pitchFamily="18" charset="-127"/>
                  <a:ea typeface="a타이틀고딕4" panose="02020600000000000000" pitchFamily="18" charset="-127"/>
                </a:rPr>
                <a:t>&gt;</a:t>
              </a:r>
              <a:endParaRPr lang="ko-KR" altLang="en-US" sz="1600" dirty="0">
                <a:solidFill>
                  <a:srgbClr val="4D345C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84059B-7796-0E5A-C572-FC49CFF714F3}"/>
              </a:ext>
            </a:extLst>
          </p:cNvPr>
          <p:cNvSpPr txBox="1"/>
          <p:nvPr/>
        </p:nvSpPr>
        <p:spPr>
          <a:xfrm>
            <a:off x="776594" y="1327852"/>
            <a:ext cx="453521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+mj-ea"/>
                <a:ea typeface="+mj-ea"/>
              </a:rPr>
              <a:t>META ANIMATION</a:t>
            </a:r>
          </a:p>
          <a:p>
            <a:r>
              <a:rPr lang="en-US" altLang="ko-KR" dirty="0">
                <a:solidFill>
                  <a:srgbClr val="4D345C"/>
                </a:solidFill>
                <a:latin typeface="+mj-ea"/>
                <a:ea typeface="+mj-ea"/>
              </a:rPr>
              <a:t>[</a:t>
            </a:r>
            <a:r>
              <a:rPr lang="ko-KR" altLang="en-US" dirty="0" err="1">
                <a:solidFill>
                  <a:srgbClr val="4D345C"/>
                </a:solidFill>
                <a:latin typeface="+mj-ea"/>
                <a:ea typeface="+mj-ea"/>
              </a:rPr>
              <a:t>애코와</a:t>
            </a:r>
            <a:r>
              <a:rPr lang="ko-KR" altLang="en-US" dirty="0">
                <a:solidFill>
                  <a:srgbClr val="4D345C"/>
                </a:solidFill>
                <a:latin typeface="+mj-ea"/>
                <a:ea typeface="+mj-ea"/>
              </a:rPr>
              <a:t> 친구들</a:t>
            </a:r>
            <a:r>
              <a:rPr lang="en-US" altLang="ko-KR" dirty="0">
                <a:solidFill>
                  <a:srgbClr val="4D345C"/>
                </a:solidFill>
                <a:latin typeface="+mj-ea"/>
                <a:ea typeface="+mj-ea"/>
              </a:rPr>
              <a:t>] </a:t>
            </a:r>
            <a:r>
              <a:rPr lang="ko-KR" altLang="en-US" dirty="0">
                <a:solidFill>
                  <a:srgbClr val="4D345C"/>
                </a:solidFill>
                <a:latin typeface="+mj-ea"/>
                <a:ea typeface="+mj-ea"/>
              </a:rPr>
              <a:t>시즌</a:t>
            </a:r>
            <a:r>
              <a:rPr lang="en-US" altLang="ko-KR" dirty="0">
                <a:solidFill>
                  <a:srgbClr val="4D345C"/>
                </a:solidFill>
                <a:latin typeface="+mj-ea"/>
                <a:ea typeface="+mj-ea"/>
              </a:rPr>
              <a:t>2 EBS </a:t>
            </a:r>
            <a:r>
              <a:rPr lang="ko-KR" altLang="en-US" dirty="0">
                <a:solidFill>
                  <a:srgbClr val="4D345C"/>
                </a:solidFill>
                <a:latin typeface="+mj-ea"/>
                <a:ea typeface="+mj-ea"/>
              </a:rPr>
              <a:t>방영 예정</a:t>
            </a:r>
            <a:endParaRPr lang="en-US" altLang="ko-KR" dirty="0">
              <a:solidFill>
                <a:srgbClr val="4D345C"/>
              </a:solidFill>
              <a:latin typeface="+mj-ea"/>
              <a:ea typeface="+mj-ea"/>
            </a:endParaRPr>
          </a:p>
          <a:p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메타버스 게임</a:t>
            </a:r>
            <a:r>
              <a:rPr lang="en-US" altLang="ko-KR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 + </a:t>
            </a:r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애니메이션 </a:t>
            </a:r>
            <a:r>
              <a:rPr lang="en-US" altLang="ko-KR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+ </a:t>
            </a:r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디지털 </a:t>
            </a:r>
            <a:r>
              <a:rPr lang="ko-KR" altLang="en-US" sz="1600" dirty="0" err="1">
                <a:latin typeface="a타이틀고딕4" panose="02020600000000000000" pitchFamily="18" charset="-127"/>
                <a:ea typeface="a타이틀고딕4" panose="02020600000000000000" pitchFamily="18" charset="-127"/>
              </a:rPr>
              <a:t>에셋</a:t>
            </a:r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 동시 출시</a:t>
            </a:r>
            <a:endParaRPr lang="en-US" altLang="ko-KR" sz="1600" dirty="0"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  <a:p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두뇌게임으로 즐기는 유저 참여형 웹</a:t>
            </a:r>
            <a:r>
              <a:rPr lang="en-US" altLang="ko-KR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3 </a:t>
            </a:r>
            <a:r>
              <a:rPr lang="ko-KR" altLang="en-US" sz="1600" dirty="0">
                <a:latin typeface="a타이틀고딕4" panose="02020600000000000000" pitchFamily="18" charset="-127"/>
                <a:ea typeface="a타이틀고딕4" panose="02020600000000000000" pitchFamily="18" charset="-127"/>
              </a:rPr>
              <a:t>콘텐츠</a:t>
            </a:r>
            <a:endParaRPr lang="en-US" altLang="ko-KR" sz="1600" dirty="0"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AEF10-9543-577A-509D-2F728E1D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92" y="216837"/>
            <a:ext cx="1585166" cy="15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88E116E8-8EC7-9ACE-B940-46EECBB73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10" y="81329"/>
            <a:ext cx="2540008" cy="3330606"/>
          </a:xfrm>
          <a:prstGeom prst="rect">
            <a:avLst/>
          </a:prstGeom>
        </p:spPr>
      </p:pic>
      <p:pic>
        <p:nvPicPr>
          <p:cNvPr id="27" name="Google Shape;168;p27">
            <a:extLst>
              <a:ext uri="{FF2B5EF4-FFF2-40B4-BE49-F238E27FC236}">
                <a16:creationId xmlns:a16="http://schemas.microsoft.com/office/drawing/2014/main" id="{E7E8A058-783F-ACD3-2279-86D1693B6C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6940" y="1199411"/>
            <a:ext cx="1292196" cy="854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48B39526-5CB9-3C6C-BF29-8169B36225B3}"/>
              </a:ext>
            </a:extLst>
          </p:cNvPr>
          <p:cNvGrpSpPr/>
          <p:nvPr/>
        </p:nvGrpSpPr>
        <p:grpSpPr>
          <a:xfrm>
            <a:off x="2090028" y="4084914"/>
            <a:ext cx="4266134" cy="566329"/>
            <a:chOff x="2390626" y="4288534"/>
            <a:chExt cx="3825050" cy="507775"/>
          </a:xfrm>
        </p:grpSpPr>
        <p:pic>
          <p:nvPicPr>
            <p:cNvPr id="31" name="Google Shape;194;p28">
              <a:extLst>
                <a:ext uri="{FF2B5EF4-FFF2-40B4-BE49-F238E27FC236}">
                  <a16:creationId xmlns:a16="http://schemas.microsoft.com/office/drawing/2014/main" id="{7EF1C690-F159-F81F-9B6C-2C2ACB1A57C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90626" y="4329536"/>
              <a:ext cx="1627602" cy="3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95;p28">
              <a:extLst>
                <a:ext uri="{FF2B5EF4-FFF2-40B4-BE49-F238E27FC236}">
                  <a16:creationId xmlns:a16="http://schemas.microsoft.com/office/drawing/2014/main" id="{4839E09E-040F-B1C4-EAB5-0408EC0D339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6425" b="38087"/>
            <a:stretch/>
          </p:blipFill>
          <p:spPr>
            <a:xfrm>
              <a:off x="4223401" y="4288534"/>
              <a:ext cx="1992275" cy="507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96;p28">
              <a:extLst>
                <a:ext uri="{FF2B5EF4-FFF2-40B4-BE49-F238E27FC236}">
                  <a16:creationId xmlns:a16="http://schemas.microsoft.com/office/drawing/2014/main" id="{99E43909-0FE2-6CAC-ECCC-6C269DEEE524}"/>
                </a:ext>
              </a:extLst>
            </p:cNvPr>
            <p:cNvSpPr txBox="1"/>
            <p:nvPr/>
          </p:nvSpPr>
          <p:spPr>
            <a:xfrm>
              <a:off x="4050300" y="4310747"/>
              <a:ext cx="351000" cy="483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2800"/>
                <a:t>X</a:t>
              </a:r>
              <a:endParaRPr sz="28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8701C6-BDBC-9A83-5D53-E681C3AD4CFC}"/>
              </a:ext>
            </a:extLst>
          </p:cNvPr>
          <p:cNvSpPr txBox="1"/>
          <p:nvPr/>
        </p:nvSpPr>
        <p:spPr>
          <a:xfrm>
            <a:off x="1156706" y="5491891"/>
            <a:ext cx="6097554" cy="1061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“우리 집에 </a:t>
            </a:r>
            <a:r>
              <a:rPr lang="ko-KR" altLang="en-US" sz="1800" b="1" i="0" u="none" strike="noStrike" dirty="0" err="1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놀러오세요</a:t>
            </a:r>
            <a:r>
              <a:rPr lang="en-US" altLang="ko-KR" sz="18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!”</a:t>
            </a:r>
            <a:endParaRPr lang="ko-KR" altLang="en-US" b="0" dirty="0">
              <a:solidFill>
                <a:srgbClr val="FFC000"/>
              </a:solidFill>
              <a:effectLst/>
            </a:endParaRP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뿌까</a:t>
            </a:r>
            <a:r>
              <a:rPr lang="en-US" altLang="ko-KR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몰랑</a:t>
            </a:r>
            <a:r>
              <a:rPr lang="en-US" altLang="ko-KR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1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에그박사</a:t>
            </a:r>
            <a:r>
              <a:rPr lang="ko-KR" alt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등 </a:t>
            </a:r>
            <a:r>
              <a:rPr lang="en-US" altLang="ko-KR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ILK </a:t>
            </a:r>
            <a:r>
              <a:rPr lang="ko-KR" alt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캐릭터들을 </a:t>
            </a:r>
            <a:endParaRPr lang="ko-KR" altLang="en-US" b="0" dirty="0">
              <a:solidFill>
                <a:schemeClr val="bg1"/>
              </a:solidFill>
              <a:effectLst/>
            </a:endParaRPr>
          </a:p>
          <a:p>
            <a:pPr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모두 만나볼 수 있는 </a:t>
            </a:r>
            <a:r>
              <a:rPr lang="en-US" altLang="ko-KR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ILK </a:t>
            </a:r>
            <a:r>
              <a:rPr lang="ko-KR" alt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랜드에 방문해보세요</a:t>
            </a:r>
            <a:r>
              <a:rPr lang="en-US" altLang="ko-KR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52A1B75-4222-7D01-E1A0-FA0AB2E4A3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53" y="4797549"/>
            <a:ext cx="1168271" cy="116827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B606504-2B24-4219-9E2F-9B8AB93B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05" y="4980957"/>
            <a:ext cx="1193225" cy="119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648713F-A91E-B1D4-195C-31E58F561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48" y="5904944"/>
            <a:ext cx="643915" cy="643915"/>
          </a:xfrm>
          <a:prstGeom prst="rect">
            <a:avLst/>
          </a:prstGeom>
        </p:spPr>
      </p:pic>
      <p:pic>
        <p:nvPicPr>
          <p:cNvPr id="18" name="그림 17" descr="공이(가) 표시된 사진&#10;&#10;자동 생성된 설명">
            <a:extLst>
              <a:ext uri="{FF2B5EF4-FFF2-40B4-BE49-F238E27FC236}">
                <a16:creationId xmlns:a16="http://schemas.microsoft.com/office/drawing/2014/main" id="{D3D134CC-7D39-D52B-A295-9E93115904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9" y="5704188"/>
            <a:ext cx="914761" cy="914761"/>
          </a:xfrm>
          <a:prstGeom prst="rect">
            <a:avLst/>
          </a:prstGeom>
        </p:spPr>
      </p:pic>
      <p:pic>
        <p:nvPicPr>
          <p:cNvPr id="21" name="그림 20" descr="스크린샷, 오렌지이(가) 표시된 사진&#10;&#10;자동 생성된 설명">
            <a:extLst>
              <a:ext uri="{FF2B5EF4-FFF2-40B4-BE49-F238E27FC236}">
                <a16:creationId xmlns:a16="http://schemas.microsoft.com/office/drawing/2014/main" id="{9ED67AF0-F329-83AD-FC84-3071F26B6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68" y="5867019"/>
            <a:ext cx="643915" cy="643915"/>
          </a:xfrm>
          <a:prstGeom prst="rect">
            <a:avLst/>
          </a:prstGeom>
        </p:spPr>
      </p:pic>
      <p:pic>
        <p:nvPicPr>
          <p:cNvPr id="23" name="그림 22" descr="빛이(가) 표시된 사진&#10;&#10;중간 신뢰도로 자동 생성된 설명">
            <a:extLst>
              <a:ext uri="{FF2B5EF4-FFF2-40B4-BE49-F238E27FC236}">
                <a16:creationId xmlns:a16="http://schemas.microsoft.com/office/drawing/2014/main" id="{8C31B785-6CF8-FF70-745C-A76EFA20DC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88" y="5465230"/>
            <a:ext cx="1068920" cy="10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3023121"/>
          </a:xfrm>
          <a:prstGeom prst="rect">
            <a:avLst/>
          </a:prstGeom>
          <a:solidFill>
            <a:srgbClr val="C4C4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DFCB931E-49C6-28C6-09AD-47FE479FF02B}"/>
              </a:ext>
            </a:extLst>
          </p:cNvPr>
          <p:cNvSpPr/>
          <p:nvPr/>
        </p:nvSpPr>
        <p:spPr>
          <a:xfrm>
            <a:off x="647899" y="777354"/>
            <a:ext cx="7115169" cy="3023121"/>
          </a:xfrm>
          <a:prstGeom prst="rect">
            <a:avLst/>
          </a:prstGeom>
          <a:gradFill flip="none" rotWithShape="1">
            <a:gsLst>
              <a:gs pos="0">
                <a:srgbClr val="4D345C"/>
              </a:gs>
              <a:gs pos="74000">
                <a:srgbClr val="372652"/>
              </a:gs>
              <a:gs pos="83000">
                <a:srgbClr val="27204C"/>
              </a:gs>
              <a:gs pos="100000">
                <a:srgbClr val="1614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59ABD8-A5EA-847A-1FDA-2B8B205B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75" y="777354"/>
            <a:ext cx="5318335" cy="299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DD839B6-E860-132F-3421-68095189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33" y="860613"/>
            <a:ext cx="4566023" cy="25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 descr="보라색, 바이올렛색, 예술, 디자인이(가) 표시된 사진&#10;&#10;자동 생성된 설명">
            <a:extLst>
              <a:ext uri="{FF2B5EF4-FFF2-40B4-BE49-F238E27FC236}">
                <a16:creationId xmlns:a16="http://schemas.microsoft.com/office/drawing/2014/main" id="{EE6BBF51-E968-33AF-4780-8973AE223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50" y="2082297"/>
            <a:ext cx="1839294" cy="1839294"/>
          </a:xfrm>
          <a:prstGeom prst="rect">
            <a:avLst/>
          </a:prstGeom>
        </p:spPr>
      </p:pic>
      <p:pic>
        <p:nvPicPr>
          <p:cNvPr id="23" name="그림 22" descr="디자인이(가) 표시된 사진&#10;&#10;중간 신뢰도로 자동 생성된 설명">
            <a:extLst>
              <a:ext uri="{FF2B5EF4-FFF2-40B4-BE49-F238E27FC236}">
                <a16:creationId xmlns:a16="http://schemas.microsoft.com/office/drawing/2014/main" id="{49D48F9C-704A-561F-D7F0-B9EB71DD1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3" y="741376"/>
            <a:ext cx="1697420" cy="1697420"/>
          </a:xfrm>
          <a:prstGeom prst="rect">
            <a:avLst/>
          </a:prstGeom>
        </p:spPr>
      </p:pic>
      <p:pic>
        <p:nvPicPr>
          <p:cNvPr id="25" name="그림 24" descr="픽셀, 상징, 스크린샷이(가) 표시된 사진&#10;&#10;자동 생성된 설명">
            <a:extLst>
              <a:ext uri="{FF2B5EF4-FFF2-40B4-BE49-F238E27FC236}">
                <a16:creationId xmlns:a16="http://schemas.microsoft.com/office/drawing/2014/main" id="{27E5D97D-DDC0-6FFA-BDEF-D7463BD87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8805">
            <a:off x="4196189" y="2576055"/>
            <a:ext cx="860613" cy="860613"/>
          </a:xfrm>
          <a:prstGeom prst="rect">
            <a:avLst/>
          </a:prstGeom>
        </p:spPr>
      </p:pic>
      <p:pic>
        <p:nvPicPr>
          <p:cNvPr id="27" name="그림 26" descr="픽셀, 그래픽, 디자인이(가) 표시된 사진&#10;&#10;자동 생성된 설명">
            <a:extLst>
              <a:ext uri="{FF2B5EF4-FFF2-40B4-BE49-F238E27FC236}">
                <a16:creationId xmlns:a16="http://schemas.microsoft.com/office/drawing/2014/main" id="{3F950AE2-D507-6E72-3385-66D76150B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941">
            <a:off x="1753857" y="2277165"/>
            <a:ext cx="1225990" cy="12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885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50233" y="2223467"/>
            <a:ext cx="7115169" cy="4439883"/>
          </a:xfrm>
          <a:prstGeom prst="rect">
            <a:avLst/>
          </a:prstGeom>
          <a:solidFill>
            <a:srgbClr val="9F9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802789"/>
            <a:ext cx="7124238" cy="1445111"/>
          </a:xfrm>
          <a:prstGeom prst="rect">
            <a:avLst/>
          </a:prstGeom>
          <a:solidFill>
            <a:srgbClr val="C4C4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2143260" y="848357"/>
            <a:ext cx="5399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" dirty="0">
                <a:solidFill>
                  <a:srgbClr val="4D345C"/>
                </a:solidFill>
                <a:latin typeface="+mj-ea"/>
                <a:ea typeface="+mj-ea"/>
              </a:rPr>
              <a:t>Web3 Meta Character Fandom Business</a:t>
            </a:r>
            <a:endParaRPr lang="en-US" altLang="ko-KR" dirty="0">
              <a:solidFill>
                <a:srgbClr val="4D345C"/>
              </a:solidFill>
              <a:latin typeface="+mj-ea"/>
              <a:ea typeface="+mj-ea"/>
            </a:endParaRPr>
          </a:p>
        </p:txBody>
      </p:sp>
      <p:pic>
        <p:nvPicPr>
          <p:cNvPr id="27" name="Google Shape;168;p27">
            <a:extLst>
              <a:ext uri="{FF2B5EF4-FFF2-40B4-BE49-F238E27FC236}">
                <a16:creationId xmlns:a16="http://schemas.microsoft.com/office/drawing/2014/main" id="{14F8EB26-8C05-C561-4C86-DAC925F0C22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8876" y="964656"/>
            <a:ext cx="1595149" cy="10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17F6D1C8-FA2C-E6D7-B0A3-2357019C3B46}"/>
              </a:ext>
            </a:extLst>
          </p:cNvPr>
          <p:cNvSpPr/>
          <p:nvPr/>
        </p:nvSpPr>
        <p:spPr>
          <a:xfrm>
            <a:off x="652634" y="2234425"/>
            <a:ext cx="3556800" cy="2221200"/>
          </a:xfrm>
          <a:prstGeom prst="rect">
            <a:avLst/>
          </a:prstGeom>
          <a:solidFill>
            <a:srgbClr val="1614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0B540B43-ED7C-C06D-2387-EC38B4DE19C9}"/>
              </a:ext>
            </a:extLst>
          </p:cNvPr>
          <p:cNvSpPr/>
          <p:nvPr/>
        </p:nvSpPr>
        <p:spPr>
          <a:xfrm>
            <a:off x="4195175" y="2224900"/>
            <a:ext cx="3556800" cy="2221200"/>
          </a:xfrm>
          <a:prstGeom prst="rect">
            <a:avLst/>
          </a:prstGeom>
          <a:solidFill>
            <a:srgbClr val="4D345C"/>
          </a:solidFill>
          <a:ln>
            <a:solidFill>
              <a:srgbClr val="3528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00C4B460-917A-A9F1-7C1A-AA77220C7E1C}"/>
              </a:ext>
            </a:extLst>
          </p:cNvPr>
          <p:cNvSpPr/>
          <p:nvPr/>
        </p:nvSpPr>
        <p:spPr>
          <a:xfrm rot="10800000">
            <a:off x="3982343" y="2084748"/>
            <a:ext cx="437522" cy="377174"/>
          </a:xfrm>
          <a:prstGeom prst="triangle">
            <a:avLst/>
          </a:prstGeom>
          <a:solidFill>
            <a:srgbClr val="C4C4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4B0ABE-F370-4634-9765-6815B1DF6397}"/>
              </a:ext>
            </a:extLst>
          </p:cNvPr>
          <p:cNvSpPr txBox="1"/>
          <p:nvPr/>
        </p:nvSpPr>
        <p:spPr>
          <a:xfrm>
            <a:off x="1016599" y="4153190"/>
            <a:ext cx="2751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뿌까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x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글로벌 뷰티 브랜드 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콜라보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게임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E33089-E776-0C5B-792F-1EA3FE898AF0}"/>
              </a:ext>
            </a:extLst>
          </p:cNvPr>
          <p:cNvSpPr txBox="1"/>
          <p:nvPr/>
        </p:nvSpPr>
        <p:spPr>
          <a:xfrm>
            <a:off x="4603973" y="4153190"/>
            <a:ext cx="2751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50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만 인기 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유투버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에그박사의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곤충세계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CE87CB-E483-A74D-BB7E-5C672C192F93}"/>
              </a:ext>
            </a:extLst>
          </p:cNvPr>
          <p:cNvSpPr txBox="1"/>
          <p:nvPr/>
        </p:nvSpPr>
        <p:spPr>
          <a:xfrm>
            <a:off x="2832286" y="6381130"/>
            <a:ext cx="2751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몰랑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M2O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마케팅 솔루션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53376597-0808-A67D-7AA7-58AB139F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82" y="2386613"/>
            <a:ext cx="2645384" cy="1738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43756C26-74A4-2128-7573-6E4103CEC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147" y="2351955"/>
            <a:ext cx="2704660" cy="179309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D47EA4A7-82CF-BA80-9FEF-9EC86485837B}"/>
              </a:ext>
            </a:extLst>
          </p:cNvPr>
          <p:cNvGrpSpPr/>
          <p:nvPr/>
        </p:nvGrpSpPr>
        <p:grpSpPr>
          <a:xfrm>
            <a:off x="800120" y="4608989"/>
            <a:ext cx="6815393" cy="1762615"/>
            <a:chOff x="800120" y="4608989"/>
            <a:chExt cx="6815393" cy="1762615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11FD3D5F-5AC5-5F10-4862-975C5C8A989E}"/>
                </a:ext>
              </a:extLst>
            </p:cNvPr>
            <p:cNvGrpSpPr/>
            <p:nvPr/>
          </p:nvGrpSpPr>
          <p:grpSpPr>
            <a:xfrm>
              <a:off x="800120" y="4608989"/>
              <a:ext cx="6815393" cy="1762615"/>
              <a:chOff x="1001202" y="4606357"/>
              <a:chExt cx="6815393" cy="1762615"/>
            </a:xfrm>
          </p:grpSpPr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AE94FDC8-6EA1-3962-1B2B-DCF1FE2B3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1202" y="4606357"/>
                <a:ext cx="2592520" cy="1738800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pic>
            <p:nvPicPr>
              <p:cNvPr id="47" name="그림 46" descr="텍스트, 만화 영화, 스크린샷, 실내이(가) 표시된 사진&#10;&#10;자동 생성된 설명">
                <a:extLst>
                  <a:ext uri="{FF2B5EF4-FFF2-40B4-BE49-F238E27FC236}">
                    <a16:creationId xmlns:a16="http://schemas.microsoft.com/office/drawing/2014/main" id="{B59D3C98-ACAB-3E21-0B55-72C273286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8590" y="4624965"/>
                <a:ext cx="1308005" cy="1744007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4" name="그림 3" descr="실내, 바닥, 지상, 표지판이(가) 표시된 사진&#10;&#10;자동 생성된 설명">
              <a:extLst>
                <a:ext uri="{FF2B5EF4-FFF2-40B4-BE49-F238E27FC236}">
                  <a16:creationId xmlns:a16="http://schemas.microsoft.com/office/drawing/2014/main" id="{622A46C8-1DD0-36A4-E27C-81276A2A4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4" t="7645" r="9810" b="32438"/>
            <a:stretch/>
          </p:blipFill>
          <p:spPr>
            <a:xfrm>
              <a:off x="3497297" y="4608989"/>
              <a:ext cx="1210277" cy="1738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" name="그림 5" descr="텍스트, 사람, 실내이(가) 표시된 사진&#10;&#10;자동 생성된 설명">
              <a:extLst>
                <a:ext uri="{FF2B5EF4-FFF2-40B4-BE49-F238E27FC236}">
                  <a16:creationId xmlns:a16="http://schemas.microsoft.com/office/drawing/2014/main" id="{86BC1998-C5FD-6FBB-AA4B-36FA522C2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9" t="13775" r="25748"/>
            <a:stretch/>
          </p:blipFill>
          <p:spPr>
            <a:xfrm rot="5400000">
              <a:off x="4631963" y="4786534"/>
              <a:ext cx="1756229" cy="140114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1DA283-22A7-E392-4E30-AE446EF02F48}"/>
              </a:ext>
            </a:extLst>
          </p:cNvPr>
          <p:cNvSpPr txBox="1"/>
          <p:nvPr/>
        </p:nvSpPr>
        <p:spPr>
          <a:xfrm>
            <a:off x="2143260" y="1174463"/>
            <a:ext cx="6507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 err="1">
                <a:solidFill>
                  <a:schemeClr val="dk1"/>
                </a:solidFill>
              </a:rPr>
              <a:t>와이그램은</a:t>
            </a:r>
            <a:r>
              <a:rPr lang="ko-KR" altLang="en-US" sz="1200" dirty="0">
                <a:solidFill>
                  <a:schemeClr val="dk1"/>
                </a:solidFill>
              </a:rPr>
              <a:t> </a:t>
            </a:r>
            <a:r>
              <a:rPr lang="en-US" altLang="ko-KR" sz="1200" dirty="0">
                <a:solidFill>
                  <a:schemeClr val="dk1"/>
                </a:solidFill>
              </a:rPr>
              <a:t>500</a:t>
            </a:r>
            <a:r>
              <a:rPr lang="ko-KR" altLang="en-US" sz="1200" dirty="0">
                <a:solidFill>
                  <a:schemeClr val="dk1"/>
                </a:solidFill>
              </a:rPr>
              <a:t>만 글로벌 유저가 참여하는 </a:t>
            </a:r>
            <a:endParaRPr lang="en-US" altLang="ko-KR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200" dirty="0">
                <a:solidFill>
                  <a:schemeClr val="dk1"/>
                </a:solidFill>
              </a:rPr>
              <a:t>The Sandbox</a:t>
            </a:r>
            <a:r>
              <a:rPr lang="ko-KR" altLang="en-US" sz="1200" dirty="0">
                <a:solidFill>
                  <a:schemeClr val="dk1"/>
                </a:solidFill>
              </a:rPr>
              <a:t>의 공식 </a:t>
            </a:r>
            <a:r>
              <a:rPr lang="ko-KR" altLang="en-US" sz="1200" dirty="0" err="1">
                <a:solidFill>
                  <a:schemeClr val="dk1"/>
                </a:solidFill>
              </a:rPr>
              <a:t>빌더</a:t>
            </a:r>
            <a:r>
              <a:rPr lang="ko-KR" altLang="en-US" sz="1200" dirty="0">
                <a:solidFill>
                  <a:schemeClr val="dk1"/>
                </a:solidFill>
              </a:rPr>
              <a:t> 스튜디오입니다</a:t>
            </a:r>
            <a:r>
              <a:rPr lang="en-US" altLang="ko-KR" sz="120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1"/>
                </a:solidFill>
              </a:rPr>
              <a:t>웹</a:t>
            </a:r>
            <a:r>
              <a:rPr lang="en-US" altLang="ko-KR" sz="1200" dirty="0">
                <a:solidFill>
                  <a:schemeClr val="dk1"/>
                </a:solidFill>
              </a:rPr>
              <a:t>3 </a:t>
            </a:r>
            <a:r>
              <a:rPr lang="ko-KR" altLang="en-US" sz="1200" dirty="0">
                <a:solidFill>
                  <a:schemeClr val="dk1"/>
                </a:solidFill>
              </a:rPr>
              <a:t>메타버스 플랫폼을 활용하여 </a:t>
            </a:r>
            <a:r>
              <a:rPr lang="en-US" altLang="ko-KR" sz="1200" dirty="0">
                <a:solidFill>
                  <a:schemeClr val="dk1"/>
                </a:solidFill>
              </a:rPr>
              <a:t>ILK</a:t>
            </a:r>
            <a:r>
              <a:rPr lang="ko-KR" altLang="en-US" sz="1200" dirty="0">
                <a:solidFill>
                  <a:schemeClr val="dk1"/>
                </a:solidFill>
              </a:rPr>
              <a:t>의 생태계를 확장합니다</a:t>
            </a:r>
            <a:r>
              <a:rPr lang="en-US" altLang="ko-KR" sz="120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1"/>
                </a:solidFill>
              </a:rPr>
              <a:t>게임이나 콘텐츠를 즐기거나 </a:t>
            </a:r>
            <a:r>
              <a:rPr lang="en-US" altLang="ko-KR" sz="1200" dirty="0">
                <a:solidFill>
                  <a:schemeClr val="dk1"/>
                </a:solidFill>
              </a:rPr>
              <a:t>+ </a:t>
            </a:r>
            <a:r>
              <a:rPr lang="ko-KR" altLang="en-US" sz="1200" dirty="0">
                <a:solidFill>
                  <a:schemeClr val="dk1"/>
                </a:solidFill>
              </a:rPr>
              <a:t>디지털 </a:t>
            </a:r>
            <a:r>
              <a:rPr lang="ko-KR" altLang="en-US" sz="1200" dirty="0" err="1">
                <a:solidFill>
                  <a:schemeClr val="dk1"/>
                </a:solidFill>
              </a:rPr>
              <a:t>에셋에</a:t>
            </a:r>
            <a:r>
              <a:rPr lang="ko-KR" altLang="en-US" sz="1200" dirty="0">
                <a:solidFill>
                  <a:schemeClr val="dk1"/>
                </a:solidFill>
              </a:rPr>
              <a:t> 투자하거나 </a:t>
            </a:r>
            <a:r>
              <a:rPr lang="en-US" altLang="ko-KR" sz="1200" dirty="0">
                <a:solidFill>
                  <a:schemeClr val="dk1"/>
                </a:solidFill>
              </a:rPr>
              <a:t>+ </a:t>
            </a:r>
            <a:r>
              <a:rPr lang="ko-KR" altLang="en-US" sz="1200" dirty="0">
                <a:solidFill>
                  <a:schemeClr val="dk1"/>
                </a:solidFill>
              </a:rPr>
              <a:t>콘텐츠를 직접 만드는 </a:t>
            </a:r>
            <a:endParaRPr lang="en-US" altLang="ko-KR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1"/>
                </a:solidFill>
              </a:rPr>
              <a:t>과정을 통해 </a:t>
            </a:r>
            <a:r>
              <a:rPr lang="en-US" altLang="ko-KR" sz="1200" dirty="0">
                <a:solidFill>
                  <a:schemeClr val="dk1"/>
                </a:solidFill>
              </a:rPr>
              <a:t>ILK</a:t>
            </a:r>
            <a:r>
              <a:rPr lang="ko-KR" altLang="en-US" sz="1200" dirty="0">
                <a:solidFill>
                  <a:schemeClr val="dk1"/>
                </a:solidFill>
              </a:rPr>
              <a:t>의 생태계에 참여할 수 있습니다</a:t>
            </a:r>
            <a:r>
              <a:rPr lang="en-US" altLang="ko-KR" sz="1200" dirty="0">
                <a:solidFill>
                  <a:schemeClr val="dk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07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24738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3"/>
            <a:ext cx="7115169" cy="2221200"/>
          </a:xfrm>
          <a:prstGeom prst="rect">
            <a:avLst/>
          </a:prstGeom>
          <a:solidFill>
            <a:srgbClr val="231E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2F088-AC7E-0D9F-8F37-517E66CEE70E}"/>
              </a:ext>
            </a:extLst>
          </p:cNvPr>
          <p:cNvSpPr txBox="1"/>
          <p:nvPr/>
        </p:nvSpPr>
        <p:spPr>
          <a:xfrm>
            <a:off x="2829951" y="2682523"/>
            <a:ext cx="2751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캐릭터가 중계하는 메타 애니메이션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0297711-4B13-3D1B-FC4B-A2BE7C177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43" y="885107"/>
            <a:ext cx="2638538" cy="17380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그림 7" descr="만화 영화, 애니메이션이(가) 표시된 사진&#10;&#10;자동 생성된 설명">
            <a:extLst>
              <a:ext uri="{FF2B5EF4-FFF2-40B4-BE49-F238E27FC236}">
                <a16:creationId xmlns:a16="http://schemas.microsoft.com/office/drawing/2014/main" id="{39A13655-3552-07F5-81A1-D20240417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82" y="885979"/>
            <a:ext cx="3095599" cy="17371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1002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4954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83F06F4-22CB-2978-7B36-D62BE3E6A496}"/>
              </a:ext>
            </a:extLst>
          </p:cNvPr>
          <p:cNvSpPr/>
          <p:nvPr/>
        </p:nvSpPr>
        <p:spPr>
          <a:xfrm>
            <a:off x="950095" y="784224"/>
            <a:ext cx="6515443" cy="1397001"/>
          </a:xfrm>
          <a:prstGeom prst="rect">
            <a:avLst/>
          </a:prstGeom>
          <a:solidFill>
            <a:srgbClr val="4B3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01ED916-40A4-EB36-F4AD-853F37FDB524}"/>
              </a:ext>
            </a:extLst>
          </p:cNvPr>
          <p:cNvSpPr/>
          <p:nvPr/>
        </p:nvSpPr>
        <p:spPr>
          <a:xfrm>
            <a:off x="950095" y="3552981"/>
            <a:ext cx="6515443" cy="1397001"/>
          </a:xfrm>
          <a:prstGeom prst="rect">
            <a:avLst/>
          </a:prstGeom>
          <a:solidFill>
            <a:srgbClr val="211B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D878042-2F1A-F4E9-922C-3F5FDC713CF2}"/>
              </a:ext>
            </a:extLst>
          </p:cNvPr>
          <p:cNvSpPr/>
          <p:nvPr/>
        </p:nvSpPr>
        <p:spPr>
          <a:xfrm>
            <a:off x="950095" y="2168668"/>
            <a:ext cx="6515443" cy="1397001"/>
          </a:xfrm>
          <a:prstGeom prst="rect">
            <a:avLst/>
          </a:prstGeom>
          <a:solidFill>
            <a:srgbClr val="3D2A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Google Shape;213;p29">
            <a:extLst>
              <a:ext uri="{FF2B5EF4-FFF2-40B4-BE49-F238E27FC236}">
                <a16:creationId xmlns:a16="http://schemas.microsoft.com/office/drawing/2014/main" id="{0D57497B-A4DE-EFB8-F53A-76302B71EB1D}"/>
              </a:ext>
            </a:extLst>
          </p:cNvPr>
          <p:cNvSpPr txBox="1"/>
          <p:nvPr/>
        </p:nvSpPr>
        <p:spPr>
          <a:xfrm>
            <a:off x="1190205" y="998711"/>
            <a:ext cx="5132549" cy="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b="1" dirty="0">
                <a:solidFill>
                  <a:schemeClr val="bg1"/>
                </a:solidFill>
              </a:rPr>
              <a:t>ILK 생태계를 함께 하고 싶은 캐릭터 IP를 </a:t>
            </a:r>
            <a:endParaRPr lang="en-US" altLang="ko" sz="11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b="1" dirty="0">
                <a:solidFill>
                  <a:schemeClr val="bg1"/>
                </a:solidFill>
              </a:rPr>
              <a:t>보유하고 있다면</a:t>
            </a:r>
            <a:r>
              <a:rPr lang="en-US" altLang="ko" sz="1100" b="1" dirty="0">
                <a:solidFill>
                  <a:schemeClr val="bg1"/>
                </a:solidFill>
              </a:rPr>
              <a:t> </a:t>
            </a:r>
            <a:r>
              <a:rPr lang="ko" sz="1100" b="1" dirty="0">
                <a:solidFill>
                  <a:schemeClr val="bg1"/>
                </a:solidFill>
              </a:rPr>
              <a:t>캐릭터 IP를 등록하세요!</a:t>
            </a:r>
            <a:endParaRPr sz="1100" b="1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 dirty="0">
                <a:solidFill>
                  <a:schemeClr val="bg1"/>
                </a:solidFill>
              </a:rPr>
              <a:t>검토 후 개별 연락드립니다.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7" name="Google Shape;213;p29">
            <a:extLst>
              <a:ext uri="{FF2B5EF4-FFF2-40B4-BE49-F238E27FC236}">
                <a16:creationId xmlns:a16="http://schemas.microsoft.com/office/drawing/2014/main" id="{E1CCA67B-8BFA-C576-59A5-88E8410D67B0}"/>
              </a:ext>
            </a:extLst>
          </p:cNvPr>
          <p:cNvSpPr txBox="1"/>
          <p:nvPr/>
        </p:nvSpPr>
        <p:spPr>
          <a:xfrm>
            <a:off x="1190205" y="2486492"/>
            <a:ext cx="5132549" cy="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ko-KR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dirty="0"/>
              <a:t>ILK </a:t>
            </a:r>
            <a:r>
              <a:rPr lang="ko-KR" altLang="en-US" dirty="0"/>
              <a:t>미래가치에 투자해보고 싶다면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ILK </a:t>
            </a:r>
            <a:r>
              <a:rPr lang="ko-KR" altLang="en-US" dirty="0"/>
              <a:t>캐릭터나 디지털 </a:t>
            </a:r>
            <a:r>
              <a:rPr lang="ko-KR" altLang="en-US" dirty="0" err="1"/>
              <a:t>에셋을</a:t>
            </a:r>
            <a:r>
              <a:rPr lang="ko-KR" altLang="en-US" dirty="0"/>
              <a:t> 소유해보세요</a:t>
            </a:r>
            <a:r>
              <a:rPr lang="en-US" altLang="ko-KR" dirty="0"/>
              <a:t>!</a:t>
            </a:r>
            <a:endParaRPr lang="ko-KR" altLang="en-US" dirty="0"/>
          </a:p>
          <a:p>
            <a:pPr>
              <a:lnSpc>
                <a:spcPct val="120000"/>
              </a:lnSpc>
            </a:pPr>
            <a:r>
              <a:rPr lang="ko-KR" altLang="en-US" b="0" dirty="0" err="1"/>
              <a:t>에셋과</a:t>
            </a:r>
            <a:r>
              <a:rPr lang="ko-KR" altLang="en-US" b="0" dirty="0"/>
              <a:t> 수익 분배 권한을 얻을 수 있습니다</a:t>
            </a:r>
            <a:r>
              <a:rPr lang="en-US" altLang="ko-KR" b="0" dirty="0"/>
              <a:t>. </a:t>
            </a:r>
            <a:endParaRPr lang="ko-KR" altLang="en-US" b="0" dirty="0"/>
          </a:p>
        </p:txBody>
      </p:sp>
      <p:sp>
        <p:nvSpPr>
          <p:cNvPr id="11" name="Google Shape;213;p29">
            <a:extLst>
              <a:ext uri="{FF2B5EF4-FFF2-40B4-BE49-F238E27FC236}">
                <a16:creationId xmlns:a16="http://schemas.microsoft.com/office/drawing/2014/main" id="{C2B9FA4D-7289-2771-F7A3-54C1B9E780AF}"/>
              </a:ext>
            </a:extLst>
          </p:cNvPr>
          <p:cNvSpPr txBox="1"/>
          <p:nvPr/>
        </p:nvSpPr>
        <p:spPr>
          <a:xfrm>
            <a:off x="1190205" y="3870936"/>
            <a:ext cx="5132549" cy="7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ko-KR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dirty="0"/>
              <a:t>ILK</a:t>
            </a:r>
            <a:r>
              <a:rPr lang="ko-KR" altLang="en-US" dirty="0"/>
              <a:t>의 다양한 소셜 채널을 팔로우하고</a:t>
            </a:r>
          </a:p>
          <a:p>
            <a:pPr>
              <a:lnSpc>
                <a:spcPct val="120000"/>
              </a:lnSpc>
            </a:pPr>
            <a:r>
              <a:rPr lang="ko-KR" altLang="en-US" dirty="0"/>
              <a:t>소식을 받아보세요</a:t>
            </a:r>
            <a:r>
              <a:rPr lang="en-US" altLang="ko-KR" dirty="0"/>
              <a:t>!</a:t>
            </a:r>
            <a:endParaRPr lang="ko-KR" altLang="en-US" dirty="0"/>
          </a:p>
          <a:p>
            <a:pPr>
              <a:lnSpc>
                <a:spcPct val="120000"/>
              </a:lnSpc>
            </a:pPr>
            <a:r>
              <a:rPr lang="ko-KR" altLang="en-US" b="0" dirty="0" err="1"/>
              <a:t>에어드랍</a:t>
            </a:r>
            <a:r>
              <a:rPr lang="ko-KR" altLang="en-US" b="0" dirty="0"/>
              <a:t> 소식과 다양한 이벤트 혜택을 받아볼 수 있습니다</a:t>
            </a:r>
            <a:r>
              <a:rPr lang="en-US" altLang="ko-KR" b="0" dirty="0"/>
              <a:t>.</a:t>
            </a:r>
            <a:endParaRPr lang="ko-KR" altLang="en-US" b="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A2477FE-FCB0-BCDE-8C4E-91ECCD51D563}"/>
              </a:ext>
            </a:extLst>
          </p:cNvPr>
          <p:cNvSpPr/>
          <p:nvPr/>
        </p:nvSpPr>
        <p:spPr>
          <a:xfrm>
            <a:off x="5389599" y="2655353"/>
            <a:ext cx="1588669" cy="382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Go &gt;</a:t>
            </a:r>
            <a:endParaRPr lang="ko-KR" altLang="en-US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CC1B79F-A8F3-C30E-A3AC-A588485B284B}"/>
              </a:ext>
            </a:extLst>
          </p:cNvPr>
          <p:cNvSpPr/>
          <p:nvPr/>
        </p:nvSpPr>
        <p:spPr>
          <a:xfrm>
            <a:off x="5389599" y="1189649"/>
            <a:ext cx="1588669" cy="382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Go &gt;</a:t>
            </a:r>
            <a:endParaRPr lang="ko-KR" altLang="en-US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2E0B669-7BEE-BCB3-F28A-D50896300412}"/>
              </a:ext>
            </a:extLst>
          </p:cNvPr>
          <p:cNvSpPr/>
          <p:nvPr/>
        </p:nvSpPr>
        <p:spPr>
          <a:xfrm>
            <a:off x="5389599" y="4066547"/>
            <a:ext cx="1588669" cy="382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Go &gt;</a:t>
            </a:r>
            <a:endParaRPr lang="ko-KR" altLang="en-US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68439A3-C83F-DE64-20D3-5C1248FA56CC}"/>
              </a:ext>
            </a:extLst>
          </p:cNvPr>
          <p:cNvSpPr/>
          <p:nvPr/>
        </p:nvSpPr>
        <p:spPr>
          <a:xfrm>
            <a:off x="950095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BF6A30F-6782-049B-F7D5-E2017D1D0CBE}"/>
              </a:ext>
            </a:extLst>
          </p:cNvPr>
          <p:cNvSpPr/>
          <p:nvPr/>
        </p:nvSpPr>
        <p:spPr>
          <a:xfrm>
            <a:off x="2034790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42FF474-F023-19ED-F91F-1D41E300C3E1}"/>
              </a:ext>
            </a:extLst>
          </p:cNvPr>
          <p:cNvSpPr/>
          <p:nvPr/>
        </p:nvSpPr>
        <p:spPr>
          <a:xfrm>
            <a:off x="3119486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90793CB-0E30-B8AE-E3D2-74712F9757B7}"/>
              </a:ext>
            </a:extLst>
          </p:cNvPr>
          <p:cNvSpPr/>
          <p:nvPr/>
        </p:nvSpPr>
        <p:spPr>
          <a:xfrm>
            <a:off x="4204181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F82540A-B6D6-6198-817C-CF1E331D2D15}"/>
              </a:ext>
            </a:extLst>
          </p:cNvPr>
          <p:cNvSpPr/>
          <p:nvPr/>
        </p:nvSpPr>
        <p:spPr>
          <a:xfrm>
            <a:off x="5288927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66B3DF70-8A75-25CD-FEB3-76C1DA375E2A}"/>
              </a:ext>
            </a:extLst>
          </p:cNvPr>
          <p:cNvSpPr/>
          <p:nvPr/>
        </p:nvSpPr>
        <p:spPr>
          <a:xfrm>
            <a:off x="6377232" y="4937425"/>
            <a:ext cx="1088305" cy="794033"/>
          </a:xfrm>
          <a:prstGeom prst="rect">
            <a:avLst/>
          </a:prstGeom>
          <a:solidFill>
            <a:srgbClr val="3D2A55"/>
          </a:solidFill>
          <a:ln>
            <a:solidFill>
              <a:srgbClr val="9F9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9618EA67-3397-A8A6-865D-FA9E94BC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66287" y="5085742"/>
            <a:ext cx="520647" cy="52064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CEBD2A8-A32E-2810-E63B-86609254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5059" y="5096577"/>
            <a:ext cx="520647" cy="52064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1F3C13A1-5F3E-79CE-8154-8EA9771C71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6875" y="5081674"/>
            <a:ext cx="520647" cy="52064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EFBE45C-7B7D-34AE-46EC-ED6CA25017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84450" y="5081674"/>
            <a:ext cx="520647" cy="52064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9FC8DCC-7021-28C0-D9FA-237835F8B31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1060" y="5096577"/>
            <a:ext cx="520647" cy="52064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F8DDD2B-EE4A-904E-38DF-33A6D963578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4946" y="5085742"/>
            <a:ext cx="520647" cy="520647"/>
          </a:xfrm>
          <a:prstGeom prst="rect">
            <a:avLst/>
          </a:prstGeom>
        </p:spPr>
      </p:pic>
      <p:pic>
        <p:nvPicPr>
          <p:cNvPr id="9" name="그림 8" descr="아동 미술, 만화 영화이(가) 표시된 사진&#10;&#10;자동 생성된 설명">
            <a:extLst>
              <a:ext uri="{FF2B5EF4-FFF2-40B4-BE49-F238E27FC236}">
                <a16:creationId xmlns:a16="http://schemas.microsoft.com/office/drawing/2014/main" id="{9294E539-05FF-D986-2C05-4E1334BBC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52" y="905304"/>
            <a:ext cx="1352736" cy="1353074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60DC2D73-1B37-BFBE-55CA-9F5762727007}"/>
              </a:ext>
            </a:extLst>
          </p:cNvPr>
          <p:cNvGrpSpPr/>
          <p:nvPr/>
        </p:nvGrpSpPr>
        <p:grpSpPr>
          <a:xfrm>
            <a:off x="3646842" y="2158259"/>
            <a:ext cx="1731032" cy="1415291"/>
            <a:chOff x="3730668" y="2284248"/>
            <a:chExt cx="1731032" cy="1415291"/>
          </a:xfrm>
        </p:grpSpPr>
        <p:pic>
          <p:nvPicPr>
            <p:cNvPr id="23" name="그림 22" descr="상자, 용기, 골판지, 카톤이(가) 표시된 사진&#10;&#10;자동 생성된 설명">
              <a:extLst>
                <a:ext uri="{FF2B5EF4-FFF2-40B4-BE49-F238E27FC236}">
                  <a16:creationId xmlns:a16="http://schemas.microsoft.com/office/drawing/2014/main" id="{73D2A1EF-22DB-BFCE-E5F3-7ABE4B526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668" y="2691108"/>
              <a:ext cx="1414938" cy="796027"/>
            </a:xfrm>
            <a:prstGeom prst="rect">
              <a:avLst/>
            </a:prstGeom>
          </p:spPr>
        </p:pic>
        <p:pic>
          <p:nvPicPr>
            <p:cNvPr id="24" name="그림 23" descr="클립아트, 만화 영화, 그래픽, 일러스트레이션이(가) 표시된 사진&#10;&#10;자동 생성된 설명">
              <a:extLst>
                <a:ext uri="{FF2B5EF4-FFF2-40B4-BE49-F238E27FC236}">
                  <a16:creationId xmlns:a16="http://schemas.microsoft.com/office/drawing/2014/main" id="{CE512C19-C51B-623B-7095-90893E13F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763" y="2284248"/>
              <a:ext cx="1414937" cy="1415291"/>
            </a:xfrm>
            <a:prstGeom prst="rect">
              <a:avLst/>
            </a:prstGeom>
          </p:spPr>
        </p:pic>
      </p:grpSp>
      <p:pic>
        <p:nvPicPr>
          <p:cNvPr id="27" name="그림 26" descr="종이공예, 공예, 리본, 선물포장이(가) 표시된 사진&#10;&#10;자동 생성된 설명">
            <a:extLst>
              <a:ext uri="{FF2B5EF4-FFF2-40B4-BE49-F238E27FC236}">
                <a16:creationId xmlns:a16="http://schemas.microsoft.com/office/drawing/2014/main" id="{D7525B0A-C6AA-3B37-C590-74F6BD782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4" y="3676544"/>
            <a:ext cx="767498" cy="767498"/>
          </a:xfrm>
          <a:prstGeom prst="rect">
            <a:avLst/>
          </a:prstGeom>
        </p:spPr>
      </p:pic>
      <p:pic>
        <p:nvPicPr>
          <p:cNvPr id="29" name="그림 28" descr="종이공예, 공예, 창작 예술, 리본이(가) 표시된 사진&#10;&#10;자동 생성된 설명">
            <a:extLst>
              <a:ext uri="{FF2B5EF4-FFF2-40B4-BE49-F238E27FC236}">
                <a16:creationId xmlns:a16="http://schemas.microsoft.com/office/drawing/2014/main" id="{04E5BA6E-3032-427A-1180-B0EA20A59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57" y="3794280"/>
            <a:ext cx="979842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5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6563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14F9074-45F2-C455-0A6B-A891F2512C06}"/>
              </a:ext>
            </a:extLst>
          </p:cNvPr>
          <p:cNvSpPr/>
          <p:nvPr/>
        </p:nvSpPr>
        <p:spPr>
          <a:xfrm>
            <a:off x="957432" y="777354"/>
            <a:ext cx="6516000" cy="5656375"/>
          </a:xfrm>
          <a:prstGeom prst="rect">
            <a:avLst/>
          </a:prstGeom>
          <a:gradFill flip="none" rotWithShape="1">
            <a:gsLst>
              <a:gs pos="0">
                <a:srgbClr val="4D345C"/>
              </a:gs>
              <a:gs pos="74000">
                <a:srgbClr val="372652"/>
              </a:gs>
              <a:gs pos="83000">
                <a:srgbClr val="27204C"/>
              </a:gs>
              <a:gs pos="100000">
                <a:srgbClr val="16144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33" name="그룹 4132">
            <a:extLst>
              <a:ext uri="{FF2B5EF4-FFF2-40B4-BE49-F238E27FC236}">
                <a16:creationId xmlns:a16="http://schemas.microsoft.com/office/drawing/2014/main" id="{DCFFB7A8-D18B-1014-8D17-AB563A959FEB}"/>
              </a:ext>
            </a:extLst>
          </p:cNvPr>
          <p:cNvGrpSpPr/>
          <p:nvPr/>
        </p:nvGrpSpPr>
        <p:grpSpPr>
          <a:xfrm>
            <a:off x="1211390" y="3785904"/>
            <a:ext cx="2365556" cy="2551303"/>
            <a:chOff x="957432" y="2255479"/>
            <a:chExt cx="2365556" cy="25513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27407C-17BA-FA00-CB92-89B888A8A2EF}"/>
                </a:ext>
              </a:extLst>
            </p:cNvPr>
            <p:cNvSpPr txBox="1"/>
            <p:nvPr/>
          </p:nvSpPr>
          <p:spPr>
            <a:xfrm>
              <a:off x="1484232" y="2342454"/>
              <a:ext cx="1838756" cy="2429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altLang="ko-KR" dirty="0"/>
                <a:t>CSO(</a:t>
              </a:r>
              <a:r>
                <a:rPr lang="en-US" altLang="ko-KR" dirty="0" err="1"/>
                <a:t>Jini</a:t>
              </a:r>
              <a:r>
                <a:rPr lang="en-US" altLang="ko-KR" dirty="0"/>
                <a:t>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Web3 business strategy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BD Manager(Sunny)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Business development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Brand designer(Joy)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Brand experience design 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Community manager(Jeffery)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Community · event operation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77196DD6-0308-CC3E-99E3-B6400C51F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256" y="2255479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DB6EBD53-F820-B4E1-42A6-ED3776B61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432" y="2975479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4A37BB5-D1A3-D1B4-185A-18E92FDDE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497" y="3607712"/>
              <a:ext cx="526452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06268B59-97B5-4DF5-F37B-77EBEC319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192" y="4266782"/>
              <a:ext cx="526452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34" name="그룹 4133">
            <a:extLst>
              <a:ext uri="{FF2B5EF4-FFF2-40B4-BE49-F238E27FC236}">
                <a16:creationId xmlns:a16="http://schemas.microsoft.com/office/drawing/2014/main" id="{8442D26F-59DD-1C37-69A4-5BC9AABE4837}"/>
              </a:ext>
            </a:extLst>
          </p:cNvPr>
          <p:cNvGrpSpPr/>
          <p:nvPr/>
        </p:nvGrpSpPr>
        <p:grpSpPr>
          <a:xfrm>
            <a:off x="2690761" y="3836046"/>
            <a:ext cx="2897840" cy="2573961"/>
            <a:chOff x="2614062" y="2305621"/>
            <a:chExt cx="2897840" cy="25739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63E205-57A6-F040-776E-9E4C00E3CD12}"/>
                </a:ext>
              </a:extLst>
            </p:cNvPr>
            <p:cNvSpPr txBox="1"/>
            <p:nvPr/>
          </p:nvSpPr>
          <p:spPr>
            <a:xfrm>
              <a:off x="3673146" y="2342454"/>
              <a:ext cx="1838756" cy="2429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altLang="ko-KR" dirty="0"/>
                <a:t>CCD(</a:t>
              </a:r>
              <a:r>
                <a:rPr lang="en-US" altLang="ko-KR" dirty="0" err="1"/>
                <a:t>Yoong</a:t>
              </a:r>
              <a:r>
                <a:rPr lang="en-US" altLang="ko-KR" dirty="0"/>
                <a:t>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Content creative management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Contents director(</a:t>
              </a:r>
              <a:r>
                <a:rPr lang="en-US" altLang="ko-KR" dirty="0" err="1"/>
                <a:t>Ch.OK</a:t>
              </a:r>
              <a:r>
                <a:rPr lang="en-US" altLang="ko-KR" dirty="0"/>
                <a:t>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Contents creation / Art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Game design(Sun) 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User experience 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Story design(Zuri) 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Meta XP Storytelling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BEE882B6-D66F-5D8A-24DF-F2D70F717A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432"/>
            <a:stretch/>
          </p:blipFill>
          <p:spPr bwMode="auto">
            <a:xfrm>
              <a:off x="2614062" y="2305621"/>
              <a:ext cx="1705057" cy="57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B51E738-4B96-044F-6472-1297FBB99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723" y="2947798"/>
              <a:ext cx="53750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150C4A8-7F7E-3235-E192-1BE70D7B1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090" y="3643690"/>
              <a:ext cx="491002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20CB9558-5824-58B1-64F0-01338EDDB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422" y="4266782"/>
              <a:ext cx="612800" cy="6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35" name="그룹 4134">
            <a:extLst>
              <a:ext uri="{FF2B5EF4-FFF2-40B4-BE49-F238E27FC236}">
                <a16:creationId xmlns:a16="http://schemas.microsoft.com/office/drawing/2014/main" id="{958C0961-9F88-1D4C-9D56-4448F07B4F04}"/>
              </a:ext>
            </a:extLst>
          </p:cNvPr>
          <p:cNvGrpSpPr/>
          <p:nvPr/>
        </p:nvGrpSpPr>
        <p:grpSpPr>
          <a:xfrm>
            <a:off x="5115562" y="3872879"/>
            <a:ext cx="2322299" cy="2513859"/>
            <a:chOff x="5378516" y="2342454"/>
            <a:chExt cx="2322299" cy="2513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A86AF1-827F-48E7-B3B9-189B223B5EF3}"/>
                </a:ext>
              </a:extLst>
            </p:cNvPr>
            <p:cNvSpPr txBox="1"/>
            <p:nvPr/>
          </p:nvSpPr>
          <p:spPr>
            <a:xfrm>
              <a:off x="5862059" y="2342454"/>
              <a:ext cx="1838756" cy="2429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altLang="ko-KR" dirty="0"/>
                <a:t>Builder studio lead(Gon)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Metaverse project leading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Art director (Raven)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Game art directing 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Game producer(Jake)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Game user experience development</a:t>
              </a:r>
            </a:p>
            <a:p>
              <a:pPr>
                <a:lnSpc>
                  <a:spcPct val="200000"/>
                </a:lnSpc>
              </a:pPr>
              <a:br>
                <a:rPr lang="en-US" altLang="ko-KR" dirty="0"/>
              </a:br>
              <a:r>
                <a:rPr lang="en-US" altLang="ko-KR" dirty="0"/>
                <a:t>Voxel Artist(</a:t>
              </a:r>
              <a:r>
                <a:rPr lang="en-US" altLang="ko-KR" dirty="0" err="1"/>
                <a:t>Doto</a:t>
              </a:r>
              <a:r>
                <a:rPr lang="en-US" altLang="ko-KR" dirty="0"/>
                <a:t>)</a:t>
              </a:r>
            </a:p>
            <a:p>
              <a:pPr>
                <a:lnSpc>
                  <a:spcPct val="200000"/>
                </a:lnSpc>
              </a:pPr>
              <a:r>
                <a:rPr lang="en-US" altLang="ko-KR" dirty="0"/>
                <a:t>Voxel art design</a:t>
              </a:r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FCF6D3AD-88CE-1675-64A7-58D96701E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925" y="2349903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DABEB31C-A463-6F5A-84CA-AB6D608D3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117" y="2975479"/>
              <a:ext cx="465565" cy="49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00EA3F8D-A2CD-B04D-50E1-1B320B3B0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835" y="3710220"/>
              <a:ext cx="464717" cy="464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C7E4B3AF-82DE-2401-AF6B-EBAFC05F6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516" y="4316313"/>
              <a:ext cx="526935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9F55AAA-F942-541F-A376-4F593264E046}"/>
              </a:ext>
            </a:extLst>
          </p:cNvPr>
          <p:cNvGrpSpPr/>
          <p:nvPr/>
        </p:nvGrpSpPr>
        <p:grpSpPr>
          <a:xfrm>
            <a:off x="1029734" y="2590077"/>
            <a:ext cx="6351612" cy="1082835"/>
            <a:chOff x="968189" y="5254472"/>
            <a:chExt cx="6351612" cy="1082835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F9DD1674-2EC6-FB81-97B1-7AC2D4B52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88080" y="5295037"/>
              <a:ext cx="5955050" cy="1042270"/>
            </a:xfrm>
            <a:prstGeom prst="rect">
              <a:avLst/>
            </a:prstGeom>
          </p:spPr>
        </p:pic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C6BA4CB7-1714-4BAD-7BCC-C839C72C7561}"/>
                </a:ext>
              </a:extLst>
            </p:cNvPr>
            <p:cNvSpPr/>
            <p:nvPr/>
          </p:nvSpPr>
          <p:spPr>
            <a:xfrm>
              <a:off x="1143775" y="6038612"/>
              <a:ext cx="1806648" cy="2714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endParaRPr lang="ko-KR" altLang="en-US" dirty="0"/>
            </a:p>
          </p:txBody>
        </p:sp>
        <p:sp>
          <p:nvSpPr>
            <p:cNvPr id="4119" name="사각형: 둥근 모서리 4118">
              <a:extLst>
                <a:ext uri="{FF2B5EF4-FFF2-40B4-BE49-F238E27FC236}">
                  <a16:creationId xmlns:a16="http://schemas.microsoft.com/office/drawing/2014/main" id="{3A90BE56-2D7E-80CF-BD73-F9132CB1EC78}"/>
                </a:ext>
              </a:extLst>
            </p:cNvPr>
            <p:cNvSpPr/>
            <p:nvPr/>
          </p:nvSpPr>
          <p:spPr>
            <a:xfrm>
              <a:off x="3127535" y="6038612"/>
              <a:ext cx="1804093" cy="2714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20" name="사각형: 둥근 모서리 4119">
              <a:extLst>
                <a:ext uri="{FF2B5EF4-FFF2-40B4-BE49-F238E27FC236}">
                  <a16:creationId xmlns:a16="http://schemas.microsoft.com/office/drawing/2014/main" id="{E3692528-7444-45AC-44BD-F8E1DC804804}"/>
                </a:ext>
              </a:extLst>
            </p:cNvPr>
            <p:cNvSpPr/>
            <p:nvPr/>
          </p:nvSpPr>
          <p:spPr>
            <a:xfrm>
              <a:off x="5114672" y="6038612"/>
              <a:ext cx="2009601" cy="2714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21" name="TextBox 4120">
              <a:extLst>
                <a:ext uri="{FF2B5EF4-FFF2-40B4-BE49-F238E27FC236}">
                  <a16:creationId xmlns:a16="http://schemas.microsoft.com/office/drawing/2014/main" id="{8E5CF915-7B02-5FDB-3A55-B48647BC118E}"/>
                </a:ext>
              </a:extLst>
            </p:cNvPr>
            <p:cNvSpPr txBox="1"/>
            <p:nvPr/>
          </p:nvSpPr>
          <p:spPr>
            <a:xfrm>
              <a:off x="968189" y="6073812"/>
              <a:ext cx="2100498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700" dirty="0">
                  <a:solidFill>
                    <a:schemeClr val="dk1"/>
                  </a:solidFill>
                </a:rPr>
                <a:t>Strategic planning · Marketing part</a:t>
              </a:r>
              <a:endParaRPr lang="ko-KR" altLang="en-US" sz="700" dirty="0"/>
            </a:p>
          </p:txBody>
        </p:sp>
        <p:sp>
          <p:nvSpPr>
            <p:cNvPr id="4122" name="TextBox 4121">
              <a:extLst>
                <a:ext uri="{FF2B5EF4-FFF2-40B4-BE49-F238E27FC236}">
                  <a16:creationId xmlns:a16="http://schemas.microsoft.com/office/drawing/2014/main" id="{89AEC456-84D8-ED4D-29E2-249175057F1D}"/>
                </a:ext>
              </a:extLst>
            </p:cNvPr>
            <p:cNvSpPr txBox="1"/>
            <p:nvPr/>
          </p:nvSpPr>
          <p:spPr>
            <a:xfrm>
              <a:off x="2950865" y="6068945"/>
              <a:ext cx="209234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dk1"/>
                  </a:solidFill>
                </a:defRPr>
              </a:lvl1pPr>
            </a:lstStyle>
            <a:p>
              <a:r>
                <a:rPr lang="en-US" altLang="ko-KR" dirty="0"/>
                <a:t>Meta creative part _ Planning team</a:t>
              </a:r>
            </a:p>
          </p:txBody>
        </p:sp>
        <p:sp>
          <p:nvSpPr>
            <p:cNvPr id="4123" name="TextBox 4122">
              <a:extLst>
                <a:ext uri="{FF2B5EF4-FFF2-40B4-BE49-F238E27FC236}">
                  <a16:creationId xmlns:a16="http://schemas.microsoft.com/office/drawing/2014/main" id="{7632198A-05DB-7C35-52F4-ADDB8C1E36E2}"/>
                </a:ext>
              </a:extLst>
            </p:cNvPr>
            <p:cNvSpPr txBox="1"/>
            <p:nvPr/>
          </p:nvSpPr>
          <p:spPr>
            <a:xfrm>
              <a:off x="4963637" y="6071378"/>
              <a:ext cx="2356164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dk1"/>
                  </a:solidFill>
                </a:defRPr>
              </a:lvl1pPr>
            </a:lstStyle>
            <a:p>
              <a:r>
                <a:rPr lang="en-US" altLang="ko-KR" dirty="0"/>
                <a:t>Meta creative part _ Development team</a:t>
              </a:r>
            </a:p>
          </p:txBody>
        </p:sp>
        <p:pic>
          <p:nvPicPr>
            <p:cNvPr id="4124" name="그림 4123">
              <a:extLst>
                <a:ext uri="{FF2B5EF4-FFF2-40B4-BE49-F238E27FC236}">
                  <a16:creationId xmlns:a16="http://schemas.microsoft.com/office/drawing/2014/main" id="{5C00C0E3-CA53-71AA-23AB-01F1A96E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28872" y="5450957"/>
              <a:ext cx="1362075" cy="306211"/>
            </a:xfrm>
            <a:prstGeom prst="rect">
              <a:avLst/>
            </a:prstGeom>
          </p:spPr>
        </p:pic>
        <p:sp>
          <p:nvSpPr>
            <p:cNvPr id="4125" name="TextBox 4124">
              <a:extLst>
                <a:ext uri="{FF2B5EF4-FFF2-40B4-BE49-F238E27FC236}">
                  <a16:creationId xmlns:a16="http://schemas.microsoft.com/office/drawing/2014/main" id="{CD6F97CF-C839-50CC-50B6-9C57E18A6FEE}"/>
                </a:ext>
              </a:extLst>
            </p:cNvPr>
            <p:cNvSpPr txBox="1"/>
            <p:nvPr/>
          </p:nvSpPr>
          <p:spPr>
            <a:xfrm>
              <a:off x="1645020" y="5388678"/>
              <a:ext cx="15894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dk1"/>
                  </a:solidFill>
                </a:defRPr>
              </a:lvl1pPr>
            </a:lstStyle>
            <a:p>
              <a:pPr algn="l"/>
              <a:r>
                <a:rPr lang="en-US" altLang="ko-KR" dirty="0">
                  <a:solidFill>
                    <a:schemeClr val="bg1"/>
                  </a:solidFill>
                </a:rPr>
                <a:t>CEO(Peter)</a:t>
              </a:r>
            </a:p>
            <a:p>
              <a:pPr algn="l"/>
              <a:r>
                <a:rPr lang="en-US" altLang="ko-KR" dirty="0">
                  <a:solidFill>
                    <a:schemeClr val="bg1"/>
                  </a:solidFill>
                </a:rPr>
                <a:t>Metaverse contents business </a:t>
              </a:r>
            </a:p>
          </p:txBody>
        </p:sp>
        <p:pic>
          <p:nvPicPr>
            <p:cNvPr id="4126" name="그림 4125">
              <a:extLst>
                <a:ext uri="{FF2B5EF4-FFF2-40B4-BE49-F238E27FC236}">
                  <a16:creationId xmlns:a16="http://schemas.microsoft.com/office/drawing/2014/main" id="{CD556497-ECC3-D93C-3303-245D703D4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38618" y="5471746"/>
              <a:ext cx="1666875" cy="306211"/>
            </a:xfrm>
            <a:prstGeom prst="rect">
              <a:avLst/>
            </a:prstGeom>
          </p:spPr>
        </p:pic>
        <p:pic>
          <p:nvPicPr>
            <p:cNvPr id="4127" name="그림 4126">
              <a:extLst>
                <a:ext uri="{FF2B5EF4-FFF2-40B4-BE49-F238E27FC236}">
                  <a16:creationId xmlns:a16="http://schemas.microsoft.com/office/drawing/2014/main" id="{BE6CC558-610A-88DC-6126-87D1F21C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18505" y="5416406"/>
              <a:ext cx="1400175" cy="306210"/>
            </a:xfrm>
            <a:prstGeom prst="rect">
              <a:avLst/>
            </a:prstGeom>
          </p:spPr>
        </p:pic>
        <p:sp>
          <p:nvSpPr>
            <p:cNvPr id="4128" name="TextBox 4127">
              <a:extLst>
                <a:ext uri="{FF2B5EF4-FFF2-40B4-BE49-F238E27FC236}">
                  <a16:creationId xmlns:a16="http://schemas.microsoft.com/office/drawing/2014/main" id="{FD743850-2054-A8BF-B45C-C10AC201A68F}"/>
                </a:ext>
              </a:extLst>
            </p:cNvPr>
            <p:cNvSpPr txBox="1"/>
            <p:nvPr/>
          </p:nvSpPr>
          <p:spPr>
            <a:xfrm>
              <a:off x="3566476" y="5388678"/>
              <a:ext cx="15894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bg1"/>
                  </a:solidFill>
                </a:defRPr>
              </a:lvl1pPr>
            </a:lstStyle>
            <a:p>
              <a:r>
                <a:rPr lang="en-US" altLang="ko-KR" dirty="0"/>
                <a:t>CMO(James)</a:t>
              </a:r>
            </a:p>
            <a:p>
              <a:r>
                <a:rPr lang="en-US" altLang="ko-KR" dirty="0"/>
                <a:t>Global business · Marketing</a:t>
              </a:r>
            </a:p>
          </p:txBody>
        </p:sp>
        <p:sp>
          <p:nvSpPr>
            <p:cNvPr id="4129" name="TextBox 4128">
              <a:extLst>
                <a:ext uri="{FF2B5EF4-FFF2-40B4-BE49-F238E27FC236}">
                  <a16:creationId xmlns:a16="http://schemas.microsoft.com/office/drawing/2014/main" id="{1E682D2D-5251-5196-3C81-1DB9B0320E73}"/>
                </a:ext>
              </a:extLst>
            </p:cNvPr>
            <p:cNvSpPr txBox="1"/>
            <p:nvPr/>
          </p:nvSpPr>
          <p:spPr>
            <a:xfrm>
              <a:off x="5558406" y="5388678"/>
              <a:ext cx="15894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>
                <a:spcBef>
                  <a:spcPts val="0"/>
                </a:spcBef>
                <a:spcAft>
                  <a:spcPts val="0"/>
                </a:spcAft>
                <a:defRPr sz="700">
                  <a:solidFill>
                    <a:schemeClr val="bg1"/>
                  </a:solidFill>
                </a:defRPr>
              </a:lvl1pPr>
            </a:lstStyle>
            <a:p>
              <a:r>
                <a:rPr lang="en-US" altLang="ko-KR" dirty="0"/>
                <a:t>Finance manager(Lily)</a:t>
              </a:r>
            </a:p>
            <a:p>
              <a:r>
                <a:rPr lang="en-US" altLang="ko-KR" dirty="0"/>
                <a:t>Finance · Personal management</a:t>
              </a:r>
            </a:p>
          </p:txBody>
        </p:sp>
        <p:pic>
          <p:nvPicPr>
            <p:cNvPr id="4130" name="Picture 12">
              <a:extLst>
                <a:ext uri="{FF2B5EF4-FFF2-40B4-BE49-F238E27FC236}">
                  <a16:creationId xmlns:a16="http://schemas.microsoft.com/office/drawing/2014/main" id="{C0BF7F0E-A6B1-1EA7-F9F2-2F6A0B7C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131" y="5259403"/>
              <a:ext cx="655008" cy="655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1" name="Picture 14">
              <a:extLst>
                <a:ext uri="{FF2B5EF4-FFF2-40B4-BE49-F238E27FC236}">
                  <a16:creationId xmlns:a16="http://schemas.microsoft.com/office/drawing/2014/main" id="{BB0DB712-EB57-1F53-F225-033255C99A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60"/>
            <a:stretch/>
          </p:blipFill>
          <p:spPr bwMode="auto">
            <a:xfrm>
              <a:off x="2882061" y="5307074"/>
              <a:ext cx="867851" cy="587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16">
              <a:extLst>
                <a:ext uri="{FF2B5EF4-FFF2-40B4-BE49-F238E27FC236}">
                  <a16:creationId xmlns:a16="http://schemas.microsoft.com/office/drawing/2014/main" id="{DF71690E-24F3-58DC-CC98-1C7E9CFE0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186" y="5254472"/>
              <a:ext cx="659939" cy="659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51" name="그룹 4150">
            <a:extLst>
              <a:ext uri="{FF2B5EF4-FFF2-40B4-BE49-F238E27FC236}">
                <a16:creationId xmlns:a16="http://schemas.microsoft.com/office/drawing/2014/main" id="{28EF1630-676D-5ABB-5562-246C965C0657}"/>
              </a:ext>
            </a:extLst>
          </p:cNvPr>
          <p:cNvGrpSpPr/>
          <p:nvPr/>
        </p:nvGrpSpPr>
        <p:grpSpPr>
          <a:xfrm>
            <a:off x="1544574" y="590238"/>
            <a:ext cx="5285778" cy="1514563"/>
            <a:chOff x="1192238" y="411847"/>
            <a:chExt cx="6097508" cy="1747153"/>
          </a:xfrm>
        </p:grpSpPr>
        <p:pic>
          <p:nvPicPr>
            <p:cNvPr id="4148" name="그림 4147" descr="스크린샷, 텔레비전, 디스플레이, 보라색이(가) 표시된 사진&#10;&#10;자동 생성된 설명">
              <a:extLst>
                <a:ext uri="{FF2B5EF4-FFF2-40B4-BE49-F238E27FC236}">
                  <a16:creationId xmlns:a16="http://schemas.microsoft.com/office/drawing/2014/main" id="{CA45064C-02F8-02C4-C30B-64E774B42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214" y="411847"/>
              <a:ext cx="4907556" cy="1747153"/>
            </a:xfrm>
            <a:prstGeom prst="rect">
              <a:avLst/>
            </a:prstGeom>
          </p:spPr>
        </p:pic>
        <p:sp>
          <p:nvSpPr>
            <p:cNvPr id="4137" name="TextBox 4136">
              <a:extLst>
                <a:ext uri="{FF2B5EF4-FFF2-40B4-BE49-F238E27FC236}">
                  <a16:creationId xmlns:a16="http://schemas.microsoft.com/office/drawing/2014/main" id="{5A74A614-6A84-C23C-C584-1F7E373E5CFC}"/>
                </a:ext>
              </a:extLst>
            </p:cNvPr>
            <p:cNvSpPr txBox="1"/>
            <p:nvPr/>
          </p:nvSpPr>
          <p:spPr>
            <a:xfrm>
              <a:off x="1192238" y="768075"/>
              <a:ext cx="609750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4400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Our team</a:t>
              </a:r>
              <a:endParaRPr lang="ko-KR" altLang="en-US" sz="4400" b="1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  <a:p>
              <a:br>
                <a:rPr lang="ko-KR" altLang="en-US" dirty="0"/>
              </a:br>
              <a:endParaRPr lang="ko-KR" altLang="en-US" dirty="0"/>
            </a:p>
          </p:txBody>
        </p:sp>
      </p:grpSp>
      <p:sp>
        <p:nvSpPr>
          <p:cNvPr id="4150" name="TextBox 4149">
            <a:extLst>
              <a:ext uri="{FF2B5EF4-FFF2-40B4-BE49-F238E27FC236}">
                <a16:creationId xmlns:a16="http://schemas.microsoft.com/office/drawing/2014/main" id="{B36DBDBD-1F91-130C-893D-017634ED0FFD}"/>
              </a:ext>
            </a:extLst>
          </p:cNvPr>
          <p:cNvSpPr txBox="1"/>
          <p:nvPr/>
        </p:nvSpPr>
        <p:spPr>
          <a:xfrm>
            <a:off x="1244888" y="1871319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ko-KR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메타 콘텐츠 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</a:rPr>
              <a:t>· </a:t>
            </a:r>
            <a:r>
              <a:rPr lang="ko-KR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웹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</a:rPr>
              <a:t>3 · </a:t>
            </a:r>
            <a:r>
              <a:rPr lang="ko-KR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마케팅 전문가들이 함께 합니다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</a:rPr>
              <a:t>ILK </a:t>
            </a:r>
            <a:r>
              <a:rPr lang="ko-KR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생태계에 함께 하세요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6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3984912"/>
          </a:xfrm>
          <a:prstGeom prst="rect">
            <a:avLst/>
          </a:prstGeom>
          <a:solidFill>
            <a:srgbClr val="C4C4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7C0202-E836-6DD8-0EC2-497693CA9173}"/>
              </a:ext>
            </a:extLst>
          </p:cNvPr>
          <p:cNvSpPr/>
          <p:nvPr/>
        </p:nvSpPr>
        <p:spPr>
          <a:xfrm>
            <a:off x="737118" y="1041293"/>
            <a:ext cx="6979298" cy="1819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DDD56F-9485-4EBE-36E3-5E12B7B844DD}"/>
              </a:ext>
            </a:extLst>
          </p:cNvPr>
          <p:cNvSpPr/>
          <p:nvPr/>
        </p:nvSpPr>
        <p:spPr>
          <a:xfrm>
            <a:off x="3741576" y="1298964"/>
            <a:ext cx="2687216" cy="1240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CA81-9ED1-ED06-7B21-7A9D2C4D85D6}"/>
              </a:ext>
            </a:extLst>
          </p:cNvPr>
          <p:cNvSpPr txBox="1"/>
          <p:nvPr/>
        </p:nvSpPr>
        <p:spPr>
          <a:xfrm>
            <a:off x="3931699" y="1472413"/>
            <a:ext cx="36185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 err="1"/>
              <a:t>와이그램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sz="1100" dirty="0"/>
              <a:t>Ygram.contact@gmail.com</a:t>
            </a:r>
          </a:p>
          <a:p>
            <a:r>
              <a:rPr lang="ko-KR" altLang="en-US" sz="1100" dirty="0"/>
              <a:t>본사 </a:t>
            </a:r>
            <a:r>
              <a:rPr lang="en-US" altLang="ko-KR" sz="1100" dirty="0"/>
              <a:t>: </a:t>
            </a:r>
            <a:r>
              <a:rPr lang="ko-KR" altLang="en-US" sz="1100" dirty="0"/>
              <a:t>전라남도 순천시 </a:t>
            </a:r>
            <a:r>
              <a:rPr lang="ko-KR" altLang="en-US" sz="1100" dirty="0" err="1"/>
              <a:t>저전길</a:t>
            </a:r>
            <a:r>
              <a:rPr lang="ko-KR" altLang="en-US" sz="1100" dirty="0"/>
              <a:t> </a:t>
            </a:r>
            <a:r>
              <a:rPr lang="en-US" altLang="ko-KR" sz="1100" dirty="0"/>
              <a:t>12, 201</a:t>
            </a:r>
            <a:r>
              <a:rPr lang="ko-KR" altLang="en-US" sz="1100" dirty="0"/>
              <a:t>호</a:t>
            </a:r>
            <a:endParaRPr lang="en-US" altLang="ko-KR" sz="1100" dirty="0"/>
          </a:p>
          <a:p>
            <a:r>
              <a:rPr lang="ko-KR" altLang="en-US" sz="1100" dirty="0"/>
              <a:t>지사 </a:t>
            </a:r>
            <a:r>
              <a:rPr lang="en-US" altLang="ko-KR" sz="1100" dirty="0"/>
              <a:t>: </a:t>
            </a:r>
            <a:r>
              <a:rPr lang="ko-KR" altLang="en-US" sz="1100" dirty="0"/>
              <a:t>서울시 강남구 봉은사로 </a:t>
            </a:r>
            <a:r>
              <a:rPr lang="en-US" altLang="ko-KR" sz="1100" dirty="0"/>
              <a:t>476, 6</a:t>
            </a:r>
            <a:r>
              <a:rPr lang="ko-KR" altLang="en-US" sz="1100" dirty="0"/>
              <a:t>층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042594-F4DF-1A63-671B-F12F65D79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16497" b="68150"/>
          <a:stretch/>
        </p:blipFill>
        <p:spPr>
          <a:xfrm>
            <a:off x="3741575" y="1689464"/>
            <a:ext cx="309633" cy="22635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965861-6EF3-8B20-CDE9-38C41E65A3CC}"/>
              </a:ext>
            </a:extLst>
          </p:cNvPr>
          <p:cNvSpPr/>
          <p:nvPr/>
        </p:nvSpPr>
        <p:spPr>
          <a:xfrm>
            <a:off x="222250" y="3222794"/>
            <a:ext cx="7971136" cy="15394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04CA26-A067-F443-CE90-EC3CEA9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3554399"/>
            <a:ext cx="14382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A1DD5D-2204-5B31-3CF9-CB53857A574E}"/>
              </a:ext>
            </a:extLst>
          </p:cNvPr>
          <p:cNvSpPr txBox="1"/>
          <p:nvPr/>
        </p:nvSpPr>
        <p:spPr>
          <a:xfrm>
            <a:off x="2299914" y="3742667"/>
            <a:ext cx="479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와이그램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 콘텐츠 </a:t>
            </a:r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보러가기</a:t>
            </a:r>
            <a:endParaRPr lang="en-US" altLang="ko-KR" sz="2400" dirty="0">
              <a:solidFill>
                <a:schemeClr val="bg1"/>
              </a:solidFill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5BBB2-7996-4853-5147-3389AA60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8" y="3199947"/>
            <a:ext cx="1585166" cy="15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 descr="로고, 폰트, 그래픽, 블랙이(가) 표시된 사진&#10;&#10;자동 생성된 설명">
            <a:extLst>
              <a:ext uri="{FF2B5EF4-FFF2-40B4-BE49-F238E27FC236}">
                <a16:creationId xmlns:a16="http://schemas.microsoft.com/office/drawing/2014/main" id="{47E9C840-81DA-0039-B412-6D5FF7DC78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2" b="34998"/>
          <a:stretch/>
        </p:blipFill>
        <p:spPr>
          <a:xfrm>
            <a:off x="1051095" y="1503546"/>
            <a:ext cx="2500358" cy="83120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7108EA7-9A31-0B70-ED0F-A29626C4B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36"/>
          <a:stretch/>
        </p:blipFill>
        <p:spPr>
          <a:xfrm>
            <a:off x="3732536" y="1965597"/>
            <a:ext cx="265787" cy="3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타이틀고딕5"/>
        <a:ea typeface="a타이틀고딕5"/>
        <a:cs typeface=""/>
      </a:majorFont>
      <a:minorFont>
        <a:latin typeface="a타이틀고딕2"/>
        <a:ea typeface="a타이틀고딕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493</Words>
  <Application>Microsoft Office PowerPoint</Application>
  <PresentationFormat>와이드스크린</PresentationFormat>
  <Paragraphs>84</Paragraphs>
  <Slides>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5" baseType="lpstr">
      <vt:lpstr>a타이틀고딕2</vt:lpstr>
      <vt:lpstr>a타이틀고딕4</vt:lpstr>
      <vt:lpstr>a타이틀고딕5</vt:lpstr>
      <vt:lpstr>나눔바른고딕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혜원</dc:creator>
  <cp:lastModifiedBy>안 은영</cp:lastModifiedBy>
  <cp:revision>82</cp:revision>
  <dcterms:created xsi:type="dcterms:W3CDTF">2023-11-09T02:02:26Z</dcterms:created>
  <dcterms:modified xsi:type="dcterms:W3CDTF">2023-11-15T06:36:11Z</dcterms:modified>
</cp:coreProperties>
</file>