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084" r:id="rId2"/>
    <p:sldId id="4072" r:id="rId3"/>
    <p:sldId id="4075" r:id="rId4"/>
    <p:sldId id="4074" r:id="rId5"/>
    <p:sldId id="4077" r:id="rId6"/>
    <p:sldId id="4076" r:id="rId7"/>
    <p:sldId id="4081" r:id="rId8"/>
    <p:sldId id="4078" r:id="rId9"/>
    <p:sldId id="4082" r:id="rId10"/>
    <p:sldId id="40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4E3"/>
    <a:srgbClr val="8B64D9"/>
    <a:srgbClr val="FFC000"/>
    <a:srgbClr val="9581E4"/>
    <a:srgbClr val="89E5E4"/>
    <a:srgbClr val="FFFFFF"/>
    <a:srgbClr val="006CDB"/>
    <a:srgbClr val="FBD9A1"/>
    <a:srgbClr val="FED81D"/>
    <a:srgbClr val="1D0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588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26EF-B4A7-43C7-9D2E-00A6FE8B59CB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550CB-5162-4E02-9BF9-195E9A14ADF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29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67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85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18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57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094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66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00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526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50CB-5162-4E02-9BF9-195E9A14ADF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947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90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467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0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11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906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43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56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932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97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189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9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4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671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7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2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19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6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BE7EC4-84A0-4DDE-9ABC-0C7B12E49730}" type="datetimeFigureOut">
              <a:rPr lang="ko-KR" altLang="en-US" smtClean="0"/>
              <a:t>2023-11-15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CABDC5F-41F6-43FE-A380-995EF0C3D6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3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B70A2-ABF3-60E0-1137-C690AD968F87}"/>
              </a:ext>
            </a:extLst>
          </p:cNvPr>
          <p:cNvSpPr txBox="1"/>
          <p:nvPr/>
        </p:nvSpPr>
        <p:spPr>
          <a:xfrm>
            <a:off x="4488328" y="2782670"/>
            <a:ext cx="3215343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카드뉴스</a:t>
            </a:r>
            <a:endParaRPr lang="en-US" altLang="ko-KR" sz="1800" dirty="0">
              <a:solidFill>
                <a:schemeClr val="tx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ko-KR" altLang="en-US" sz="1800" dirty="0" err="1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쉐어박스</a:t>
            </a:r>
            <a:endParaRPr lang="en-US" altLang="ko-KR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ko-KR" altLang="en-US" sz="18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번역 </a:t>
            </a:r>
            <a:r>
              <a:rPr lang="en-US" altLang="ko-KR" sz="180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: </a:t>
            </a:r>
            <a:r>
              <a:rPr lang="ko-KR" altLang="en-US" sz="180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영문</a:t>
            </a:r>
            <a:r>
              <a:rPr lang="en-US" altLang="ko-KR" sz="18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</a:t>
            </a:r>
            <a:r>
              <a:rPr lang="ko-KR" altLang="en-US" sz="180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일문</a:t>
            </a:r>
          </a:p>
        </p:txBody>
      </p:sp>
    </p:spTree>
    <p:extLst>
      <p:ext uri="{BB962C8B-B14F-4D97-AF65-F5344CB8AC3E}">
        <p14:creationId xmlns:p14="http://schemas.microsoft.com/office/powerpoint/2010/main" val="172311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17" name="그림 16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53001E5D-69F0-E909-BC01-63416B6E0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6" y="1650982"/>
            <a:ext cx="3684863" cy="1190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8D6C3-91B8-107D-0EB7-A62B0CE007C1}"/>
              </a:ext>
            </a:extLst>
          </p:cNvPr>
          <p:cNvSpPr txBox="1"/>
          <p:nvPr/>
        </p:nvSpPr>
        <p:spPr>
          <a:xfrm>
            <a:off x="1641945" y="2591534"/>
            <a:ext cx="445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9581E4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서비스</a:t>
            </a:r>
            <a:r>
              <a:rPr lang="ko-KR" altLang="en-US" sz="2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를 소개합니다</a:t>
            </a:r>
            <a:endParaRPr lang="en-US" altLang="ko-KR" sz="2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EF2029-CA04-0BBB-603C-CB53818D3A8E}"/>
              </a:ext>
            </a:extLst>
          </p:cNvPr>
          <p:cNvSpPr txBox="1"/>
          <p:nvPr/>
        </p:nvSpPr>
        <p:spPr>
          <a:xfrm>
            <a:off x="1569811" y="3548798"/>
            <a:ext cx="1828868" cy="338554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 </a:t>
            </a:r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체험 존 구축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265BF-561A-1F8F-84C5-48BDB8133BDB}"/>
              </a:ext>
            </a:extLst>
          </p:cNvPr>
          <p:cNvSpPr txBox="1"/>
          <p:nvPr/>
        </p:nvSpPr>
        <p:spPr>
          <a:xfrm>
            <a:off x="4292879" y="3413516"/>
            <a:ext cx="1919941" cy="584775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체험형 전시 </a:t>
            </a:r>
            <a:endParaRPr lang="en-US" altLang="ko-KR" sz="1600" dirty="0">
              <a:solidFill>
                <a:schemeClr val="bg1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 fontAlgn="base"/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마케팅 서비스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EA2C93-A648-66C0-DD3B-D25F0FFC6F6E}"/>
              </a:ext>
            </a:extLst>
          </p:cNvPr>
          <p:cNvSpPr txBox="1"/>
          <p:nvPr/>
        </p:nvSpPr>
        <p:spPr>
          <a:xfrm>
            <a:off x="1310755" y="4897611"/>
            <a:ext cx="2404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 fontAlgn="base">
              <a:defRPr sz="120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1pPr>
          </a:lstStyle>
          <a:p>
            <a:r>
              <a:rPr lang="ko-KR" altLang="en-US" dirty="0"/>
              <a:t>실감 콘텐츠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</a:t>
            </a:r>
            <a:r>
              <a:rPr lang="ko-KR" altLang="en-US" dirty="0"/>
              <a:t> 기획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하고 </a:t>
            </a:r>
            <a:endParaRPr lang="en-US" altLang="ko-KR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몰입을 높여주는 디스플레이에 맞춰 </a:t>
            </a:r>
            <a:r>
              <a:rPr lang="en-US" altLang="ko-KR" dirty="0"/>
              <a:t>XR </a:t>
            </a:r>
            <a:r>
              <a:rPr lang="ko-KR" altLang="en-US" dirty="0"/>
              <a:t>체험 존을 구축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915223A-CBD3-3A9D-F295-3E01159BD779}"/>
              </a:ext>
            </a:extLst>
          </p:cNvPr>
          <p:cNvCxnSpPr>
            <a:cxnSpLocks/>
          </p:cNvCxnSpPr>
          <p:nvPr/>
        </p:nvCxnSpPr>
        <p:spPr>
          <a:xfrm>
            <a:off x="3560412" y="3722822"/>
            <a:ext cx="51628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523D8C9-444F-2A8A-EB14-364C1712C2B9}"/>
              </a:ext>
            </a:extLst>
          </p:cNvPr>
          <p:cNvSpPr txBox="1"/>
          <p:nvPr/>
        </p:nvSpPr>
        <p:spPr>
          <a:xfrm>
            <a:off x="4020215" y="4894063"/>
            <a:ext cx="2404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 fontAlgn="base">
              <a:defRPr sz="120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유휴 공간 마케팅 및 </a:t>
            </a:r>
            <a:endParaRPr lang="en-US" altLang="ko-KR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리테일 </a:t>
            </a:r>
            <a:r>
              <a:rPr lang="ko-KR" altLang="en-US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테라피를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위한 </a:t>
            </a:r>
            <a:endParaRPr lang="en-US" altLang="ko-KR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/>
              <a:t>공간구축형 체험 전시 마케팅 </a:t>
            </a:r>
            <a:endParaRPr lang="en-US" altLang="ko-KR" dirty="0"/>
          </a:p>
          <a:p>
            <a:r>
              <a:rPr lang="ko-KR" altLang="en-US" dirty="0"/>
              <a:t>서비스 제공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773B5D7-8A2A-BC77-DA9D-8BBE963CA488}"/>
              </a:ext>
            </a:extLst>
          </p:cNvPr>
          <p:cNvCxnSpPr>
            <a:cxnSpLocks/>
          </p:cNvCxnSpPr>
          <p:nvPr/>
        </p:nvCxnSpPr>
        <p:spPr>
          <a:xfrm>
            <a:off x="1244532" y="3724544"/>
            <a:ext cx="2947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FFC29314-7AA4-C44E-5F07-BB6707FC2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670" y="4042638"/>
            <a:ext cx="819264" cy="6907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CC6FFEB-7A80-B4B2-885C-349E5BD39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232" y="4067894"/>
            <a:ext cx="669347" cy="7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8EA0E-76D8-AC7C-E3E7-06082D0A5134}"/>
              </a:ext>
            </a:extLst>
          </p:cNvPr>
          <p:cNvSpPr txBox="1"/>
          <p:nvPr/>
        </p:nvSpPr>
        <p:spPr>
          <a:xfrm>
            <a:off x="583226" y="2177068"/>
            <a:ext cx="654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나의 </a:t>
            </a:r>
            <a:r>
              <a:rPr lang="ko-KR" altLang="en-US" sz="5400" dirty="0">
                <a:solidFill>
                  <a:srgbClr val="2F8666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경험</a:t>
            </a:r>
            <a:r>
              <a:rPr lang="ko-KR" altLang="en-US" sz="5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에 </a:t>
            </a:r>
            <a:endParaRPr lang="en-US" altLang="ko-KR" sz="5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ko-KR" altLang="en-US" sz="5400" dirty="0">
                <a:solidFill>
                  <a:srgbClr val="1D0A65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경험</a:t>
            </a:r>
            <a:r>
              <a:rPr lang="ko-KR" altLang="en-US" sz="5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을 더하는</a:t>
            </a:r>
            <a:endParaRPr lang="en-US" altLang="ko-KR" sz="5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5B18371-4ADA-AFF6-64A3-9C8A8C516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94" y="1878474"/>
            <a:ext cx="800212" cy="76210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D013077-9293-8F82-3C4C-F9345B424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471" y="2640580"/>
            <a:ext cx="743054" cy="64779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6E331E7-5CBA-2DE4-C544-43487E5A9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937" y="4630471"/>
            <a:ext cx="4236063" cy="185327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09212B10-6F1C-02C4-AA5D-AC908C952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8111" y="1855398"/>
            <a:ext cx="2873856" cy="2648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50C2697-F05B-5326-8408-4314A29EF580}"/>
              </a:ext>
            </a:extLst>
          </p:cNvPr>
          <p:cNvSpPr txBox="1"/>
          <p:nvPr/>
        </p:nvSpPr>
        <p:spPr>
          <a:xfrm>
            <a:off x="1863611" y="4060619"/>
            <a:ext cx="32153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1500" kern="0" dirty="0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실감 콘텐츠 개발 전문 기업 </a:t>
            </a:r>
            <a:r>
              <a:rPr lang="ko-KR" altLang="en-US" sz="1800" kern="0" dirty="0" err="1">
                <a:solidFill>
                  <a:schemeClr val="tx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쉐어박스</a:t>
            </a:r>
            <a:endParaRPr lang="ko-KR" altLang="en-US" sz="1800" dirty="0">
              <a:solidFill>
                <a:schemeClr val="tx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68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8989" y="1099099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1B97291-901E-4EA7-A6A9-28255006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820" y="2625965"/>
            <a:ext cx="3970179" cy="1836292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E86399C-A0E7-E609-3A70-02CA8D02792F}"/>
              </a:ext>
            </a:extLst>
          </p:cNvPr>
          <p:cNvGrpSpPr/>
          <p:nvPr/>
        </p:nvGrpSpPr>
        <p:grpSpPr>
          <a:xfrm>
            <a:off x="97480" y="1678298"/>
            <a:ext cx="6972302" cy="844455"/>
            <a:chOff x="6019798" y="1012232"/>
            <a:chExt cx="6542448" cy="84445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6917FA7-C7FD-1BC1-8723-C08732AD8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7711" y="1012232"/>
              <a:ext cx="3035300" cy="8444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A742-1CE0-33A7-4B7E-CEC9D9856AEC}"/>
                </a:ext>
              </a:extLst>
            </p:cNvPr>
            <p:cNvSpPr txBox="1"/>
            <p:nvPr/>
          </p:nvSpPr>
          <p:spPr>
            <a:xfrm>
              <a:off x="6019798" y="1177174"/>
              <a:ext cx="654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rgbClr val="006CDB"/>
                  </a:solidFill>
                  <a:latin typeface="Pretendard Black" panose="02000A03000000020004" pitchFamily="50" charset="-127"/>
                  <a:ea typeface="Pretendard Black" panose="02000A03000000020004" pitchFamily="50" charset="-127"/>
                  <a:cs typeface="Pretendard Black" panose="02000A03000000020004" pitchFamily="50" charset="-127"/>
                </a:rPr>
                <a:t>실감콘텐츠</a:t>
              </a:r>
              <a:r>
                <a:rPr lang="ko-KR" altLang="en-US" sz="2800" dirty="0">
                  <a:solidFill>
                    <a:srgbClr val="006CDB"/>
                  </a:solidFill>
                  <a:latin typeface="Pretendard Black" panose="02000A03000000020004" pitchFamily="50" charset="-127"/>
                  <a:ea typeface="Pretendard Black" panose="02000A03000000020004" pitchFamily="50" charset="-127"/>
                  <a:cs typeface="Pretendard Black" panose="02000A03000000020004" pitchFamily="50" charset="-127"/>
                </a:rPr>
                <a:t> 란</a:t>
              </a:r>
              <a:r>
                <a:rPr lang="en-US" altLang="ko-KR" sz="2800" dirty="0">
                  <a:solidFill>
                    <a:srgbClr val="006CDB"/>
                  </a:solidFill>
                  <a:latin typeface="Pretendard Black" panose="02000A03000000020004" pitchFamily="50" charset="-127"/>
                  <a:ea typeface="Pretendard Black" panose="02000A03000000020004" pitchFamily="50" charset="-127"/>
                  <a:cs typeface="Pretendard Black" panose="02000A03000000020004" pitchFamily="50" charset="-127"/>
                </a:rPr>
                <a:t>?</a:t>
              </a:r>
              <a:endParaRPr lang="en-US" altLang="ko-KR" sz="28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endParaRPr>
            </a:p>
          </p:txBody>
        </p:sp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D529125-BE4C-4E13-951C-4B52102807F5}"/>
              </a:ext>
            </a:extLst>
          </p:cNvPr>
          <p:cNvSpPr/>
          <p:nvPr/>
        </p:nvSpPr>
        <p:spPr>
          <a:xfrm>
            <a:off x="1058563" y="4741652"/>
            <a:ext cx="4923137" cy="9516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A51B3C2-7828-BABF-7EDC-72E0A2980979}"/>
              </a:ext>
            </a:extLst>
          </p:cNvPr>
          <p:cNvSpPr/>
          <p:nvPr/>
        </p:nvSpPr>
        <p:spPr>
          <a:xfrm>
            <a:off x="1726034" y="4754352"/>
            <a:ext cx="4141752" cy="95163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CC128-B995-E923-F234-E3FE65307791}"/>
              </a:ext>
            </a:extLst>
          </p:cNvPr>
          <p:cNvSpPr txBox="1"/>
          <p:nvPr/>
        </p:nvSpPr>
        <p:spPr>
          <a:xfrm>
            <a:off x="1590264" y="5045503"/>
            <a:ext cx="6289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B w="254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n-US" altLang="ko-KR" b="1" dirty="0">
                <a:gradFill>
                  <a:gsLst>
                    <a:gs pos="33000">
                      <a:schemeClr val="accent1">
                        <a:lumMod val="5000"/>
                        <a:lumOff val="95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889000">
                    <a:srgbClr val="FFC000">
                      <a:alpha val="40000"/>
                    </a:srgbClr>
                  </a:glow>
                </a:effectLst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  <a:sym typeface="Wingdings" panose="05000000000000000000" pitchFamily="2" charset="2"/>
              </a:rPr>
              <a:t></a:t>
            </a:r>
            <a:endParaRPr lang="ko-KR" altLang="en-US" b="1" dirty="0">
              <a:gradFill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98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889000">
                  <a:srgbClr val="FFC000">
                    <a:alpha val="40000"/>
                  </a:srgbClr>
                </a:glow>
              </a:effectLst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5A4F8-CA40-E28E-7A7F-43BC59D6D003}"/>
              </a:ext>
            </a:extLst>
          </p:cNvPr>
          <p:cNvSpPr txBox="1"/>
          <p:nvPr/>
        </p:nvSpPr>
        <p:spPr>
          <a:xfrm>
            <a:off x="1861804" y="4947792"/>
            <a:ext cx="41417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500" b="0" i="0" dirty="0">
                <a:solidFill>
                  <a:srgbClr val="333333"/>
                </a:solidFill>
                <a:effectLst/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 인간의 오감을 극대화하여 </a:t>
            </a:r>
            <a:endParaRPr lang="en-US" altLang="ko-KR" sz="1500" b="0" i="0" dirty="0">
              <a:solidFill>
                <a:srgbClr val="333333"/>
              </a:solidFill>
              <a:effectLst/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pPr algn="ctr"/>
            <a:r>
              <a:rPr lang="ko-KR" altLang="en-US" sz="1500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실제와 유사한 경험을 제공</a:t>
            </a:r>
            <a:r>
              <a:rPr lang="ko-KR" altLang="en-US" sz="1500" b="0" i="0" dirty="0">
                <a:solidFill>
                  <a:srgbClr val="333333"/>
                </a:solidFill>
                <a:effectLst/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하는 </a:t>
            </a:r>
            <a:r>
              <a:rPr lang="ko-KR" altLang="en-US" sz="1500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차세대 콘텐츠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D7AA791-9722-5147-9A86-4214E7FC7BDD}"/>
              </a:ext>
            </a:extLst>
          </p:cNvPr>
          <p:cNvSpPr/>
          <p:nvPr/>
        </p:nvSpPr>
        <p:spPr>
          <a:xfrm>
            <a:off x="5343411" y="6106715"/>
            <a:ext cx="1250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rgbClr val="333333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※ </a:t>
            </a:r>
            <a:r>
              <a:rPr lang="ko-KR" altLang="en-US" sz="1100" dirty="0">
                <a:solidFill>
                  <a:srgbClr val="333333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출처 </a:t>
            </a:r>
            <a:r>
              <a:rPr lang="en-US" altLang="ko-KR" sz="1100" dirty="0">
                <a:solidFill>
                  <a:srgbClr val="333333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ko-KR" altLang="en-US" sz="1100" dirty="0">
                <a:solidFill>
                  <a:srgbClr val="333333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두산백과  </a:t>
            </a:r>
          </a:p>
        </p:txBody>
      </p:sp>
    </p:spTree>
    <p:extLst>
      <p:ext uri="{BB962C8B-B14F-4D97-AF65-F5344CB8AC3E}">
        <p14:creationId xmlns:p14="http://schemas.microsoft.com/office/powerpoint/2010/main" val="10100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2" y="2516805"/>
            <a:ext cx="2418940" cy="781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5A742-1CE0-33A7-4B7E-CEC9D9856AEC}"/>
              </a:ext>
            </a:extLst>
          </p:cNvPr>
          <p:cNvSpPr txBox="1"/>
          <p:nvPr/>
        </p:nvSpPr>
        <p:spPr>
          <a:xfrm>
            <a:off x="1353235" y="2320182"/>
            <a:ext cx="498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차세대를 이끄는 </a:t>
            </a:r>
            <a:r>
              <a:rPr lang="ko-KR" altLang="en-US" u="sng" dirty="0" err="1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실감콘텐츠</a:t>
            </a:r>
            <a:r>
              <a:rPr lang="ko-KR" altLang="en-US" u="sng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개발 노하우를 가진</a:t>
            </a:r>
            <a:endParaRPr lang="en-US" altLang="ko-KR" u="sng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D4EFB-283D-A961-5A8A-25533A5264FA}"/>
              </a:ext>
            </a:extLst>
          </p:cNvPr>
          <p:cNvSpPr txBox="1"/>
          <p:nvPr/>
        </p:nvSpPr>
        <p:spPr>
          <a:xfrm rot="5400000">
            <a:off x="3533314" y="1903452"/>
            <a:ext cx="6289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B w="254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n-US" altLang="ko-KR" b="1" dirty="0">
                <a:gradFill>
                  <a:gsLst>
                    <a:gs pos="33000">
                      <a:schemeClr val="accent1">
                        <a:lumMod val="5000"/>
                        <a:lumOff val="95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889000">
                    <a:srgbClr val="FFC000">
                      <a:alpha val="40000"/>
                    </a:srgbClr>
                  </a:glow>
                </a:effectLst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  <a:sym typeface="Wingdings" panose="05000000000000000000" pitchFamily="2" charset="2"/>
              </a:rPr>
              <a:t></a:t>
            </a:r>
            <a:endParaRPr lang="ko-KR" altLang="en-US" b="1" dirty="0">
              <a:gradFill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98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889000">
                  <a:srgbClr val="FFC000">
                    <a:alpha val="40000"/>
                  </a:srgbClr>
                </a:glow>
              </a:effectLst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D9E07-5C09-EBC9-AEDE-193CED787D6F}"/>
              </a:ext>
            </a:extLst>
          </p:cNvPr>
          <p:cNvSpPr txBox="1"/>
          <p:nvPr/>
        </p:nvSpPr>
        <p:spPr>
          <a:xfrm>
            <a:off x="1906231" y="3697193"/>
            <a:ext cx="4288826" cy="5386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300" b="0" i="0">
                <a:solidFill>
                  <a:srgbClr val="FFFFFF"/>
                </a:solidFill>
                <a:effectLst/>
                <a:latin typeface="Pretendard" panose="02000503000000020004" pitchFamily="50" charset="-127"/>
                <a:ea typeface="Pretendard" panose="02000503000000020004" pitchFamily="50" charset="-127"/>
              </a:defRPr>
            </a:lvl1pPr>
          </a:lstStyle>
          <a:p>
            <a:r>
              <a:rPr lang="en-US" altLang="ko-KR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 </a:t>
            </a:r>
            <a:r>
              <a:rPr lang="ko-KR" altLang="en-US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마케팅 전문 기업</a:t>
            </a:r>
            <a:r>
              <a:rPr lang="en-US" altLang="ko-KR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,</a:t>
            </a:r>
            <a:r>
              <a:rPr lang="ko-KR" altLang="en-US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</a:t>
            </a:r>
            <a:r>
              <a:rPr lang="ko-KR" altLang="en-US" dirty="0" err="1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쉐어박스</a:t>
            </a:r>
            <a:endParaRPr lang="en-US" altLang="ko-KR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endParaRPr lang="en-US" altLang="ko-KR" sz="500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fontAlgn="base"/>
            <a:r>
              <a:rPr lang="ko-KR" altLang="en-US" sz="1100" dirty="0" err="1">
                <a:solidFill>
                  <a:schemeClr val="tx1"/>
                </a:solidFill>
              </a:rPr>
              <a:t>프로젝션</a:t>
            </a:r>
            <a:r>
              <a:rPr lang="ko-KR" altLang="en-US" sz="1100" dirty="0">
                <a:solidFill>
                  <a:schemeClr val="tx1"/>
                </a:solidFill>
              </a:rPr>
              <a:t> 맵핑</a:t>
            </a:r>
            <a:r>
              <a:rPr lang="en-US" altLang="ko-KR" sz="1100" dirty="0">
                <a:solidFill>
                  <a:schemeClr val="tx1"/>
                </a:solidFill>
              </a:rPr>
              <a:t>, VR </a:t>
            </a:r>
            <a:r>
              <a:rPr lang="ko-KR" altLang="en-US" sz="1100" dirty="0">
                <a:solidFill>
                  <a:schemeClr val="tx1"/>
                </a:solidFill>
              </a:rPr>
              <a:t>콘텐츠 제작부터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ko-KR" altLang="en-US" sz="1100" dirty="0">
                <a:solidFill>
                  <a:schemeClr val="tx1"/>
                </a:solidFill>
              </a:rPr>
              <a:t>다양한 </a:t>
            </a:r>
            <a:r>
              <a:rPr lang="ko-KR" altLang="en-US" sz="1100" dirty="0" err="1">
                <a:solidFill>
                  <a:schemeClr val="tx1"/>
                </a:solidFill>
              </a:rPr>
              <a:t>실감콘텐츠</a:t>
            </a:r>
            <a:r>
              <a:rPr lang="ko-KR" altLang="en-US" sz="1100" dirty="0">
                <a:solidFill>
                  <a:schemeClr val="tx1"/>
                </a:solidFill>
              </a:rPr>
              <a:t> 개발 노하우 축적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F4245-65FB-2C40-9384-65814620F2BD}"/>
              </a:ext>
            </a:extLst>
          </p:cNvPr>
          <p:cNvSpPr txBox="1"/>
          <p:nvPr/>
        </p:nvSpPr>
        <p:spPr>
          <a:xfrm>
            <a:off x="1974297" y="4899734"/>
            <a:ext cx="405452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300" b="0" i="0">
                <a:solidFill>
                  <a:srgbClr val="FFFFFF"/>
                </a:solidFill>
                <a:effectLst/>
                <a:latin typeface="Pretendard" panose="02000503000000020004" pitchFamily="50" charset="-127"/>
                <a:ea typeface="Pretendard" panose="02000503000000020004" pitchFamily="50" charset="-127"/>
              </a:defRPr>
            </a:lvl1pPr>
          </a:lstStyle>
          <a:p>
            <a:r>
              <a:rPr lang="ko-KR" altLang="en-US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세대와 언어를 초월한 문화 복지 콘텐츠 제공 </a:t>
            </a:r>
            <a:endParaRPr lang="en-US" altLang="ko-KR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endParaRPr lang="en-US" altLang="ko-KR" sz="500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fontAlgn="base"/>
            <a:r>
              <a:rPr lang="ko-KR" altLang="en-US" sz="1100" dirty="0">
                <a:solidFill>
                  <a:schemeClr val="tx1"/>
                </a:solidFill>
              </a:rPr>
              <a:t>다양한 생각과 시도를 통한 경험을 융합하여 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1100" dirty="0">
                <a:solidFill>
                  <a:schemeClr val="tx1"/>
                </a:solidFill>
              </a:rPr>
              <a:t>누구나 공감하고 이해할 수 있는 새로운 영상기술 콘텐츠 제공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F80F88C-6240-EDAD-D054-826D4B85CC92}"/>
              </a:ext>
            </a:extLst>
          </p:cNvPr>
          <p:cNvSpPr/>
          <p:nvPr/>
        </p:nvSpPr>
        <p:spPr>
          <a:xfrm>
            <a:off x="1682686" y="3482630"/>
            <a:ext cx="4393117" cy="95163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E1A1C0A-D9D4-42CA-C150-945F9292CF4E}"/>
              </a:ext>
            </a:extLst>
          </p:cNvPr>
          <p:cNvSpPr/>
          <p:nvPr/>
        </p:nvSpPr>
        <p:spPr>
          <a:xfrm>
            <a:off x="1704803" y="4757133"/>
            <a:ext cx="4371000" cy="96061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9948F43-CB99-67A9-F0EC-01DEAE6E876D}"/>
              </a:ext>
            </a:extLst>
          </p:cNvPr>
          <p:cNvSpPr/>
          <p:nvPr/>
        </p:nvSpPr>
        <p:spPr>
          <a:xfrm>
            <a:off x="1258975" y="3610261"/>
            <a:ext cx="680974" cy="6809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8" name="그림 17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2C408A81-0552-E631-24B1-2A70BF18C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7C1B192-2430-ADFB-B097-1ECBE2D2D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514" y="3789344"/>
            <a:ext cx="610215" cy="355959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A550E9EA-0C4C-180A-1868-95F46103D3DF}"/>
              </a:ext>
            </a:extLst>
          </p:cNvPr>
          <p:cNvSpPr/>
          <p:nvPr/>
        </p:nvSpPr>
        <p:spPr>
          <a:xfrm>
            <a:off x="1288460" y="4851443"/>
            <a:ext cx="680974" cy="6809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8066217-A9E0-87BA-2E64-B99FAE10A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097" y="5001201"/>
            <a:ext cx="511391" cy="3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6105798"/>
            <a:ext cx="5400789" cy="400459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73" y="2143331"/>
            <a:ext cx="2684751" cy="867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5A742-1CE0-33A7-4B7E-CEC9D9856AEC}"/>
              </a:ext>
            </a:extLst>
          </p:cNvPr>
          <p:cNvSpPr txBox="1"/>
          <p:nvPr/>
        </p:nvSpPr>
        <p:spPr>
          <a:xfrm>
            <a:off x="4053656" y="2317421"/>
            <a:ext cx="165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의 노하우</a:t>
            </a:r>
            <a:endParaRPr lang="en-US" altLang="ko-KR" sz="28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7C332DA-F667-7A40-9F14-EAB82FC6DF7F}"/>
              </a:ext>
            </a:extLst>
          </p:cNvPr>
          <p:cNvSpPr/>
          <p:nvPr/>
        </p:nvSpPr>
        <p:spPr>
          <a:xfrm>
            <a:off x="1333574" y="4735979"/>
            <a:ext cx="4889427" cy="1117418"/>
          </a:xfrm>
          <a:prstGeom prst="round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endParaRPr lang="en-US" altLang="ko-KR" sz="500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체험 서비스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endParaRPr lang="en-US" altLang="ko-KR" sz="500" kern="0" dirty="0">
              <a:solidFill>
                <a:schemeClr val="tx1">
                  <a:lumMod val="95000"/>
                  <a:lumOff val="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 fontAlgn="base"/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</a:rPr>
              <a:t>규격화 된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</a:rPr>
              <a:t>XR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</a:rPr>
              <a:t>체험 부스를 제작하여 리테일 </a:t>
            </a:r>
            <a:r>
              <a:rPr lang="ko-KR" alt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</a:rPr>
              <a:t>테라피가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</a:rPr>
              <a:t> 가능하도록 서비스 구축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CE2EE-8BC8-E4DB-BC13-EB44C6D316B7}"/>
              </a:ext>
            </a:extLst>
          </p:cNvPr>
          <p:cNvSpPr txBox="1"/>
          <p:nvPr/>
        </p:nvSpPr>
        <p:spPr>
          <a:xfrm>
            <a:off x="2019731" y="1991988"/>
            <a:ext cx="3538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기획에서 제작까지 원스톱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으로</a:t>
            </a:r>
            <a:r>
              <a:rPr lang="en-US" altLang="ko-KR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! </a:t>
            </a:r>
            <a:r>
              <a:rPr lang="ko-KR" altLang="en-US" sz="16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</a:t>
            </a:r>
            <a:endParaRPr lang="en-US" altLang="ko-KR" sz="16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F80F88C-6240-EDAD-D054-826D4B85CC92}"/>
              </a:ext>
            </a:extLst>
          </p:cNvPr>
          <p:cNvSpPr/>
          <p:nvPr/>
        </p:nvSpPr>
        <p:spPr>
          <a:xfrm>
            <a:off x="1347377" y="3036747"/>
            <a:ext cx="2322924" cy="1544098"/>
          </a:xfrm>
          <a:prstGeom prst="round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B8FE60E-E78A-759C-34A0-96E2446F74C1}"/>
              </a:ext>
            </a:extLst>
          </p:cNvPr>
          <p:cNvSpPr/>
          <p:nvPr/>
        </p:nvSpPr>
        <p:spPr>
          <a:xfrm>
            <a:off x="3827111" y="3032039"/>
            <a:ext cx="2343537" cy="1517103"/>
          </a:xfrm>
          <a:prstGeom prst="round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F4245-65FB-2C40-9384-65814620F2BD}"/>
              </a:ext>
            </a:extLst>
          </p:cNvPr>
          <p:cNvSpPr txBox="1"/>
          <p:nvPr/>
        </p:nvSpPr>
        <p:spPr>
          <a:xfrm>
            <a:off x="478016" y="3482074"/>
            <a:ext cx="4054526" cy="1061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300" b="0" i="0">
                <a:solidFill>
                  <a:srgbClr val="FFFFFF"/>
                </a:solidFill>
                <a:effectLst/>
                <a:latin typeface="Pretendard" panose="02000503000000020004" pitchFamily="50" charset="-127"/>
                <a:ea typeface="Pretendard" panose="02000503000000020004" pitchFamily="50" charset="-127"/>
              </a:defRPr>
            </a:lvl1pPr>
          </a:lstStyle>
          <a:p>
            <a:pPr algn="ctr"/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 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콘텐츠 </a:t>
            </a:r>
            <a:endParaRPr lang="en-US" altLang="ko-KR" sz="1800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기획 및 제작</a:t>
            </a:r>
            <a:endParaRPr lang="en-US" altLang="ko-KR" sz="1800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endParaRPr lang="en-US" altLang="ko-KR" sz="500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몰입 높은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XR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콘텐츠 기획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제작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맞춤형 디스플레이로 확장현실 구현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0DD5A0-01ED-C9B2-7058-FD8BAEA8545A}"/>
              </a:ext>
            </a:extLst>
          </p:cNvPr>
          <p:cNvSpPr txBox="1"/>
          <p:nvPr/>
        </p:nvSpPr>
        <p:spPr>
          <a:xfrm>
            <a:off x="2980495" y="3524740"/>
            <a:ext cx="4054526" cy="10002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300" b="0" i="0">
                <a:solidFill>
                  <a:srgbClr val="FFFFFF"/>
                </a:solidFill>
                <a:effectLst/>
                <a:latin typeface="Pretendard" panose="02000503000000020004" pitchFamily="50" charset="-127"/>
                <a:ea typeface="Pretendard" panose="02000503000000020004" pitchFamily="50" charset="-127"/>
              </a:defRPr>
            </a:lvl1pPr>
          </a:lstStyle>
          <a:p>
            <a:pPr algn="ctr"/>
            <a:r>
              <a:rPr lang="en-US" altLang="ko-K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 </a:t>
            </a:r>
            <a:r>
              <a:rPr lang="ko-KR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기술 개발</a:t>
            </a:r>
            <a:endParaRPr lang="en-US" altLang="ko-KR" sz="1800" dirty="0">
              <a:solidFill>
                <a:schemeClr val="tx1">
                  <a:lumMod val="95000"/>
                  <a:lumOff val="5000"/>
                </a:schemeClr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(SW)</a:t>
            </a:r>
          </a:p>
          <a:p>
            <a:pPr marR="0" lvl="0" algn="ctr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ctr" fontAlgn="base"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효과적인 인터랙션 체험이 가능한 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XR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실감 기술 연구 개발</a:t>
            </a:r>
          </a:p>
        </p:txBody>
      </p:sp>
      <p:pic>
        <p:nvPicPr>
          <p:cNvPr id="25" name="그림 24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20BCAF23-5F30-998D-A58B-372E3D907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8A603E-6C86-AEF4-04FD-81FB6133430B}"/>
              </a:ext>
            </a:extLst>
          </p:cNvPr>
          <p:cNvSpPr txBox="1"/>
          <p:nvPr/>
        </p:nvSpPr>
        <p:spPr>
          <a:xfrm>
            <a:off x="3548227" y="3635445"/>
            <a:ext cx="62894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B w="254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n-US" altLang="ko-KR" sz="1400" b="1" dirty="0">
                <a:gradFill>
                  <a:gsLst>
                    <a:gs pos="33000">
                      <a:schemeClr val="accent1">
                        <a:lumMod val="5000"/>
                        <a:lumOff val="95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889000">
                    <a:srgbClr val="FFC000">
                      <a:alpha val="40000"/>
                    </a:srgbClr>
                  </a:glow>
                </a:effectLst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1400" b="1" dirty="0">
              <a:gradFill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98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889000">
                  <a:srgbClr val="FFC000">
                    <a:alpha val="40000"/>
                  </a:srgbClr>
                </a:glow>
              </a:effectLst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389376-FA57-5B94-46A9-EAEB260196E2}"/>
              </a:ext>
            </a:extLst>
          </p:cNvPr>
          <p:cNvSpPr txBox="1"/>
          <p:nvPr/>
        </p:nvSpPr>
        <p:spPr>
          <a:xfrm rot="5400000">
            <a:off x="4891536" y="4577555"/>
            <a:ext cx="46099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B w="254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r>
              <a:rPr lang="en-US" altLang="ko-KR" sz="1400" b="1" dirty="0">
                <a:gradFill>
                  <a:gsLst>
                    <a:gs pos="33000">
                      <a:schemeClr val="accent1">
                        <a:lumMod val="5000"/>
                        <a:lumOff val="95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889000">
                    <a:srgbClr val="FFC000">
                      <a:alpha val="40000"/>
                    </a:srgbClr>
                  </a:glow>
                </a:effectLst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1400" b="1" dirty="0">
              <a:gradFill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98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889000">
                  <a:srgbClr val="FFC000">
                    <a:alpha val="40000"/>
                  </a:srgbClr>
                </a:glow>
              </a:effectLst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2AB1ADA-BBEC-A3B8-FDFF-03B62D3D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095" y="4790677"/>
            <a:ext cx="366764" cy="38581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C80C31D-2264-DE92-84B2-7A71A338F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791" y="3078284"/>
            <a:ext cx="458132" cy="47592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3FABCD6-67F8-5019-C322-508C9363F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726" y="3070964"/>
            <a:ext cx="450716" cy="4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D525C11-B2C3-4DC4-3DF2-6110BC9A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2844">
            <a:off x="1384884" y="3565328"/>
            <a:ext cx="2117386" cy="171066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8EA0E-76D8-AC7C-E3E7-06082D0A5134}"/>
              </a:ext>
            </a:extLst>
          </p:cNvPr>
          <p:cNvSpPr txBox="1"/>
          <p:nvPr/>
        </p:nvSpPr>
        <p:spPr>
          <a:xfrm>
            <a:off x="566395" y="1858145"/>
            <a:ext cx="654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누구나 </a:t>
            </a:r>
            <a:r>
              <a:rPr lang="ko-KR" altLang="en-US" sz="4400" dirty="0">
                <a:solidFill>
                  <a:srgbClr val="8B64D9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즐거운 경험</a:t>
            </a:r>
            <a:r>
              <a:rPr lang="ko-KR" altLang="en-US" sz="40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을</a:t>
            </a:r>
            <a:r>
              <a:rPr lang="ko-KR" altLang="en-US" sz="4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</a:t>
            </a:r>
            <a:endParaRPr lang="en-US" altLang="ko-KR" sz="4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ko-KR" altLang="en-US" sz="40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제공하는</a:t>
            </a:r>
            <a:r>
              <a:rPr lang="ko-KR" altLang="en-US" sz="4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</a:t>
            </a:r>
            <a:r>
              <a:rPr lang="ko-KR" altLang="en-US" sz="4400" dirty="0" err="1">
                <a:solidFill>
                  <a:srgbClr val="8B64D9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쉐어박스</a:t>
            </a:r>
            <a:endParaRPr lang="en-US" altLang="ko-KR" sz="4400" dirty="0">
              <a:solidFill>
                <a:srgbClr val="8B64D9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EC9EB50-2A2D-F53A-2615-20F06EC6B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1757">
            <a:off x="1613844" y="3744323"/>
            <a:ext cx="1624459" cy="121905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796647A-235C-2427-09F7-B6FE7B40F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9" b="94366" l="9942" r="89474">
                        <a14:foregroundMark x1="53801" y1="94366" x2="53801" y2="94366"/>
                        <a14:backgroundMark x1="71930" y1="19249" x2="71930" y2="19249"/>
                        <a14:backgroundMark x1="84211" y1="20657" x2="84211" y2="20657"/>
                        <a14:backgroundMark x1="78947" y1="24413" x2="78947" y2="24413"/>
                        <a14:backgroundMark x1="70760" y1="22535" x2="70760" y2="22535"/>
                        <a14:backgroundMark x1="65497" y1="22066" x2="65497" y2="22066"/>
                        <a14:backgroundMark x1="64912" y1="18779" x2="64912" y2="18779"/>
                        <a14:backgroundMark x1="25146" y1="11737" x2="25146" y2="11737"/>
                        <a14:backgroundMark x1="40936" y1="13146" x2="40936" y2="13146"/>
                        <a14:backgroundMark x1="44444" y1="13146" x2="17544" y2="26291"/>
                        <a14:backgroundMark x1="60234" y1="28638" x2="60234" y2="36150"/>
                        <a14:backgroundMark x1="43860" y1="31925" x2="39766" y2="31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59351">
            <a:off x="1833853" y="4706580"/>
            <a:ext cx="725940" cy="904241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47198A-0E88-3270-8099-5E6AC8B4529B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12967A5-30AD-0596-2F28-8BE9C23253C2}"/>
              </a:ext>
            </a:extLst>
          </p:cNvPr>
          <p:cNvSpPr/>
          <p:nvPr/>
        </p:nvSpPr>
        <p:spPr>
          <a:xfrm>
            <a:off x="2579116" y="5195076"/>
            <a:ext cx="2934268" cy="572332"/>
          </a:xfrm>
          <a:prstGeom prst="rect">
            <a:avLst/>
          </a:prstGeom>
          <a:solidFill>
            <a:srgbClr val="FBD9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9954E3"/>
                </a:solidFill>
                <a:latin typeface="a타이틀고딕1" panose="02020600000000000000" pitchFamily="18" charset="-127"/>
                <a:ea typeface="a타이틀고딕1" panose="02020600000000000000" pitchFamily="18" charset="-127"/>
              </a:rPr>
              <a:t>쉐어박스</a:t>
            </a:r>
            <a:r>
              <a:rPr lang="ko-KR" altLang="en-US" sz="1400" dirty="0" err="1">
                <a:latin typeface="a타이틀고딕1" panose="02020600000000000000" pitchFamily="18" charset="-127"/>
                <a:ea typeface="a타이틀고딕1" panose="02020600000000000000" pitchFamily="18" charset="-127"/>
              </a:rPr>
              <a:t>가</a:t>
            </a:r>
            <a:r>
              <a:rPr lang="ko-KR" altLang="en-US" sz="1400" dirty="0">
                <a:latin typeface="a타이틀고딕1" panose="02020600000000000000" pitchFamily="18" charset="-127"/>
                <a:ea typeface="a타이틀고딕1" panose="02020600000000000000" pitchFamily="18" charset="-127"/>
              </a:rPr>
              <a:t> 제작하는 콘텐츠들이</a:t>
            </a:r>
            <a:endParaRPr lang="en-US" altLang="ko-KR" sz="1400" dirty="0">
              <a:latin typeface="a타이틀고딕1" panose="02020600000000000000" pitchFamily="18" charset="-127"/>
              <a:ea typeface="a타이틀고딕1" panose="02020600000000000000" pitchFamily="18" charset="-127"/>
            </a:endParaRPr>
          </a:p>
          <a:p>
            <a:pPr algn="ctr"/>
            <a:r>
              <a:rPr lang="ko-KR" altLang="en-US" sz="1400" dirty="0">
                <a:latin typeface="a타이틀고딕1" panose="02020600000000000000" pitchFamily="18" charset="-127"/>
                <a:ea typeface="a타이틀고딕1" panose="02020600000000000000" pitchFamily="18" charset="-127"/>
              </a:rPr>
              <a:t>더 궁금하다면</a:t>
            </a:r>
            <a:r>
              <a:rPr lang="en-US" altLang="ko-KR" sz="1400" dirty="0">
                <a:latin typeface="a타이틀고딕1" panose="02020600000000000000" pitchFamily="18" charset="-127"/>
                <a:ea typeface="a타이틀고딕1" panose="02020600000000000000" pitchFamily="18" charset="-127"/>
              </a:rPr>
              <a:t>?</a:t>
            </a:r>
            <a:endParaRPr lang="ko-KR" altLang="en-US" sz="1400" dirty="0">
              <a:latin typeface="a타이틀고딕1" panose="02020600000000000000" pitchFamily="18" charset="-127"/>
              <a:ea typeface="a타이틀고딕1" panose="02020600000000000000" pitchFamily="18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BE5A377-22E1-A76E-8D82-B33D35203F96}"/>
              </a:ext>
            </a:extLst>
          </p:cNvPr>
          <p:cNvGrpSpPr/>
          <p:nvPr/>
        </p:nvGrpSpPr>
        <p:grpSpPr>
          <a:xfrm>
            <a:off x="4160113" y="3775851"/>
            <a:ext cx="1889173" cy="1117410"/>
            <a:chOff x="8122551" y="1796177"/>
            <a:chExt cx="2127357" cy="1258291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5CEBB32D-B3EE-F993-E7DB-07E70D70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16984">
              <a:off x="8122551" y="1796177"/>
              <a:ext cx="2127357" cy="125829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DCB361E-652B-5F24-3A49-AADAE40F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00000">
              <a:off x="8388479" y="1941974"/>
              <a:ext cx="1693168" cy="881514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34465B1-30CC-E0A0-FCB0-60E08429EC8E}"/>
              </a:ext>
            </a:extLst>
          </p:cNvPr>
          <p:cNvGrpSpPr/>
          <p:nvPr/>
        </p:nvGrpSpPr>
        <p:grpSpPr>
          <a:xfrm>
            <a:off x="3314574" y="3686540"/>
            <a:ext cx="957880" cy="1396402"/>
            <a:chOff x="10643703" y="2035529"/>
            <a:chExt cx="1173455" cy="1710669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318B2AF-96CD-F7C0-F7AE-0186C4B9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2069">
              <a:off x="10643703" y="2035529"/>
              <a:ext cx="1173455" cy="171066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FF70551-DF2B-2CAC-54D9-EC830D98B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5437">
              <a:off x="10772886" y="2198869"/>
              <a:ext cx="927513" cy="1298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43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8D6C3-91B8-107D-0EB7-A62B0CE007C1}"/>
              </a:ext>
            </a:extLst>
          </p:cNvPr>
          <p:cNvSpPr txBox="1"/>
          <p:nvPr/>
        </p:nvSpPr>
        <p:spPr>
          <a:xfrm>
            <a:off x="1549816" y="2332662"/>
            <a:ext cx="44540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6CDB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기획부터 제작까지 </a:t>
            </a:r>
            <a:endParaRPr lang="en-US" altLang="ko-KR" sz="2000" dirty="0">
              <a:solidFill>
                <a:srgbClr val="006CDB"/>
              </a:solidFill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  <a:p>
            <a:pPr algn="ctr"/>
            <a:r>
              <a:rPr lang="ko-KR" altLang="en-US" sz="36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원스톱</a:t>
            </a:r>
            <a:r>
              <a:rPr lang="en-US" altLang="ko-KR" sz="36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(ONE-STOP) </a:t>
            </a:r>
          </a:p>
          <a:p>
            <a:pPr algn="ctr"/>
            <a:r>
              <a:rPr lang="en-US" altLang="ko-KR" sz="36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XR</a:t>
            </a:r>
            <a:r>
              <a:rPr lang="ko-KR" altLang="en-US" sz="36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마케팅 전문 기업</a:t>
            </a:r>
            <a:endParaRPr lang="en-US" altLang="ko-KR" sz="36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pic>
        <p:nvPicPr>
          <p:cNvPr id="17" name="그림 16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53001E5D-69F0-E909-BC01-63416B6E0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11" y="3600288"/>
            <a:ext cx="3684863" cy="119058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DFC823-08E5-4658-F95E-E34ECA67C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93" y="4810727"/>
            <a:ext cx="2292313" cy="16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15570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155700" y="5964034"/>
            <a:ext cx="5400789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158989" y="1108758"/>
            <a:ext cx="5397500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17" name="그림 16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53001E5D-69F0-E909-BC01-63416B6E0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6" y="1650982"/>
            <a:ext cx="3684863" cy="1190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8D6C3-91B8-107D-0EB7-A62B0CE007C1}"/>
              </a:ext>
            </a:extLst>
          </p:cNvPr>
          <p:cNvSpPr txBox="1"/>
          <p:nvPr/>
        </p:nvSpPr>
        <p:spPr>
          <a:xfrm>
            <a:off x="1641945" y="2591534"/>
            <a:ext cx="445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9581E4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서비스</a:t>
            </a:r>
            <a:r>
              <a:rPr lang="ko-KR" altLang="en-US" sz="2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를 소개합니다</a:t>
            </a:r>
            <a:endParaRPr lang="en-US" altLang="ko-KR" sz="2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EF2029-CA04-0BBB-603C-CB53818D3A8E}"/>
              </a:ext>
            </a:extLst>
          </p:cNvPr>
          <p:cNvSpPr txBox="1"/>
          <p:nvPr/>
        </p:nvSpPr>
        <p:spPr>
          <a:xfrm>
            <a:off x="1485832" y="3567460"/>
            <a:ext cx="1828868" cy="338554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VR/AR </a:t>
            </a:r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콘텐츠 제작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265BF-561A-1F8F-84C5-48BDB8133BDB}"/>
              </a:ext>
            </a:extLst>
          </p:cNvPr>
          <p:cNvSpPr txBox="1"/>
          <p:nvPr/>
        </p:nvSpPr>
        <p:spPr>
          <a:xfrm>
            <a:off x="4264959" y="3567460"/>
            <a:ext cx="1828868" cy="338554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미디어아트 콘텐츠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B881414-88D3-C24F-29BB-9EFE595A1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61" y="4018300"/>
            <a:ext cx="819264" cy="8573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EA2C93-A648-66C0-DD3B-D25F0FFC6F6E}"/>
              </a:ext>
            </a:extLst>
          </p:cNvPr>
          <p:cNvSpPr txBox="1"/>
          <p:nvPr/>
        </p:nvSpPr>
        <p:spPr>
          <a:xfrm>
            <a:off x="1295345" y="4969677"/>
            <a:ext cx="2404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200" dirty="0">
                <a:latin typeface="Pretendard" panose="02000503000000020004" pitchFamily="50" charset="-127"/>
                <a:ea typeface="Pretendard" panose="02000503000000020004" pitchFamily="50" charset="-127"/>
              </a:rPr>
              <a:t>자사의 </a:t>
            </a:r>
            <a:r>
              <a:rPr lang="en-US" altLang="ko-KR" sz="12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VR </a:t>
            </a:r>
            <a:r>
              <a:rPr lang="ko-KR" altLang="en-US" sz="12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천문 콘텐츠 판매</a:t>
            </a:r>
            <a:r>
              <a:rPr lang="ko-KR" altLang="en-US" sz="1200" dirty="0">
                <a:latin typeface="Pretendard" panose="02000503000000020004" pitchFamily="50" charset="-127"/>
                <a:ea typeface="Pretendard" panose="02000503000000020004" pitchFamily="50" charset="-127"/>
              </a:rPr>
              <a:t> 및 </a:t>
            </a:r>
            <a:endParaRPr lang="en-US" altLang="ko-KR" sz="1200" dirty="0">
              <a:latin typeface="Pretendard" panose="02000503000000020004" pitchFamily="50" charset="-127"/>
              <a:ea typeface="Pretendard" panose="02000503000000020004" pitchFamily="50" charset="-127"/>
            </a:endParaRPr>
          </a:p>
          <a:p>
            <a:pPr algn="ctr" fontAlgn="base"/>
            <a:r>
              <a:rPr lang="ko-KR" altLang="en-US" sz="1200" dirty="0" err="1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수요처</a:t>
            </a:r>
            <a:r>
              <a:rPr lang="ko-KR" altLang="en-US" sz="12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 맞춤형 </a:t>
            </a:r>
            <a:r>
              <a:rPr lang="en-US" altLang="ko-KR" sz="12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VR/AR </a:t>
            </a:r>
            <a:r>
              <a:rPr lang="ko-KR" altLang="en-US" sz="12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콘텐츠</a:t>
            </a:r>
            <a:r>
              <a:rPr lang="ko-KR" altLang="en-US" sz="1200" dirty="0">
                <a:latin typeface="Pretendard" panose="02000503000000020004" pitchFamily="50" charset="-127"/>
                <a:ea typeface="Pretendard" panose="02000503000000020004" pitchFamily="50" charset="-127"/>
              </a:rPr>
              <a:t> 제작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7717554-086D-AAD7-7D62-E7EAECD4B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528" y="4138457"/>
            <a:ext cx="819264" cy="655411"/>
          </a:xfrm>
          <a:prstGeom prst="rect">
            <a:avLst/>
          </a:prstGeom>
        </p:spPr>
      </p:pic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915223A-CBD3-3A9D-F295-3E01159BD779}"/>
              </a:ext>
            </a:extLst>
          </p:cNvPr>
          <p:cNvCxnSpPr>
            <a:cxnSpLocks/>
          </p:cNvCxnSpPr>
          <p:nvPr/>
        </p:nvCxnSpPr>
        <p:spPr>
          <a:xfrm>
            <a:off x="3441780" y="3724544"/>
            <a:ext cx="69842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523D8C9-444F-2A8A-EB14-364C1712C2B9}"/>
              </a:ext>
            </a:extLst>
          </p:cNvPr>
          <p:cNvSpPr txBox="1"/>
          <p:nvPr/>
        </p:nvSpPr>
        <p:spPr>
          <a:xfrm>
            <a:off x="3977103" y="4979045"/>
            <a:ext cx="2404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 fontAlgn="base">
              <a:defRPr sz="1200">
                <a:latin typeface="Pretendard" panose="02000503000000020004" pitchFamily="50" charset="-127"/>
                <a:ea typeface="Pretendard" panose="02000503000000020004" pitchFamily="50" charset="-127"/>
              </a:defRPr>
            </a:lvl1pPr>
          </a:lstStyle>
          <a:p>
            <a:r>
              <a:rPr lang="ko-KR" altLang="en-US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인터랙션</a:t>
            </a:r>
            <a:r>
              <a:rPr lang="ko-KR" altLang="en-US" dirty="0"/>
              <a:t>을 가미한 </a:t>
            </a:r>
            <a:endParaRPr lang="en-US" altLang="ko-KR" dirty="0"/>
          </a:p>
          <a:p>
            <a:r>
              <a:rPr lang="ko-KR" altLang="en-US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미디어아트 콘텐츠</a:t>
            </a:r>
            <a:r>
              <a:rPr lang="ko-KR" altLang="en-US" dirty="0"/>
              <a:t> 제작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9DC9A9E9-AB78-F28C-A0BB-4235BAC51B82}"/>
              </a:ext>
            </a:extLst>
          </p:cNvPr>
          <p:cNvCxnSpPr>
            <a:cxnSpLocks/>
          </p:cNvCxnSpPr>
          <p:nvPr/>
        </p:nvCxnSpPr>
        <p:spPr>
          <a:xfrm>
            <a:off x="6210300" y="3724544"/>
            <a:ext cx="2947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9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EA0AE9E-9DAD-C947-3015-BED091E05BA8}"/>
              </a:ext>
            </a:extLst>
          </p:cNvPr>
          <p:cNvSpPr/>
          <p:nvPr/>
        </p:nvSpPr>
        <p:spPr>
          <a:xfrm>
            <a:off x="1212850" y="1108758"/>
            <a:ext cx="5397500" cy="5397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5400000">
            <a:off x="6008705" y="-6021366"/>
            <a:ext cx="174587" cy="12192002"/>
          </a:xfrm>
          <a:prstGeom prst="rect">
            <a:avLst/>
          </a:prstGeom>
          <a:solidFill>
            <a:srgbClr val="39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7656" y="893966"/>
            <a:ext cx="7764465" cy="57726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0A5221-5CCD-89DE-4896-00CAE0118FD4}"/>
              </a:ext>
            </a:extLst>
          </p:cNvPr>
          <p:cNvSpPr/>
          <p:nvPr/>
        </p:nvSpPr>
        <p:spPr>
          <a:xfrm>
            <a:off x="1200090" y="5964034"/>
            <a:ext cx="5400789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4F8021-6604-87CC-075D-AF25E02D5DBB}"/>
              </a:ext>
            </a:extLst>
          </p:cNvPr>
          <p:cNvSpPr/>
          <p:nvPr/>
        </p:nvSpPr>
        <p:spPr>
          <a:xfrm>
            <a:off x="1203379" y="1108758"/>
            <a:ext cx="5397500" cy="542224"/>
          </a:xfrm>
          <a:prstGeom prst="rect">
            <a:avLst/>
          </a:prstGeom>
          <a:gradFill flip="none" rotWithShape="1">
            <a:gsLst>
              <a:gs pos="0">
                <a:srgbClr val="9954E3"/>
              </a:gs>
              <a:gs pos="48000">
                <a:srgbClr val="9581E4"/>
              </a:gs>
              <a:gs pos="100000">
                <a:srgbClr val="89E5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F7BD4A8-A80E-9304-C956-82ABDCE25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1" y="1164056"/>
            <a:ext cx="1467729" cy="474226"/>
          </a:xfrm>
          <a:prstGeom prst="rect">
            <a:avLst/>
          </a:prstGeom>
        </p:spPr>
      </p:pic>
      <p:pic>
        <p:nvPicPr>
          <p:cNvPr id="17" name="그림 16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53001E5D-69F0-E909-BC01-63416B6E0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6" y="1650982"/>
            <a:ext cx="3684863" cy="1190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8D6C3-91B8-107D-0EB7-A62B0CE007C1}"/>
              </a:ext>
            </a:extLst>
          </p:cNvPr>
          <p:cNvSpPr txBox="1"/>
          <p:nvPr/>
        </p:nvSpPr>
        <p:spPr>
          <a:xfrm>
            <a:off x="1641945" y="2591534"/>
            <a:ext cx="445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9581E4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서비스</a:t>
            </a:r>
            <a:r>
              <a:rPr lang="ko-KR" altLang="en-US" sz="2400" dirty="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를 소개합니다</a:t>
            </a:r>
            <a:endParaRPr lang="en-US" altLang="ko-KR" sz="2400" dirty="0"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EF2029-CA04-0BBB-603C-CB53818D3A8E}"/>
              </a:ext>
            </a:extLst>
          </p:cNvPr>
          <p:cNvSpPr txBox="1"/>
          <p:nvPr/>
        </p:nvSpPr>
        <p:spPr>
          <a:xfrm>
            <a:off x="1462512" y="3539879"/>
            <a:ext cx="1909362" cy="338554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메타버스 서비스 외주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A265BF-561A-1F8F-84C5-48BDB8133BDB}"/>
              </a:ext>
            </a:extLst>
          </p:cNvPr>
          <p:cNvSpPr txBox="1"/>
          <p:nvPr/>
        </p:nvSpPr>
        <p:spPr>
          <a:xfrm>
            <a:off x="4046859" y="3539879"/>
            <a:ext cx="2338018" cy="338554"/>
          </a:xfrm>
          <a:prstGeom prst="rect">
            <a:avLst/>
          </a:prstGeom>
          <a:solidFill>
            <a:srgbClr val="9954E3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LED </a:t>
            </a:r>
            <a:r>
              <a:rPr lang="ko-KR" altLang="en-US" sz="1600" dirty="0">
                <a:solidFill>
                  <a:schemeClr val="bg1"/>
                </a:solidFill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인터랙션 콘텐츠 개발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EA2C93-A648-66C0-DD3B-D25F0FFC6F6E}"/>
              </a:ext>
            </a:extLst>
          </p:cNvPr>
          <p:cNvSpPr txBox="1"/>
          <p:nvPr/>
        </p:nvSpPr>
        <p:spPr>
          <a:xfrm>
            <a:off x="1254326" y="4852705"/>
            <a:ext cx="2404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 fontAlgn="base">
              <a:defRPr sz="120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수요처와 협업에 의한 </a:t>
            </a:r>
            <a:endParaRPr lang="en-US" altLang="ko-KR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/>
              <a:t>메타버스 서비스 제작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메타버스 </a:t>
            </a:r>
            <a:r>
              <a:rPr lang="en-US" altLang="ko-KR" dirty="0"/>
              <a:t>C2E </a:t>
            </a:r>
            <a:r>
              <a:rPr lang="ko-KR" altLang="en-US" dirty="0"/>
              <a:t>플랫폼 개발</a:t>
            </a: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915223A-CBD3-3A9D-F295-3E01159BD779}"/>
              </a:ext>
            </a:extLst>
          </p:cNvPr>
          <p:cNvCxnSpPr>
            <a:cxnSpLocks/>
          </p:cNvCxnSpPr>
          <p:nvPr/>
        </p:nvCxnSpPr>
        <p:spPr>
          <a:xfrm>
            <a:off x="3434453" y="3695241"/>
            <a:ext cx="51628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523D8C9-444F-2A8A-EB14-364C1712C2B9}"/>
              </a:ext>
            </a:extLst>
          </p:cNvPr>
          <p:cNvSpPr txBox="1"/>
          <p:nvPr/>
        </p:nvSpPr>
        <p:spPr>
          <a:xfrm>
            <a:off x="4066578" y="4976185"/>
            <a:ext cx="2404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ctr" fontAlgn="base">
              <a:defRPr sz="1200"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사용자의 </a:t>
            </a:r>
            <a:r>
              <a:rPr lang="ko-KR" altLang="en-US" dirty="0"/>
              <a:t>터치와 몸동작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</a:t>
            </a:r>
            <a:r>
              <a:rPr lang="ko-KR" altLang="en-US" dirty="0"/>
              <a:t> 인식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LED </a:t>
            </a:r>
            <a:r>
              <a:rPr lang="ko-KR" altLang="en-US" dirty="0"/>
              <a:t>인터랙션 콘텐츠 연구개발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2FD1965-B9FD-A80C-EB7C-F9EF9F0A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60" y="4026954"/>
            <a:ext cx="739784" cy="63076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7A2A2D6-56EB-3A02-4478-4BDF4C1DF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894" y="4047068"/>
            <a:ext cx="739785" cy="784620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5761F5A-4672-EB1A-DCF3-BF1E6B682138}"/>
              </a:ext>
            </a:extLst>
          </p:cNvPr>
          <p:cNvCxnSpPr>
            <a:cxnSpLocks/>
          </p:cNvCxnSpPr>
          <p:nvPr/>
        </p:nvCxnSpPr>
        <p:spPr>
          <a:xfrm>
            <a:off x="6315560" y="3695241"/>
            <a:ext cx="2947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68CD46F5-E981-4951-FA50-F730E3FC7279}"/>
              </a:ext>
            </a:extLst>
          </p:cNvPr>
          <p:cNvCxnSpPr>
            <a:cxnSpLocks/>
          </p:cNvCxnSpPr>
          <p:nvPr/>
        </p:nvCxnSpPr>
        <p:spPr>
          <a:xfrm>
            <a:off x="1209221" y="3695241"/>
            <a:ext cx="29471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86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c00109-0cc4-4696-a37f-f508549773f6}" enabled="1" method="Standard" siteId="{d1eef0de-ce65-4ffc-8826-8306735bccb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14567</TotalTime>
  <Words>254</Words>
  <Application>Microsoft Office PowerPoint</Application>
  <PresentationFormat>와이드스크린</PresentationFormat>
  <Paragraphs>80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3" baseType="lpstr">
      <vt:lpstr>a타이틀고딕1</vt:lpstr>
      <vt:lpstr>Pretendard</vt:lpstr>
      <vt:lpstr>Pretendard Black</vt:lpstr>
      <vt:lpstr>Pretendard ExtraBold</vt:lpstr>
      <vt:lpstr>Pretendard Medium</vt:lpstr>
      <vt:lpstr>Pretendard SemiBold</vt:lpstr>
      <vt:lpstr>함초롬바탕</vt:lpstr>
      <vt:lpstr>Arial</vt:lpstr>
      <vt:lpstr>Century Gothic</vt:lpstr>
      <vt:lpstr>Wingdings</vt:lpstr>
      <vt:lpstr>Wingdings 3</vt:lpstr>
      <vt:lpstr>맑은 고딕</vt:lpstr>
      <vt:lpstr>이온(회의실)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메이데이파트너스</dc:creator>
  <cp:lastModifiedBy>안 은영</cp:lastModifiedBy>
  <cp:revision>1204</cp:revision>
  <dcterms:created xsi:type="dcterms:W3CDTF">2018-01-18T08:36:29Z</dcterms:created>
  <dcterms:modified xsi:type="dcterms:W3CDTF">2023-11-15T06:54:32Z</dcterms:modified>
</cp:coreProperties>
</file>