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4196" r:id="rId5"/>
    <p:sldId id="4188" r:id="rId6"/>
    <p:sldId id="4189" r:id="rId7"/>
  </p:sldIdLst>
  <p:sldSz cx="12192000" cy="6858000"/>
  <p:notesSz cx="6858000" cy="9144000"/>
  <p:defaultTextStyle>
    <a:defPPr>
      <a:defRPr lang="ko-Kore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8BB5"/>
    <a:srgbClr val="C38FB0"/>
    <a:srgbClr val="9C8FB8"/>
    <a:srgbClr val="9091BC"/>
    <a:srgbClr val="998FB9"/>
    <a:srgbClr val="E77D94"/>
    <a:srgbClr val="E1596C"/>
    <a:srgbClr val="F0A2AE"/>
    <a:srgbClr val="647DAA"/>
    <a:srgbClr val="658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59"/>
  </p:normalViewPr>
  <p:slideViewPr>
    <p:cSldViewPr snapToGrid="0" showGuides="1">
      <p:cViewPr varScale="1">
        <p:scale>
          <a:sx n="110" d="100"/>
          <a:sy n="110" d="100"/>
        </p:scale>
        <p:origin x="516" y="10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B12166-C653-AAE8-E6CF-3523D497B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8673069-A671-BAF9-1AFD-4A611558E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EC489BF-6C60-7BB2-5253-27F429A4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C71E-28FB-BB41-97A0-B92766284645}" type="datetimeFigureOut">
              <a:rPr kumimoji="1" lang="ko-Kore-KR" altLang="en-US" smtClean="0"/>
              <a:t>11/15/2023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C7D4C20-CEED-54C2-6A04-B0593703B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ED7BA77-FB7F-6F5B-44D8-F23CC621B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304011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E70959-840C-66B1-DD83-869E93542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FFF37B4-9FC2-7E52-45D1-E4A26F8A99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ED1F112-6318-6409-0B1C-A349342CF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C71E-28FB-BB41-97A0-B92766284645}" type="datetimeFigureOut">
              <a:rPr kumimoji="1" lang="ko-Kore-KR" altLang="en-US" smtClean="0"/>
              <a:t>11/15/2023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45ACB7A-ED30-6083-9EE3-8A5515898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A2DED9D-A984-DE2D-CC0E-068817D13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573901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96726B5F-B7D8-89EA-D1D6-1C72164F25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D22E000-24A1-BAB4-89C2-E11F590FE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7B3E3CB-B6C7-E0B3-ABC5-39E12796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C71E-28FB-BB41-97A0-B92766284645}" type="datetimeFigureOut">
              <a:rPr kumimoji="1" lang="ko-Kore-KR" altLang="en-US" smtClean="0"/>
              <a:t>11/15/2023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2124B8-920C-D00E-90B4-4C519C400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E5F19D4-ED64-BA72-EF10-A1B08C68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186635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FD48DE-6C3C-F394-B819-DBFE4A3B8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30595B-B8EA-6305-F3A3-D7ACF5151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B144DD0-27D0-A421-CC7A-78AE56E3A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C71E-28FB-BB41-97A0-B92766284645}" type="datetimeFigureOut">
              <a:rPr kumimoji="1" lang="ko-Kore-KR" altLang="en-US" smtClean="0"/>
              <a:t>11/15/2023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E5E9FE9-17C4-26E7-FAD1-0648AF29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AF0FF1D-3CC0-CE51-8D93-7C5389F79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595191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615C567-15B6-609C-A3B1-DE282580C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DCF8CD0-262C-550D-4762-6E5376525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9D4B1F5-DFD8-8043-E9BC-3A81A3D8E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C71E-28FB-BB41-97A0-B92766284645}" type="datetimeFigureOut">
              <a:rPr kumimoji="1" lang="ko-Kore-KR" altLang="en-US" smtClean="0"/>
              <a:t>11/15/2023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105D36B-D514-7F07-4666-F975D3BBB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BC46971-D344-01B6-98B6-F5758A664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582048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A95D539-5E86-40FF-BF93-7C4497E1A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6A09E04-5BB3-DBD3-6D28-1CF4A3AA5E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83190DA-0941-D07C-D9F0-6437F0C03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BA3C01D-0621-AE8A-9A5E-D9D31EAA8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C71E-28FB-BB41-97A0-B92766284645}" type="datetimeFigureOut">
              <a:rPr kumimoji="1" lang="ko-Kore-KR" altLang="en-US" smtClean="0"/>
              <a:t>11/15/2023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8D3E6FB-AD98-864F-E694-01D10A5CA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F4FA20F-66C3-2745-1E08-A898DDE02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001472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DFFBF0-0A52-AB8C-3A00-BFC54D77F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382E0AD-0F53-9306-C2C6-DD3676B1B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BF0C985-5A51-30FA-2395-9553CC92B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439CC15-D241-CE98-4D32-FB1B3F63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325FAB82-03F3-8F60-2813-16540572FA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1599572-DFA5-5B46-C186-7C3AA0C7E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C71E-28FB-BB41-97A0-B92766284645}" type="datetimeFigureOut">
              <a:rPr kumimoji="1" lang="ko-Kore-KR" altLang="en-US" smtClean="0"/>
              <a:t>11/15/2023</a:t>
            </a:fld>
            <a:endParaRPr kumimoji="1" lang="ko-Kore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0D63332-594A-FAA0-7705-0EE6D0D63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8A34A80-F3AC-D817-1AA0-5F3528200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076052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24369D8-C9AF-720E-ADCC-B541A526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BE143F1-FD05-F12E-8FB5-243841076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C71E-28FB-BB41-97A0-B92766284645}" type="datetimeFigureOut">
              <a:rPr kumimoji="1" lang="ko-Kore-KR" altLang="en-US" smtClean="0"/>
              <a:t>11/15/2023</a:t>
            </a:fld>
            <a:endParaRPr kumimoji="1" lang="ko-Kore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52E352F-BF9E-C01F-94B4-80849ABA9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E4A59E5-1259-2659-EFAF-138886F4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055273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5E4298F-89C4-1A9E-D0D7-EE4347068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C71E-28FB-BB41-97A0-B92766284645}" type="datetimeFigureOut">
              <a:rPr kumimoji="1" lang="ko-Kore-KR" altLang="en-US" smtClean="0"/>
              <a:t>11/15/2023</a:t>
            </a:fld>
            <a:endParaRPr kumimoji="1" lang="ko-Kore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0856891-13A6-DB06-4FED-622AC0A70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675E03-28E8-E7C0-6168-E74E5094B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20606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F6EF11-A3B8-D76E-9BE0-F49E85690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A5FF442-1AD2-A5AD-4A6B-806008C7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0B8FBCD-EF39-1CA4-B2B6-58C7F335D3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F1870A7-578C-8DBF-85BB-D630D3CE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C71E-28FB-BB41-97A0-B92766284645}" type="datetimeFigureOut">
              <a:rPr kumimoji="1" lang="ko-Kore-KR" altLang="en-US" smtClean="0"/>
              <a:t>11/15/2023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9A50D40-C2B0-8E7C-94C9-1DCE6C7B6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0C5DBCC-BF15-9699-2607-74012B38D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061407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173328-131D-D5A0-C765-D4F70748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E84E734C-1143-444B-3D4B-0C1C5A62FE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CA0408A-BD56-25D4-96C4-5ECF91F15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5F88318-F25C-9695-ED9C-3175DB925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CC71E-28FB-BB41-97A0-B92766284645}" type="datetimeFigureOut">
              <a:rPr kumimoji="1" lang="ko-Kore-KR" altLang="en-US" smtClean="0"/>
              <a:t>11/15/2023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6E02B83-D2B1-515F-3246-9C9336C6D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8873B2C-E7A5-49D8-1733-FDFC5F4F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06012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F1FCF4C-60EA-601F-A390-24D27B155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316A89B-A63E-1E97-C4D0-7AF80A845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B8DA740-99A2-F764-36F4-B360E529E4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CC71E-28FB-BB41-97A0-B92766284645}" type="datetimeFigureOut">
              <a:rPr kumimoji="1" lang="ko-Kore-KR" altLang="en-US" smtClean="0"/>
              <a:t>11/15/2023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07EFEE2-9ABA-7F8C-DA07-A4AB311657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EBD45DA-E7B2-0A98-A2E1-BB5A476B5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EA9F4-841E-874A-A29F-B38011934EAD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39049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ore-K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B6A454-DB1E-22C6-38CF-A9F11320AB3F}"/>
              </a:ext>
            </a:extLst>
          </p:cNvPr>
          <p:cNvSpPr txBox="1"/>
          <p:nvPr/>
        </p:nvSpPr>
        <p:spPr>
          <a:xfrm>
            <a:off x="1657350" y="2680683"/>
            <a:ext cx="8877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ore-KR" altLang="en-US" sz="3200" dirty="0"/>
              <a:t>글로벌 메타버스</a:t>
            </a:r>
            <a:endParaRPr kumimoji="1" lang="en-US" altLang="ko-Kore-KR" sz="3200" dirty="0"/>
          </a:p>
          <a:p>
            <a:pPr algn="ctr"/>
            <a:r>
              <a:rPr kumimoji="1" lang="ko-Kore-KR" altLang="en-US" sz="3200" dirty="0"/>
              <a:t>밀레니얼 웍스 리플렛 </a:t>
            </a:r>
            <a:r>
              <a:rPr kumimoji="1" lang="en-US" altLang="ko-Kore-KR" sz="3200" dirty="0"/>
              <a:t>B</a:t>
            </a:r>
            <a:r>
              <a:rPr kumimoji="1" lang="ko-Kore-KR" altLang="en-US" sz="3200" dirty="0"/>
              <a:t>안</a:t>
            </a:r>
            <a:endParaRPr kumimoji="1" lang="en-US" altLang="ko-Kore-KR" sz="3200" dirty="0"/>
          </a:p>
          <a:p>
            <a:pPr algn="ctr"/>
            <a:r>
              <a:rPr kumimoji="1" lang="ko-KR" altLang="en-US" sz="3200" dirty="0"/>
              <a:t>번역 </a:t>
            </a:r>
            <a:r>
              <a:rPr kumimoji="1" lang="en-US" altLang="ko-KR" sz="3200"/>
              <a:t>: </a:t>
            </a:r>
            <a:r>
              <a:rPr kumimoji="1" lang="ko-KR" altLang="en-US" sz="3200"/>
              <a:t>영문</a:t>
            </a:r>
            <a:r>
              <a:rPr kumimoji="1" lang="en-US" altLang="ko-KR" sz="3200" dirty="0"/>
              <a:t>/</a:t>
            </a:r>
            <a:r>
              <a:rPr kumimoji="1" lang="ko-KR" altLang="en-US" sz="3200" dirty="0"/>
              <a:t>일문</a:t>
            </a:r>
            <a:r>
              <a:rPr kumimoji="1" lang="en-US" altLang="ko-KR" sz="3200" dirty="0"/>
              <a:t>/</a:t>
            </a:r>
            <a:r>
              <a:rPr kumimoji="1" lang="ko-KR" altLang="en-US" sz="3200" dirty="0"/>
              <a:t>베트남어</a:t>
            </a:r>
            <a:r>
              <a:rPr kumimoji="1" lang="en-US" altLang="ko-KR" sz="3200" dirty="0"/>
              <a:t>/</a:t>
            </a:r>
            <a:r>
              <a:rPr kumimoji="1" lang="ko-KR" altLang="en-US" sz="3200" dirty="0" err="1"/>
              <a:t>대만어</a:t>
            </a:r>
            <a:endParaRPr kumimoji="1" lang="ko-Kore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449177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C8B52742-1D56-E734-CECA-A0102B927A60}"/>
              </a:ext>
            </a:extLst>
          </p:cNvPr>
          <p:cNvSpPr/>
          <p:nvPr/>
        </p:nvSpPr>
        <p:spPr>
          <a:xfrm>
            <a:off x="831273" y="556657"/>
            <a:ext cx="10569039" cy="58177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FE2EFDB-A763-0736-9C96-9E06896DF6F0}"/>
              </a:ext>
            </a:extLst>
          </p:cNvPr>
          <p:cNvSpPr/>
          <p:nvPr/>
        </p:nvSpPr>
        <p:spPr>
          <a:xfrm>
            <a:off x="831273" y="556657"/>
            <a:ext cx="3507178" cy="5817712"/>
          </a:xfrm>
          <a:prstGeom prst="rect">
            <a:avLst/>
          </a:prstGeom>
          <a:gradFill>
            <a:gsLst>
              <a:gs pos="0">
                <a:srgbClr val="647DAA"/>
              </a:gs>
              <a:gs pos="50000">
                <a:srgbClr val="658EB8"/>
              </a:gs>
              <a:gs pos="100000">
                <a:srgbClr val="68A5CA"/>
              </a:gs>
            </a:gsLst>
            <a:lin ang="27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8BBEEB6-5DE8-F84C-0597-85FB7DE59E2F}"/>
              </a:ext>
            </a:extLst>
          </p:cNvPr>
          <p:cNvSpPr/>
          <p:nvPr/>
        </p:nvSpPr>
        <p:spPr>
          <a:xfrm>
            <a:off x="4362204" y="556657"/>
            <a:ext cx="3507178" cy="5817712"/>
          </a:xfrm>
          <a:prstGeom prst="rect">
            <a:avLst/>
          </a:prstGeom>
          <a:gradFill>
            <a:gsLst>
              <a:gs pos="0">
                <a:srgbClr val="6BB3D6"/>
              </a:gs>
              <a:gs pos="50000">
                <a:srgbClr val="6EC7E0"/>
              </a:gs>
              <a:gs pos="100000">
                <a:srgbClr val="71C4C7"/>
              </a:gs>
            </a:gsLst>
            <a:lin ang="27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BFE5113-7484-9BF1-E113-BC3BAF006CBA}"/>
              </a:ext>
            </a:extLst>
          </p:cNvPr>
          <p:cNvSpPr/>
          <p:nvPr/>
        </p:nvSpPr>
        <p:spPr>
          <a:xfrm>
            <a:off x="7893134" y="556657"/>
            <a:ext cx="3507178" cy="5817712"/>
          </a:xfrm>
          <a:prstGeom prst="rect">
            <a:avLst/>
          </a:prstGeom>
          <a:gradFill flip="none" rotWithShape="1">
            <a:gsLst>
              <a:gs pos="0">
                <a:srgbClr val="71C4C7"/>
              </a:gs>
              <a:gs pos="50000">
                <a:srgbClr val="73C09C"/>
              </a:gs>
              <a:gs pos="100000">
                <a:srgbClr val="70B378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597E2-7DDC-9BF1-73C6-E96AC0491031}"/>
              </a:ext>
            </a:extLst>
          </p:cNvPr>
          <p:cNvSpPr txBox="1"/>
          <p:nvPr/>
        </p:nvSpPr>
        <p:spPr>
          <a:xfrm>
            <a:off x="7743910" y="3802142"/>
            <a:ext cx="3837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밀레니얼</a:t>
            </a:r>
            <a:r>
              <a:rPr lang="ko-KR" altLang="en-US" sz="1600" dirty="0">
                <a:effectLst/>
                <a:latin typeface="Helvetica Neue" panose="02000503000000020004" pitchFamily="2" charset="0"/>
                <a:ea typeface="Apple SD Gothic Neo" panose="02000300000000000000" pitchFamily="2" charset="-127"/>
              </a:rPr>
              <a:t> </a:t>
            </a:r>
            <a:r>
              <a:rPr lang="ko-KR" altLang="en-US" sz="16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웍스는</a:t>
            </a:r>
            <a:endParaRPr lang="en-US" altLang="ko-KR" sz="1600" dirty="0">
              <a:latin typeface="Helvetica Neue" panose="02000503000000020004" pitchFamily="2" charset="0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16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미디어</a:t>
            </a:r>
            <a:r>
              <a:rPr lang="ko-KR" altLang="en-US" sz="1600" dirty="0">
                <a:effectLst/>
                <a:latin typeface="Helvetica Neue" panose="02000503000000020004" pitchFamily="2" charset="0"/>
                <a:ea typeface="Apple SD Gothic Neo" panose="02000300000000000000" pitchFamily="2" charset="-127"/>
              </a:rPr>
              <a:t> </a:t>
            </a:r>
            <a:r>
              <a:rPr lang="ko-KR" altLang="en-US" sz="16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기술과</a:t>
            </a:r>
            <a:r>
              <a:rPr lang="ko-KR" altLang="en-US" sz="1600" dirty="0">
                <a:effectLst/>
                <a:latin typeface="Helvetica Neue" panose="02000503000000020004" pitchFamily="2" charset="0"/>
                <a:ea typeface="Apple SD Gothic Neo" panose="02000300000000000000" pitchFamily="2" charset="-127"/>
              </a:rPr>
              <a:t> </a:t>
            </a:r>
            <a:r>
              <a:rPr lang="en-US" altLang="ko-Kore-KR" sz="1600" dirty="0">
                <a:effectLst/>
                <a:latin typeface="Helvetica Neue" panose="02000503000000020004" pitchFamily="2" charset="0"/>
                <a:ea typeface="Apple SD Gothic Neo" panose="02000300000000000000" pitchFamily="2" charset="-127"/>
              </a:rPr>
              <a:t>AI </a:t>
            </a:r>
            <a:r>
              <a:rPr lang="ko-KR" altLang="en-US" sz="16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데이터를</a:t>
            </a:r>
            <a:r>
              <a:rPr lang="ko-KR" altLang="en-US" sz="1600" dirty="0">
                <a:effectLst/>
                <a:latin typeface="Helvetica Neue" panose="02000503000000020004" pitchFamily="2" charset="0"/>
                <a:ea typeface="Apple SD Gothic Neo" panose="02000300000000000000" pitchFamily="2" charset="-127"/>
              </a:rPr>
              <a:t> </a:t>
            </a:r>
            <a:r>
              <a:rPr lang="ko-KR" altLang="en-US" sz="16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융합하여</a:t>
            </a:r>
            <a:endParaRPr lang="en-US" altLang="ko-KR" sz="1600" dirty="0">
              <a:latin typeface="Helvetica Neue" panose="02000503000000020004" pitchFamily="2" charset="0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16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넥스트</a:t>
            </a:r>
            <a:r>
              <a:rPr lang="ko-KR" altLang="en-US" sz="1600" dirty="0">
                <a:effectLst/>
                <a:latin typeface="Helvetica Neue" panose="02000503000000020004" pitchFamily="2" charset="0"/>
                <a:ea typeface="Apple SD Gothic Neo" panose="02000300000000000000" pitchFamily="2" charset="-127"/>
              </a:rPr>
              <a:t> </a:t>
            </a:r>
            <a:r>
              <a:rPr lang="ko-KR" altLang="en-US" sz="16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커머스를</a:t>
            </a:r>
            <a:r>
              <a:rPr lang="ko-KR" altLang="en-US" sz="1600" dirty="0">
                <a:effectLst/>
                <a:latin typeface="Helvetica Neue" panose="02000503000000020004" pitchFamily="2" charset="0"/>
                <a:ea typeface="Apple SD Gothic Neo" panose="02000300000000000000" pitchFamily="2" charset="-127"/>
              </a:rPr>
              <a:t> </a:t>
            </a:r>
            <a:r>
              <a:rPr lang="ko-KR" altLang="en-US" sz="16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선도하는</a:t>
            </a:r>
            <a:r>
              <a:rPr lang="ko-KR" altLang="en-US" sz="1600" dirty="0">
                <a:effectLst/>
                <a:latin typeface="Helvetica Neue" panose="02000503000000020004" pitchFamily="2" charset="0"/>
                <a:ea typeface="Apple SD Gothic Neo" panose="02000300000000000000" pitchFamily="2" charset="-127"/>
              </a:rPr>
              <a:t> </a:t>
            </a:r>
            <a:r>
              <a:rPr lang="ko-KR" altLang="en-US" sz="16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회사이며</a:t>
            </a:r>
            <a:r>
              <a:rPr lang="en-US" altLang="ko-KR" sz="1600" dirty="0">
                <a:effectLst/>
                <a:latin typeface="Helvetica Neue" panose="02000503000000020004" pitchFamily="2" charset="0"/>
                <a:ea typeface="Apple SD Gothic Neo" panose="02000300000000000000" pitchFamily="2" charset="-127"/>
              </a:rPr>
              <a:t>,</a:t>
            </a:r>
          </a:p>
          <a:p>
            <a:pPr algn="ctr"/>
            <a:endParaRPr lang="en-US" altLang="ko-KR" sz="1600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16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기업과</a:t>
            </a:r>
            <a:r>
              <a:rPr lang="ko-KR" altLang="en-US" sz="1600" dirty="0">
                <a:effectLst/>
                <a:latin typeface="Helvetica Neue" panose="02000503000000020004" pitchFamily="2" charset="0"/>
                <a:ea typeface="Apple SD Gothic Neo" panose="02000300000000000000" pitchFamily="2" charset="-127"/>
              </a:rPr>
              <a:t> </a:t>
            </a:r>
            <a:r>
              <a:rPr lang="ko-KR" altLang="en-US" sz="16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브랜드에</a:t>
            </a:r>
            <a:r>
              <a:rPr lang="ko-KR" altLang="en-US" sz="1600" dirty="0">
                <a:effectLst/>
                <a:latin typeface="Helvetica Neue" panose="02000503000000020004" pitchFamily="2" charset="0"/>
                <a:ea typeface="Apple SD Gothic Neo" panose="02000300000000000000" pitchFamily="2" charset="-127"/>
              </a:rPr>
              <a:t> </a:t>
            </a:r>
            <a:r>
              <a:rPr lang="ko-KR" altLang="en-US" sz="16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맞는</a:t>
            </a:r>
            <a:endParaRPr lang="en-US" altLang="ko-KR" sz="1600" dirty="0">
              <a:latin typeface="Helvetica Neue" panose="02000503000000020004" pitchFamily="2" charset="0"/>
              <a:ea typeface="Apple SD Gothic Neo" panose="02000300000000000000" pitchFamily="2" charset="-127"/>
            </a:endParaRPr>
          </a:p>
          <a:p>
            <a:pPr algn="ctr"/>
            <a:r>
              <a:rPr lang="en-US" altLang="ko-KR" sz="1600" dirty="0">
                <a:latin typeface="Helvetica Neue" panose="02000503000000020004" pitchFamily="2" charset="0"/>
                <a:ea typeface="Apple SD Gothic Neo" panose="02000300000000000000" pitchFamily="2" charset="-127"/>
              </a:rPr>
              <a:t>VIRTUAL CONTENTS</a:t>
            </a:r>
            <a:r>
              <a:rPr lang="ko-KR" altLang="en-US" sz="1600" dirty="0">
                <a:latin typeface="Helvetica Neue" panose="02000503000000020004" pitchFamily="2" charset="0"/>
                <a:ea typeface="Apple SD Gothic Neo" panose="02000300000000000000" pitchFamily="2" charset="-127"/>
              </a:rPr>
              <a:t>를 제공합니다</a:t>
            </a:r>
            <a:r>
              <a:rPr lang="en-US" altLang="ko-KR" sz="1600" dirty="0">
                <a:latin typeface="Helvetica Neue" panose="02000503000000020004" pitchFamily="2" charset="0"/>
                <a:ea typeface="Apple SD Gothic Neo" panose="02000300000000000000" pitchFamily="2" charset="-127"/>
              </a:rPr>
              <a:t>.</a:t>
            </a:r>
            <a:endParaRPr lang="ko-KR" altLang="en-US" sz="1600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8DAB51-B23F-0EEB-86D6-FE4ED7EA84D0}"/>
              </a:ext>
            </a:extLst>
          </p:cNvPr>
          <p:cNvSpPr txBox="1"/>
          <p:nvPr/>
        </p:nvSpPr>
        <p:spPr>
          <a:xfrm>
            <a:off x="798410" y="4366918"/>
            <a:ext cx="3649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핸드폰과 </a:t>
            </a:r>
            <a:r>
              <a:rPr lang="en-US" altLang="ko-KR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PC</a:t>
            </a:r>
            <a:r>
              <a:rPr lang="ko-KR" altLang="en-US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만으로</a:t>
            </a:r>
            <a:endParaRPr lang="en-US" altLang="ko-KR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쉽고 빠르게</a:t>
            </a:r>
            <a:endParaRPr lang="en-US" altLang="ko-KR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나만의 </a:t>
            </a:r>
            <a:r>
              <a:rPr lang="ko-KR" alt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버추얼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캐릭터 제작</a:t>
            </a:r>
            <a:endParaRPr lang="en-US" altLang="ko-KR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CAB7F-54B0-E9B5-F043-64D54D2FC1CA}"/>
              </a:ext>
            </a:extLst>
          </p:cNvPr>
          <p:cNvSpPr txBox="1"/>
          <p:nvPr/>
        </p:nvSpPr>
        <p:spPr>
          <a:xfrm>
            <a:off x="4329340" y="1170093"/>
            <a:ext cx="3649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ore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현실</a:t>
            </a:r>
            <a:r>
              <a:rPr lang="ko-Kore-KR" altLang="en-US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과</a:t>
            </a:r>
            <a:r>
              <a:rPr lang="en-US" altLang="en-US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ko-KR" altLang="en-US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가상의</a:t>
            </a:r>
            <a:r>
              <a:rPr lang="ko-Kore-KR" altLang="en-US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endParaRPr lang="en-US" altLang="ko-Kore-KR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ore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벽을 허무는 버</a:t>
            </a:r>
            <a:r>
              <a:rPr lang="ko-KR" alt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추</a:t>
            </a:r>
            <a:r>
              <a:rPr lang="ko-Kore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얼</a:t>
            </a:r>
            <a:r>
              <a:rPr lang="en-US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캐릭터</a:t>
            </a:r>
            <a:endParaRPr lang="ko-KR" altLang="en-US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F635230-9210-A083-B4F8-01FC46165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383" y="2129727"/>
            <a:ext cx="2515460" cy="1476906"/>
          </a:xfrm>
          <a:prstGeom prst="rect">
            <a:avLst/>
          </a:prstGeom>
        </p:spPr>
      </p:pic>
      <p:pic>
        <p:nvPicPr>
          <p:cNvPr id="15" name="그림 14" descr="전자제품, 텍스트, 정보기기, 휴대 전화이(가) 표시된 사진&#10;&#10;자동 생성된 설명">
            <a:extLst>
              <a:ext uri="{FF2B5EF4-FFF2-40B4-BE49-F238E27FC236}">
                <a16:creationId xmlns:a16="http://schemas.microsoft.com/office/drawing/2014/main" id="{9EC0C7EB-807B-247C-7C46-78771E6D0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325" y="1859866"/>
            <a:ext cx="2623292" cy="2257751"/>
          </a:xfrm>
          <a:prstGeom prst="rect">
            <a:avLst/>
          </a:prstGeom>
        </p:spPr>
      </p:pic>
      <p:pic>
        <p:nvPicPr>
          <p:cNvPr id="16" name="그림 15" descr="텍스트, 스크린샷, 온라인 광고, 웹사이트이(가) 표시된 사진&#10;&#10;자동 생성된 설명">
            <a:extLst>
              <a:ext uri="{FF2B5EF4-FFF2-40B4-BE49-F238E27FC236}">
                <a16:creationId xmlns:a16="http://schemas.microsoft.com/office/drawing/2014/main" id="{96B97E27-F53F-C506-4403-92A5575574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72" t="40368" r="48738" b="23896"/>
          <a:stretch/>
        </p:blipFill>
        <p:spPr>
          <a:xfrm>
            <a:off x="4999569" y="1889615"/>
            <a:ext cx="2309228" cy="17520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A54234-0654-615E-5F71-DE2CBE4145D1}"/>
              </a:ext>
            </a:extLst>
          </p:cNvPr>
          <p:cNvSpPr txBox="1"/>
          <p:nvPr/>
        </p:nvSpPr>
        <p:spPr>
          <a:xfrm>
            <a:off x="4329340" y="4005014"/>
            <a:ext cx="364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인플루언서</a:t>
            </a:r>
            <a:r>
              <a:rPr lang="ko-Kore-KR" altLang="en-US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마케팅</a:t>
            </a:r>
            <a:endParaRPr lang="ko-KR" altLang="en-US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6377AD-5587-0F79-BC92-DDFFD519E9A9}"/>
              </a:ext>
            </a:extLst>
          </p:cNvPr>
          <p:cNvSpPr txBox="1"/>
          <p:nvPr/>
        </p:nvSpPr>
        <p:spPr>
          <a:xfrm>
            <a:off x="4333915" y="4514637"/>
            <a:ext cx="364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ore-KR" altLang="en-US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버추얼 </a:t>
            </a:r>
            <a:r>
              <a:rPr lang="ko-KR" altLang="en-US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콘텐츠</a:t>
            </a:r>
            <a:endParaRPr lang="ko-KR" altLang="en-US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7ECD45-71F3-E7AD-0065-36CE63588436}"/>
              </a:ext>
            </a:extLst>
          </p:cNvPr>
          <p:cNvSpPr txBox="1"/>
          <p:nvPr/>
        </p:nvSpPr>
        <p:spPr>
          <a:xfrm>
            <a:off x="4338451" y="5067106"/>
            <a:ext cx="364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ore-KR" altLang="en-US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라이브 커머스</a:t>
            </a:r>
            <a:endParaRPr lang="ko-KR" altLang="en-US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65CFBF-F907-B626-DBF6-D780D131C57C}"/>
              </a:ext>
            </a:extLst>
          </p:cNvPr>
          <p:cNvSpPr txBox="1"/>
          <p:nvPr/>
        </p:nvSpPr>
        <p:spPr>
          <a:xfrm>
            <a:off x="4576245" y="5722357"/>
            <a:ext cx="31558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0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문의</a:t>
            </a:r>
            <a:r>
              <a:rPr lang="ko-KR" altLang="en-US" sz="1000" dirty="0">
                <a:effectLst/>
                <a:latin typeface="Helvetica Neue" panose="02000503000000020004" pitchFamily="2" charset="0"/>
              </a:rPr>
              <a:t> </a:t>
            </a:r>
            <a:r>
              <a:rPr lang="en-US" altLang="ko-KR" sz="1000" dirty="0">
                <a:effectLst/>
                <a:latin typeface="Helvetica Neue" panose="02000503000000020004" pitchFamily="2" charset="0"/>
              </a:rPr>
              <a:t>: </a:t>
            </a:r>
            <a:r>
              <a:rPr lang="en-US" altLang="ko-Kore-KR" sz="1000" dirty="0">
                <a:effectLst/>
                <a:latin typeface="Helvetica Neue" panose="02000503000000020004" pitchFamily="2" charset="0"/>
              </a:rPr>
              <a:t>mw@millennialsworks.com</a:t>
            </a:r>
          </a:p>
        </p:txBody>
      </p:sp>
      <p:cxnSp>
        <p:nvCxnSpPr>
          <p:cNvPr id="23" name="직선 연결선[R] 22">
            <a:extLst>
              <a:ext uri="{FF2B5EF4-FFF2-40B4-BE49-F238E27FC236}">
                <a16:creationId xmlns:a16="http://schemas.microsoft.com/office/drawing/2014/main" id="{E2EB9052-A0D8-ADE0-E9C3-6B9112DE8A43}"/>
              </a:ext>
            </a:extLst>
          </p:cNvPr>
          <p:cNvCxnSpPr>
            <a:cxnSpLocks/>
          </p:cNvCxnSpPr>
          <p:nvPr/>
        </p:nvCxnSpPr>
        <p:spPr>
          <a:xfrm>
            <a:off x="6154180" y="4788315"/>
            <a:ext cx="0" cy="248445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[R] 24">
            <a:extLst>
              <a:ext uri="{FF2B5EF4-FFF2-40B4-BE49-F238E27FC236}">
                <a16:creationId xmlns:a16="http://schemas.microsoft.com/office/drawing/2014/main" id="{76D8EBEA-FB07-CF2A-70E3-B0A89D9DD48E}"/>
              </a:ext>
            </a:extLst>
          </p:cNvPr>
          <p:cNvCxnSpPr>
            <a:cxnSpLocks/>
          </p:cNvCxnSpPr>
          <p:nvPr/>
        </p:nvCxnSpPr>
        <p:spPr>
          <a:xfrm>
            <a:off x="6154180" y="4282013"/>
            <a:ext cx="0" cy="248445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BBCECF0-CAEB-06EA-7F6C-290403014FDA}"/>
              </a:ext>
            </a:extLst>
          </p:cNvPr>
          <p:cNvSpPr txBox="1"/>
          <p:nvPr/>
        </p:nvSpPr>
        <p:spPr>
          <a:xfrm>
            <a:off x="650377" y="5420826"/>
            <a:ext cx="3649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밀레니얼웍스의</a:t>
            </a:r>
            <a:r>
              <a:rPr lang="ko-KR" altLang="en-US" sz="12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ko-KR" altLang="en-US" sz="1200" dirty="0" err="1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버추얼</a:t>
            </a:r>
            <a:r>
              <a:rPr lang="ko-KR" altLang="en-US" sz="12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캐릭터</a:t>
            </a:r>
            <a:endParaRPr lang="en-US" altLang="ko-KR" sz="1200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12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솔루션 </a:t>
            </a:r>
            <a:r>
              <a:rPr lang="en-US" altLang="ko-KR" sz="12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LADA</a:t>
            </a:r>
            <a:r>
              <a:rPr lang="ko-KR" altLang="en-US" sz="12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는 진입 장벽이 높았던</a:t>
            </a:r>
            <a:endParaRPr lang="en-US" altLang="ko-KR" sz="1200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12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버추얼</a:t>
            </a:r>
            <a:r>
              <a:rPr lang="ko-KR" altLang="en-US" sz="12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캐릭터 제작을 </a:t>
            </a:r>
            <a:endParaRPr lang="en-US" altLang="ko-KR" sz="12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12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간편하게 도와줍니다</a:t>
            </a:r>
            <a:r>
              <a:rPr lang="en-US" altLang="ko-KR" sz="12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6599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C8B52742-1D56-E734-CECA-A0102B927A60}"/>
              </a:ext>
            </a:extLst>
          </p:cNvPr>
          <p:cNvSpPr/>
          <p:nvPr/>
        </p:nvSpPr>
        <p:spPr>
          <a:xfrm>
            <a:off x="807524" y="657545"/>
            <a:ext cx="10569039" cy="58177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8BBEEB6-5DE8-F84C-0597-85FB7DE59E2F}"/>
              </a:ext>
            </a:extLst>
          </p:cNvPr>
          <p:cNvSpPr/>
          <p:nvPr/>
        </p:nvSpPr>
        <p:spPr>
          <a:xfrm>
            <a:off x="4324430" y="657545"/>
            <a:ext cx="3507178" cy="5817712"/>
          </a:xfrm>
          <a:prstGeom prst="rect">
            <a:avLst/>
          </a:prstGeom>
          <a:gradFill>
            <a:gsLst>
              <a:gs pos="0">
                <a:srgbClr val="9C8FB8"/>
              </a:gs>
              <a:gs pos="50000">
                <a:srgbClr val="C38FB0"/>
              </a:gs>
              <a:gs pos="100000">
                <a:srgbClr val="E77D94"/>
              </a:gs>
            </a:gsLst>
            <a:lin ang="27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53" name="도넛[D] 52">
            <a:extLst>
              <a:ext uri="{FF2B5EF4-FFF2-40B4-BE49-F238E27FC236}">
                <a16:creationId xmlns:a16="http://schemas.microsoft.com/office/drawing/2014/main" id="{6E8E79C8-B19F-4B6C-443A-ACA99AFEF9E7}"/>
              </a:ext>
            </a:extLst>
          </p:cNvPr>
          <p:cNvSpPr/>
          <p:nvPr/>
        </p:nvSpPr>
        <p:spPr>
          <a:xfrm>
            <a:off x="5360956" y="1698806"/>
            <a:ext cx="1440000" cy="1440000"/>
          </a:xfrm>
          <a:prstGeom prst="donut">
            <a:avLst>
              <a:gd name="adj" fmla="val 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>
              <a:solidFill>
                <a:schemeClr val="tx1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FE2EFDB-A763-0736-9C96-9E06896DF6F0}"/>
              </a:ext>
            </a:extLst>
          </p:cNvPr>
          <p:cNvSpPr/>
          <p:nvPr/>
        </p:nvSpPr>
        <p:spPr>
          <a:xfrm>
            <a:off x="820877" y="657545"/>
            <a:ext cx="3507178" cy="5817712"/>
          </a:xfrm>
          <a:prstGeom prst="rect">
            <a:avLst/>
          </a:prstGeom>
          <a:gradFill>
            <a:gsLst>
              <a:gs pos="0">
                <a:srgbClr val="9091BC"/>
              </a:gs>
              <a:gs pos="50000">
                <a:srgbClr val="998FB9"/>
              </a:gs>
              <a:gs pos="100000">
                <a:srgbClr val="C38FB0"/>
              </a:gs>
            </a:gsLst>
            <a:lin ang="27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BFE5113-7484-9BF1-E113-BC3BAF006CBA}"/>
              </a:ext>
            </a:extLst>
          </p:cNvPr>
          <p:cNvSpPr/>
          <p:nvPr/>
        </p:nvSpPr>
        <p:spPr>
          <a:xfrm>
            <a:off x="7869385" y="657545"/>
            <a:ext cx="3507178" cy="5817712"/>
          </a:xfrm>
          <a:prstGeom prst="rect">
            <a:avLst/>
          </a:prstGeom>
          <a:gradFill>
            <a:gsLst>
              <a:gs pos="0">
                <a:srgbClr val="E1596C"/>
              </a:gs>
              <a:gs pos="50000">
                <a:srgbClr val="F0A2AE"/>
              </a:gs>
              <a:gs pos="100000">
                <a:srgbClr val="E77D94"/>
              </a:gs>
            </a:gsLst>
            <a:lin ang="27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4" name="수행의 시작/종료 23">
            <a:extLst>
              <a:ext uri="{FF2B5EF4-FFF2-40B4-BE49-F238E27FC236}">
                <a16:creationId xmlns:a16="http://schemas.microsoft.com/office/drawing/2014/main" id="{BB6FBA94-94AB-62FF-336E-FA16A8CD1947}"/>
              </a:ext>
            </a:extLst>
          </p:cNvPr>
          <p:cNvSpPr/>
          <p:nvPr/>
        </p:nvSpPr>
        <p:spPr>
          <a:xfrm>
            <a:off x="1278795" y="968466"/>
            <a:ext cx="2564634" cy="412085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5" name="수행의 시작/종료 24">
            <a:extLst>
              <a:ext uri="{FF2B5EF4-FFF2-40B4-BE49-F238E27FC236}">
                <a16:creationId xmlns:a16="http://schemas.microsoft.com/office/drawing/2014/main" id="{CA721AE3-7437-B1B6-F0C5-FD7AE657FF57}"/>
              </a:ext>
            </a:extLst>
          </p:cNvPr>
          <p:cNvSpPr/>
          <p:nvPr/>
        </p:nvSpPr>
        <p:spPr>
          <a:xfrm>
            <a:off x="4809724" y="985913"/>
            <a:ext cx="2564634" cy="412085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6" name="수행의 시작/종료 25">
            <a:extLst>
              <a:ext uri="{FF2B5EF4-FFF2-40B4-BE49-F238E27FC236}">
                <a16:creationId xmlns:a16="http://schemas.microsoft.com/office/drawing/2014/main" id="{A1C3624F-D235-3564-C8A4-B528CFB083A0}"/>
              </a:ext>
            </a:extLst>
          </p:cNvPr>
          <p:cNvSpPr/>
          <p:nvPr/>
        </p:nvSpPr>
        <p:spPr>
          <a:xfrm>
            <a:off x="8388155" y="1022336"/>
            <a:ext cx="2564634" cy="412085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8BE7F2-13D7-5FB3-8743-9026643F8158}"/>
              </a:ext>
            </a:extLst>
          </p:cNvPr>
          <p:cNvSpPr txBox="1"/>
          <p:nvPr/>
        </p:nvSpPr>
        <p:spPr>
          <a:xfrm>
            <a:off x="736271" y="1043715"/>
            <a:ext cx="364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올인원</a:t>
            </a:r>
            <a:r>
              <a:rPr lang="ko-KR" altLang="en-US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제작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FFB469-7D01-F4E7-ABDC-A88B59608764}"/>
              </a:ext>
            </a:extLst>
          </p:cNvPr>
          <p:cNvSpPr txBox="1"/>
          <p:nvPr/>
        </p:nvSpPr>
        <p:spPr>
          <a:xfrm>
            <a:off x="4267201" y="1043714"/>
            <a:ext cx="364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ore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오직 밀레니얼에서만</a:t>
            </a:r>
            <a:endParaRPr lang="ko-KR" altLang="en-US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08C955-02DB-78D9-5773-FC4D0EFE4C1A}"/>
              </a:ext>
            </a:extLst>
          </p:cNvPr>
          <p:cNvSpPr txBox="1"/>
          <p:nvPr/>
        </p:nvSpPr>
        <p:spPr>
          <a:xfrm>
            <a:off x="7845631" y="1043713"/>
            <a:ext cx="364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ore-KR" altLang="en-US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사업의 확장 </a:t>
            </a:r>
            <a:r>
              <a:rPr lang="ko-KR" altLang="en-US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범위</a:t>
            </a:r>
            <a:endParaRPr lang="ko-KR" altLang="en-US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8F0288-11FE-1550-6A31-BE617F95813C}"/>
              </a:ext>
            </a:extLst>
          </p:cNvPr>
          <p:cNvSpPr txBox="1"/>
          <p:nvPr/>
        </p:nvSpPr>
        <p:spPr>
          <a:xfrm>
            <a:off x="744183" y="2434330"/>
            <a:ext cx="36496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캐릭터 기획</a:t>
            </a:r>
            <a:r>
              <a:rPr lang="en-US" altLang="ko-KR" sz="1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/</a:t>
            </a:r>
            <a:r>
              <a:rPr lang="ko-KR" altLang="en-US" sz="1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작화 부터 </a:t>
            </a:r>
            <a:r>
              <a:rPr lang="en-US" altLang="ko-KR" sz="1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3D</a:t>
            </a:r>
            <a:r>
              <a:rPr lang="ko-KR" altLang="en-US" sz="1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모델링까지</a:t>
            </a:r>
            <a:r>
              <a:rPr lang="en-US" altLang="ko-KR" sz="1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ko-KR" altLang="en-US" sz="1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한번에</a:t>
            </a:r>
            <a:r>
              <a:rPr lang="en-US" altLang="ko-KR" sz="1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!</a:t>
            </a:r>
          </a:p>
          <a:p>
            <a:pPr algn="ctr"/>
            <a:r>
              <a:rPr lang="ko-KR" altLang="en-US" sz="1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캐릭터 라이브 솔루션을 적용하여 </a:t>
            </a:r>
            <a:endParaRPr lang="en-US" altLang="ko-KR" sz="10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1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쉽고 빠르게 </a:t>
            </a:r>
            <a:r>
              <a:rPr lang="ko-KR" altLang="en-US" sz="10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버추얼</a:t>
            </a:r>
            <a:r>
              <a:rPr lang="ko-KR" altLang="en-US" sz="1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콘텐츠 제작이 가능합니다</a:t>
            </a:r>
            <a:r>
              <a:rPr lang="en-US" altLang="ko-KR" sz="1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F3E94F-6343-A6E4-CDC0-3A1322DFB2DB}"/>
              </a:ext>
            </a:extLst>
          </p:cNvPr>
          <p:cNvSpPr txBox="1"/>
          <p:nvPr/>
        </p:nvSpPr>
        <p:spPr>
          <a:xfrm>
            <a:off x="2818983" y="3338030"/>
            <a:ext cx="1458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버추얼</a:t>
            </a:r>
            <a:r>
              <a:rPr lang="ko-KR" altLang="en-US" sz="1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캐릭터 </a:t>
            </a:r>
            <a:r>
              <a:rPr lang="ko-Kore-KR" altLang="en-US" sz="1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영상 제작</a:t>
            </a:r>
            <a:endParaRPr lang="en-US" altLang="ko-Kore-KR" sz="10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8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버추얼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캐릭터 특성을 살린</a:t>
            </a:r>
            <a:endParaRPr lang="en-US" altLang="ko-KR" sz="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콘텐츠 영상 제작이 가능합니다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</a:t>
            </a:r>
            <a:endParaRPr lang="en-US" altLang="ko-KR" sz="800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C3ED2A-0ACB-C4A0-FC43-6CDD3EC3C7D9}"/>
              </a:ext>
            </a:extLst>
          </p:cNvPr>
          <p:cNvSpPr txBox="1"/>
          <p:nvPr/>
        </p:nvSpPr>
        <p:spPr>
          <a:xfrm>
            <a:off x="1146131" y="4973890"/>
            <a:ext cx="14149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ore-KR" altLang="en-US" sz="10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노하우</a:t>
            </a:r>
            <a:endParaRPr lang="en-US" altLang="ko-Kore-KR" sz="1000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8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버추얼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XR </a:t>
            </a:r>
            <a:r>
              <a:rPr lang="ko-Kore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라이브 방송 전문 스튜디오로</a:t>
            </a:r>
            <a:endParaRPr lang="en-US" altLang="ko-Kore-KR" sz="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8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버추얼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캐릭터 스트리밍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/</a:t>
            </a:r>
            <a:r>
              <a:rPr lang="ko-KR" altLang="en-US" sz="8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라이브커머스</a:t>
            </a:r>
            <a:r>
              <a:rPr lang="ko-Kore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제작</a:t>
            </a:r>
            <a:r>
              <a:rPr lang="ko-KR" altLang="en-US" sz="80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이 가능합니다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</a:t>
            </a:r>
            <a:endParaRPr lang="en-US" altLang="ko-KR" sz="800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2A7C71-C59F-0918-C23A-CEBBF5078D18}"/>
              </a:ext>
            </a:extLst>
          </p:cNvPr>
          <p:cNvSpPr txBox="1"/>
          <p:nvPr/>
        </p:nvSpPr>
        <p:spPr>
          <a:xfrm>
            <a:off x="4876298" y="1569386"/>
            <a:ext cx="2402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ore-KR" altLang="en-US" sz="1000" dirty="0">
                <a:highlight>
                  <a:srgbClr val="A58BB5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개인용 </a:t>
            </a:r>
            <a:r>
              <a:rPr lang="en-US" altLang="ko-Kore-KR" sz="1000" dirty="0">
                <a:highlight>
                  <a:srgbClr val="A58BB5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3D </a:t>
            </a:r>
            <a:r>
              <a:rPr lang="ko-Kore-KR" altLang="en-US" sz="1000" dirty="0">
                <a:highlight>
                  <a:srgbClr val="A58BB5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캐릭터</a:t>
            </a:r>
            <a:endParaRPr lang="en-US" altLang="ko-Kore-KR" sz="1000" dirty="0">
              <a:highlight>
                <a:srgbClr val="A58BB5"/>
              </a:highlight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ore-KR" altLang="en-US" sz="1000" dirty="0">
                <a:highlight>
                  <a:srgbClr val="A58BB5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콘텐츠</a:t>
            </a:r>
            <a:endParaRPr lang="en-US" altLang="ko-KR" sz="1000" dirty="0">
              <a:effectLst/>
              <a:highlight>
                <a:srgbClr val="A58BB5"/>
              </a:highlight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7D1399-7A1F-185F-0E19-DE3E4147F8D7}"/>
              </a:ext>
            </a:extLst>
          </p:cNvPr>
          <p:cNvSpPr txBox="1"/>
          <p:nvPr/>
        </p:nvSpPr>
        <p:spPr>
          <a:xfrm>
            <a:off x="5707832" y="2256665"/>
            <a:ext cx="2402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ore-KR" altLang="en-US" sz="1000" dirty="0">
                <a:effectLst/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개인 수익화</a:t>
            </a:r>
            <a:endParaRPr lang="en-US" altLang="ko-Kore-KR" sz="1000" dirty="0">
              <a:effectLst/>
              <a:highlight>
                <a:srgbClr val="C38FB0"/>
              </a:highlight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ore-KR" altLang="en-US" sz="1000" dirty="0">
                <a:effectLst/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가능</a:t>
            </a:r>
            <a:endParaRPr lang="en-US" altLang="ko-KR" sz="1000" dirty="0">
              <a:effectLst/>
              <a:highlight>
                <a:srgbClr val="C38FB0"/>
              </a:highlight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4810CF-740B-4186-BB79-15A9A5BE83FC}"/>
              </a:ext>
            </a:extLst>
          </p:cNvPr>
          <p:cNvSpPr txBox="1"/>
          <p:nvPr/>
        </p:nvSpPr>
        <p:spPr>
          <a:xfrm>
            <a:off x="4971584" y="2979649"/>
            <a:ext cx="2402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ore-KR" altLang="en-US" sz="1000" dirty="0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모든 플랫폼</a:t>
            </a:r>
            <a:endParaRPr lang="en-US" altLang="ko-Kore-KR" sz="1000" dirty="0">
              <a:highlight>
                <a:srgbClr val="C38FB0"/>
              </a:highlight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ore-KR" altLang="en-US" sz="1000" dirty="0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활용</a:t>
            </a:r>
            <a:endParaRPr lang="en-US" altLang="ko-KR" sz="1000" dirty="0">
              <a:effectLst/>
              <a:highlight>
                <a:srgbClr val="C38FB0"/>
              </a:highlight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9673C6-A2B0-D22A-0228-7BCCC12B99C7}"/>
              </a:ext>
            </a:extLst>
          </p:cNvPr>
          <p:cNvSpPr txBox="1"/>
          <p:nvPr/>
        </p:nvSpPr>
        <p:spPr>
          <a:xfrm>
            <a:off x="4051135" y="2243447"/>
            <a:ext cx="2402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ore-KR" altLang="en-US" sz="1000" dirty="0">
                <a:highlight>
                  <a:srgbClr val="A58BB5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액터 사용료</a:t>
            </a:r>
            <a:endParaRPr lang="en-US" altLang="ko-Kore-KR" sz="1000" dirty="0">
              <a:highlight>
                <a:srgbClr val="A58BB5"/>
              </a:highlight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ore-KR" altLang="en-US" sz="1000" dirty="0">
                <a:highlight>
                  <a:srgbClr val="A58BB5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없음</a:t>
            </a:r>
            <a:endParaRPr lang="en-US" altLang="ko-KR" sz="1000" dirty="0">
              <a:effectLst/>
              <a:highlight>
                <a:srgbClr val="A58BB5"/>
              </a:highlight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22CE6C-4B84-180F-7BEE-D55E76CAF964}"/>
              </a:ext>
            </a:extLst>
          </p:cNvPr>
          <p:cNvSpPr txBox="1"/>
          <p:nvPr/>
        </p:nvSpPr>
        <p:spPr>
          <a:xfrm>
            <a:off x="7516352" y="1587484"/>
            <a:ext cx="24027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ore-KR" altLang="en-US" sz="1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영상 콘텐츠</a:t>
            </a:r>
            <a:endParaRPr lang="en-US" altLang="en-US" sz="10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8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브이로그형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/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스토리형</a:t>
            </a:r>
            <a:endParaRPr lang="en-US" altLang="ko-KR" sz="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endParaRPr lang="en-US" altLang="ko-Kore-KR" sz="10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기업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/</a:t>
            </a:r>
            <a:r>
              <a:rPr lang="ko-Kore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브랜드 대표 </a:t>
            </a:r>
            <a:r>
              <a:rPr lang="ko-KR" altLang="en-US" sz="80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버추얼캐릭터로</a:t>
            </a:r>
            <a:endParaRPr lang="en-US" altLang="ko-KR" sz="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8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직접 고객과 소통하고 브랜딩 할 수 있는</a:t>
            </a:r>
            <a:endParaRPr lang="en-US" altLang="ko-KR" sz="800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ore-KR" altLang="en-US" sz="8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ko-KR" altLang="en-US" sz="80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버추얼 캐릭터 </a:t>
            </a:r>
            <a:r>
              <a:rPr lang="ko-Kore-KR" altLang="en-US" sz="8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콘텐츠</a:t>
            </a:r>
            <a:endParaRPr lang="en-US" altLang="ko-KR" sz="800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31022D-D0E5-7F56-3740-328A9528B695}"/>
              </a:ext>
            </a:extLst>
          </p:cNvPr>
          <p:cNvSpPr txBox="1"/>
          <p:nvPr/>
        </p:nvSpPr>
        <p:spPr>
          <a:xfrm>
            <a:off x="9331487" y="1527751"/>
            <a:ext cx="24027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ore-KR" altLang="en-US" sz="1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라이브커머스</a:t>
            </a:r>
            <a:endParaRPr lang="en-US" altLang="ko-Kore-KR" sz="10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ore-KR" altLang="en-US" sz="8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판매 연계형</a:t>
            </a:r>
            <a:r>
              <a:rPr lang="en-US" altLang="ko-Kore-KR" sz="8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 </a:t>
            </a:r>
            <a:r>
              <a:rPr lang="ko-Kore-KR" altLang="en-US" sz="8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소통형</a:t>
            </a:r>
            <a:endParaRPr lang="en-US" altLang="en-US" sz="800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endParaRPr lang="en-US" altLang="ko-Kore-KR" sz="800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ore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브랜드 표현력을 높이는</a:t>
            </a:r>
            <a:r>
              <a:rPr lang="en-US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기업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/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브랜드 대표</a:t>
            </a:r>
            <a:endParaRPr lang="en-US" altLang="ko-KR" sz="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ore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버추얼 캐릭터로</a:t>
            </a:r>
            <a:endParaRPr lang="en-US" altLang="ko-Kore-KR" sz="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ore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소비자 소통</a:t>
            </a:r>
            <a:r>
              <a:rPr lang="en-US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및 홍보</a:t>
            </a:r>
            <a:r>
              <a:rPr lang="ko-Kore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ko-KR" altLang="en-US" sz="80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실시간 가능</a:t>
            </a:r>
            <a:endParaRPr lang="en-US" altLang="ko-Kore-KR" sz="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E0B57D-D3E8-AE17-ABE6-A563A36B31F4}"/>
              </a:ext>
            </a:extLst>
          </p:cNvPr>
          <p:cNvSpPr txBox="1"/>
          <p:nvPr/>
        </p:nvSpPr>
        <p:spPr>
          <a:xfrm>
            <a:off x="7516352" y="3493115"/>
            <a:ext cx="24027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ore-KR" sz="1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SNS </a:t>
            </a:r>
            <a:r>
              <a:rPr lang="ko-Kore-KR" altLang="en-US" sz="1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콘텐츠</a:t>
            </a:r>
            <a:endParaRPr lang="en-US" altLang="ko-Kore-KR" sz="10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ore-KR" altLang="en-US" sz="8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브랜드형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 </a:t>
            </a:r>
            <a:r>
              <a:rPr lang="ko-KR" altLang="en-US" sz="8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인플루언서형</a:t>
            </a:r>
            <a:endParaRPr lang="en-US" altLang="ko-KR" sz="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endParaRPr lang="en-US" altLang="ko-KR" sz="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8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브랜드 시나리오에 따라</a:t>
            </a:r>
            <a:endParaRPr lang="en-US" altLang="ko-KR" sz="800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다양한 </a:t>
            </a:r>
            <a:r>
              <a:rPr lang="ko-KR" altLang="en-US" sz="8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버추얼캐릭터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활용 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SNS 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콘텐츠 발행</a:t>
            </a:r>
            <a:endParaRPr lang="en-US" altLang="ko-KR" sz="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및 브랜드 이미지 인지도 상승</a:t>
            </a:r>
            <a:endParaRPr lang="en-US" altLang="ko-Kore-KR" sz="800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45" name="그림 44" descr="텍스트, 스크린샷, 온라인 광고, 웹사이트이(가) 표시된 사진&#10;&#10;자동 생성된 설명">
            <a:extLst>
              <a:ext uri="{FF2B5EF4-FFF2-40B4-BE49-F238E27FC236}">
                <a16:creationId xmlns:a16="http://schemas.microsoft.com/office/drawing/2014/main" id="{BE03C5AD-A7E6-49F0-5D94-85B06F80C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7" t="30776" r="78159" b="49502"/>
          <a:stretch/>
        </p:blipFill>
        <p:spPr>
          <a:xfrm>
            <a:off x="7957020" y="2536179"/>
            <a:ext cx="1595122" cy="879792"/>
          </a:xfrm>
          <a:prstGeom prst="rect">
            <a:avLst/>
          </a:prstGeom>
        </p:spPr>
      </p:pic>
      <p:pic>
        <p:nvPicPr>
          <p:cNvPr id="47" name="그림 46" descr="텍스트, 스크린샷, 온라인 광고, 웹사이트이(가) 표시된 사진&#10;&#10;자동 생성된 설명">
            <a:extLst>
              <a:ext uri="{FF2B5EF4-FFF2-40B4-BE49-F238E27FC236}">
                <a16:creationId xmlns:a16="http://schemas.microsoft.com/office/drawing/2014/main" id="{DDE2DF86-C782-7416-BBCF-28BFA8C8D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51" t="55912" r="37687" b="8618"/>
          <a:stretch/>
        </p:blipFill>
        <p:spPr>
          <a:xfrm>
            <a:off x="8388155" y="4408255"/>
            <a:ext cx="893488" cy="175545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EF077CB-2B8E-2004-76DE-10E769BE2EBA}"/>
              </a:ext>
            </a:extLst>
          </p:cNvPr>
          <p:cNvSpPr txBox="1"/>
          <p:nvPr/>
        </p:nvSpPr>
        <p:spPr>
          <a:xfrm>
            <a:off x="9298252" y="3504175"/>
            <a:ext cx="24027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버추얼</a:t>
            </a:r>
            <a:r>
              <a:rPr lang="ko-KR" altLang="en-US" sz="1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ko-KR" altLang="en-US" sz="10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인터렉션</a:t>
            </a:r>
            <a:r>
              <a:rPr lang="ko-KR" altLang="en-US" sz="1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endParaRPr lang="en-US" altLang="ko-KR" sz="10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8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오프라인 소통형</a:t>
            </a:r>
            <a:endParaRPr lang="en-US" altLang="ko-KR" sz="800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endParaRPr lang="en-US" altLang="ko-KR" sz="800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en-US" altLang="ko-Kore-KR" sz="8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ON</a:t>
            </a:r>
            <a:r>
              <a:rPr lang="en-US" altLang="ko-Kore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&amp;OFF</a:t>
            </a:r>
            <a:r>
              <a:rPr lang="ko-Kore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를 넘나드는</a:t>
            </a:r>
            <a:endParaRPr lang="en-US" altLang="ko-Kore-KR" sz="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ore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버추얼 확장형</a:t>
            </a:r>
            <a:r>
              <a:rPr lang="en-US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콘텐츠</a:t>
            </a:r>
            <a:endParaRPr lang="en-US" altLang="ko-KR" sz="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기업</a:t>
            </a:r>
            <a:r>
              <a:rPr lang="en-US" altLang="ko-KR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/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브랜드 오프라인 행사 및 팝업에</a:t>
            </a:r>
            <a:endParaRPr lang="en-US" altLang="ko-KR" sz="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8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활용할 수 있는 다양한 </a:t>
            </a:r>
            <a:r>
              <a:rPr lang="ko-KR" altLang="en-US" sz="800" dirty="0" err="1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버추얼캐릭터</a:t>
            </a:r>
            <a:r>
              <a:rPr lang="ko-KR" altLang="en-US" sz="800" dirty="0"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활용</a:t>
            </a:r>
            <a:endParaRPr lang="en-US" altLang="ko-KR" sz="800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8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버추얼</a:t>
            </a:r>
            <a:r>
              <a:rPr lang="ko-KR" altLang="en-US" sz="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체험 오프라인 콘텐츠 </a:t>
            </a:r>
            <a:endParaRPr lang="en-US" altLang="ko-KR" sz="800" dirty="0"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1030" name="Picture 6" descr="단점 아이콘 색상 기호가 있는 장점. 트렌디한 스타일의 프리미엄 품질 격리된 제스처 요소. 로열티 무료 사진, 그림, 이미지 그리고  스톡포토그래피. Image 172152999">
            <a:extLst>
              <a:ext uri="{FF2B5EF4-FFF2-40B4-BE49-F238E27FC236}">
                <a16:creationId xmlns:a16="http://schemas.microsoft.com/office/drawing/2014/main" id="{D1D5D548-865A-F827-E525-9ACE9B8FB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7" t="35254" r="48966" b="41898"/>
          <a:stretch/>
        </p:blipFill>
        <p:spPr bwMode="auto">
          <a:xfrm>
            <a:off x="5798810" y="2220692"/>
            <a:ext cx="578529" cy="48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직선 연결선[R] 13">
            <a:extLst>
              <a:ext uri="{FF2B5EF4-FFF2-40B4-BE49-F238E27FC236}">
                <a16:creationId xmlns:a16="http://schemas.microsoft.com/office/drawing/2014/main" id="{146350F0-2C59-B085-0313-63174B4ECF9A}"/>
              </a:ext>
            </a:extLst>
          </p:cNvPr>
          <p:cNvCxnSpPr/>
          <p:nvPr/>
        </p:nvCxnSpPr>
        <p:spPr>
          <a:xfrm>
            <a:off x="9622974" y="1569386"/>
            <a:ext cx="0" cy="460484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[R] 15">
            <a:extLst>
              <a:ext uri="{FF2B5EF4-FFF2-40B4-BE49-F238E27FC236}">
                <a16:creationId xmlns:a16="http://schemas.microsoft.com/office/drawing/2014/main" id="{2FDEC713-DA8B-30C1-D40C-4C163CAD8255}"/>
              </a:ext>
            </a:extLst>
          </p:cNvPr>
          <p:cNvCxnSpPr>
            <a:cxnSpLocks/>
          </p:cNvCxnSpPr>
          <p:nvPr/>
        </p:nvCxnSpPr>
        <p:spPr>
          <a:xfrm>
            <a:off x="8311615" y="3403600"/>
            <a:ext cx="261031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 descr="텍스트, 의류, 신발류, 여성이(가) 표시된 사진&#10;&#10;자동 생성된 설명">
            <a:extLst>
              <a:ext uri="{FF2B5EF4-FFF2-40B4-BE49-F238E27FC236}">
                <a16:creationId xmlns:a16="http://schemas.microsoft.com/office/drawing/2014/main" id="{E42AA6D9-8263-0986-D8BA-D81C920E6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7321" y="4612171"/>
            <a:ext cx="1268022" cy="84534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14BA166-B577-348E-A5EB-D3AC4E90D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0926" y="2418806"/>
            <a:ext cx="973933" cy="870590"/>
          </a:xfrm>
          <a:prstGeom prst="rect">
            <a:avLst/>
          </a:prstGeom>
        </p:spPr>
      </p:pic>
      <p:pic>
        <p:nvPicPr>
          <p:cNvPr id="37" name="그림 36" descr="의류, 신발류, 사람, 천장이(가) 표시된 사진&#10;&#10;자동 생성된 설명">
            <a:extLst>
              <a:ext uri="{FF2B5EF4-FFF2-40B4-BE49-F238E27FC236}">
                <a16:creationId xmlns:a16="http://schemas.microsoft.com/office/drawing/2014/main" id="{7CFD6E25-5844-9842-9D09-D0158CB872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568" t="36405" r="13339" b="24771"/>
          <a:stretch/>
        </p:blipFill>
        <p:spPr>
          <a:xfrm>
            <a:off x="9780402" y="5544126"/>
            <a:ext cx="1511426" cy="58307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74C0B53-2847-3FBD-E1CC-FDD7E0468649}"/>
              </a:ext>
            </a:extLst>
          </p:cNvPr>
          <p:cNvSpPr txBox="1"/>
          <p:nvPr/>
        </p:nvSpPr>
        <p:spPr>
          <a:xfrm>
            <a:off x="4894613" y="3478717"/>
            <a:ext cx="2402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오프라인 </a:t>
            </a:r>
            <a:r>
              <a:rPr lang="ko-KR" altLang="en-US" sz="1400" b="1" dirty="0" err="1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버추얼</a:t>
            </a:r>
            <a:r>
              <a:rPr lang="ko-KR" altLang="en-US" sz="1400" b="1" dirty="0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체험</a:t>
            </a:r>
            <a:endParaRPr lang="en-US" altLang="ko-KR" sz="1400" b="1" dirty="0">
              <a:highlight>
                <a:srgbClr val="C38FB0"/>
              </a:highlight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1400" b="1" dirty="0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팝업 기획</a:t>
            </a:r>
            <a:r>
              <a:rPr lang="en-US" altLang="ko-KR" sz="1400" b="1" dirty="0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/</a:t>
            </a:r>
            <a:r>
              <a:rPr lang="ko-KR" altLang="en-US" sz="1400" b="1" dirty="0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제작</a:t>
            </a:r>
            <a:endParaRPr lang="en-US" altLang="ko-KR" sz="1400" b="1" dirty="0">
              <a:effectLst/>
              <a:highlight>
                <a:srgbClr val="C38FB0"/>
              </a:highlight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202152-1232-2A15-B615-C3A4FD7EFE32}"/>
              </a:ext>
            </a:extLst>
          </p:cNvPr>
          <p:cNvSpPr txBox="1"/>
          <p:nvPr/>
        </p:nvSpPr>
        <p:spPr>
          <a:xfrm>
            <a:off x="4979658" y="3950451"/>
            <a:ext cx="2402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오프라인 현장에서</a:t>
            </a:r>
            <a:endParaRPr lang="en-US" altLang="ko-KR" sz="1000" dirty="0">
              <a:highlight>
                <a:srgbClr val="C38FB0"/>
              </a:highlight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1000" dirty="0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기업</a:t>
            </a:r>
            <a:r>
              <a:rPr lang="en-US" altLang="ko-KR" sz="1000" dirty="0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/</a:t>
            </a:r>
            <a:r>
              <a:rPr lang="ko-KR" altLang="en-US" sz="1000" dirty="0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브랜드의 </a:t>
            </a:r>
            <a:r>
              <a:rPr lang="ko-KR" altLang="en-US" sz="1000" dirty="0" err="1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버추얼</a:t>
            </a:r>
            <a:r>
              <a:rPr lang="ko-KR" altLang="en-US" sz="1000" dirty="0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캐릭터를 활용하여</a:t>
            </a:r>
            <a:r>
              <a:rPr lang="en-US" altLang="ko-KR" sz="1000" dirty="0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ko-KR" altLang="en-US" sz="1000" dirty="0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직접 고객들과 소통하고</a:t>
            </a:r>
            <a:endParaRPr lang="en-US" altLang="ko-KR" sz="1000" dirty="0">
              <a:highlight>
                <a:srgbClr val="C38FB0"/>
              </a:highlight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1000" dirty="0" err="1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버추얼</a:t>
            </a:r>
            <a:r>
              <a:rPr lang="ko-KR" altLang="en-US" sz="1000" dirty="0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캐릭터 체험과 다양한 </a:t>
            </a:r>
            <a:r>
              <a:rPr lang="ko-KR" altLang="en-US" sz="1000" dirty="0" err="1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버추얼</a:t>
            </a:r>
            <a:r>
              <a:rPr lang="ko-KR" altLang="en-US" sz="1000" dirty="0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콘텐츠를 통해 재미있는 차별화된 브랜드 경험을 제공할 수 있는</a:t>
            </a:r>
            <a:endParaRPr lang="en-US" altLang="ko-KR" sz="1000" dirty="0">
              <a:highlight>
                <a:srgbClr val="C38FB0"/>
              </a:highlight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endParaRPr lang="en-US" altLang="ko-KR" sz="1000" dirty="0">
              <a:highlight>
                <a:srgbClr val="C38FB0"/>
              </a:highlight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algn="ctr"/>
            <a:r>
              <a:rPr lang="ko-KR" altLang="en-US" sz="1050" b="1" dirty="0" err="1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버추얼</a:t>
            </a:r>
            <a:r>
              <a:rPr lang="ko-KR" altLang="en-US" sz="1050" b="1" dirty="0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박스 및 콘텐츠 기획</a:t>
            </a:r>
            <a:r>
              <a:rPr lang="en-US" altLang="ko-KR" sz="1050" b="1" dirty="0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/</a:t>
            </a:r>
            <a:r>
              <a:rPr lang="ko-KR" altLang="en-US" sz="1050" b="1" dirty="0">
                <a:highlight>
                  <a:srgbClr val="C38FB0"/>
                </a:highlight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제작</a:t>
            </a:r>
            <a:endParaRPr lang="en-US" altLang="ko-KR" sz="1050" b="1" dirty="0">
              <a:highlight>
                <a:srgbClr val="C38FB0"/>
              </a:highlight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44" name="그림 43" descr="의류, 신발류, 사람, 천장이(가) 표시된 사진&#10;&#10;자동 생성된 설명">
            <a:extLst>
              <a:ext uri="{FF2B5EF4-FFF2-40B4-BE49-F238E27FC236}">
                <a16:creationId xmlns:a16="http://schemas.microsoft.com/office/drawing/2014/main" id="{97DCDAFB-F098-49AC-E20E-C1022A81DC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568" t="36405" r="13339" b="24771"/>
          <a:stretch/>
        </p:blipFill>
        <p:spPr>
          <a:xfrm>
            <a:off x="4892735" y="5315785"/>
            <a:ext cx="2584385" cy="99700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CF1A78C-DBB6-B80D-1D80-9A3471B267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674" y="3140902"/>
            <a:ext cx="1891213" cy="1242861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F4D4D85F-125E-3577-7C62-A04258E95E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539" y="4527157"/>
            <a:ext cx="1202248" cy="186072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DC8E8D23-4509-2167-8C62-115951D57F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6364" y="1507347"/>
            <a:ext cx="785836" cy="880037"/>
          </a:xfrm>
          <a:prstGeom prst="rect">
            <a:avLst/>
          </a:prstGeom>
        </p:spPr>
      </p:pic>
      <p:sp>
        <p:nvSpPr>
          <p:cNvPr id="29" name="화살표: 오른쪽 28">
            <a:extLst>
              <a:ext uri="{FF2B5EF4-FFF2-40B4-BE49-F238E27FC236}">
                <a16:creationId xmlns:a16="http://schemas.microsoft.com/office/drawing/2014/main" id="{B851168C-DAF0-5CE6-F371-E21C31975D8D}"/>
              </a:ext>
            </a:extLst>
          </p:cNvPr>
          <p:cNvSpPr/>
          <p:nvPr/>
        </p:nvSpPr>
        <p:spPr>
          <a:xfrm>
            <a:off x="2502653" y="1799215"/>
            <a:ext cx="378362" cy="2039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16AE6AE4-B37B-5904-E3C9-84E0154D1D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9376" y="1507346"/>
            <a:ext cx="794143" cy="8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63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5F5F43DEE7DE44DADA954744F384234" ma:contentTypeVersion="3" ma:contentTypeDescription="새 문서를 만듭니다." ma:contentTypeScope="" ma:versionID="6ae4cf90e6dbbbaa53479e279e8e5ad9">
  <xsd:schema xmlns:xsd="http://www.w3.org/2001/XMLSchema" xmlns:xs="http://www.w3.org/2001/XMLSchema" xmlns:p="http://schemas.microsoft.com/office/2006/metadata/properties" xmlns:ns3="394eb816-09f8-4aec-a7bf-f5145ecbc985" targetNamespace="http://schemas.microsoft.com/office/2006/metadata/properties" ma:root="true" ma:fieldsID="14ad37665b729601145b8a1011001122" ns3:_="">
    <xsd:import namespace="394eb816-09f8-4aec-a7bf-f5145ecbc98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4eb816-09f8-4aec-a7bf-f5145ecbc9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7391FA-86AC-40CB-B900-34C3AB13E74C}">
  <ds:schemaRefs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394eb816-09f8-4aec-a7bf-f5145ecbc985"/>
  </ds:schemaRefs>
</ds:datastoreItem>
</file>

<file path=customXml/itemProps2.xml><?xml version="1.0" encoding="utf-8"?>
<ds:datastoreItem xmlns:ds="http://schemas.openxmlformats.org/officeDocument/2006/customXml" ds:itemID="{27F2A7CA-BE2F-4D92-9D32-4A0EBF5A5C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2865C7-2414-47F6-99A4-39E78565A3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4eb816-09f8-4aec-a7bf-f5145ecbc9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282</Words>
  <Application>Microsoft Office PowerPoint</Application>
  <PresentationFormat>와이드스크린</PresentationFormat>
  <Paragraphs>75</Paragraphs>
  <Slides>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</vt:i4>
      </vt:variant>
    </vt:vector>
  </HeadingPairs>
  <TitlesOfParts>
    <vt:vector size="9" baseType="lpstr">
      <vt:lpstr>Apple SD Gothic Neo</vt:lpstr>
      <vt:lpstr>Helvetica Neue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안 은영</dc:creator>
  <cp:lastModifiedBy>안 은영</cp:lastModifiedBy>
  <cp:revision>17</cp:revision>
  <dcterms:created xsi:type="dcterms:W3CDTF">2023-11-08T05:49:05Z</dcterms:created>
  <dcterms:modified xsi:type="dcterms:W3CDTF">2023-11-15T06:31:31Z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0x01010035F5F43DEE7DE44DADA954744F384234</vt:lpwstr>
  </property>
</Properties>
</file>