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96" r:id="rId2"/>
    <p:sldId id="4199" r:id="rId3"/>
    <p:sldId id="4200" r:id="rId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FAE"/>
    <a:srgbClr val="BAE5E8"/>
    <a:srgbClr val="29A9B8"/>
    <a:srgbClr val="9C8FB8"/>
    <a:srgbClr val="9091BC"/>
    <a:srgbClr val="A58BB5"/>
    <a:srgbClr val="C38FB0"/>
    <a:srgbClr val="998FB9"/>
    <a:srgbClr val="E77D94"/>
    <a:srgbClr val="E15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12166-C653-AAE8-E6CF-3523D497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673069-A671-BAF9-1AFD-4A611558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C489BF-6C60-7BB2-5253-27F429A4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D4C20-CEED-54C2-6A04-B059370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D7BA77-FB7F-6F5B-44D8-F23CC62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0401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70959-840C-66B1-DD83-869E9354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FF37B4-9FC2-7E52-45D1-E4A26F8A9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D1F112-6318-6409-0B1C-A349342C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5ACB7A-ED30-6083-9EE3-8A551589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2DED9D-A984-DE2D-CC0E-068817D1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39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726B5F-B7D8-89EA-D1D6-1C72164F2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22E000-24A1-BAB4-89C2-E11F590FE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3E3CB-B6C7-E0B3-ABC5-39E12796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124B8-920C-D00E-90B4-4C519C40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5F19D4-ED64-BA72-EF10-A1B08C68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66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D48DE-6C3C-F394-B819-DBFE4A3B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0595B-B8EA-6305-F3A3-D7ACF515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44DD0-27D0-A421-CC7A-78AE56E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5E9FE9-17C4-26E7-FAD1-0648AF29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F0FF1D-3CC0-CE51-8D93-7C5389F7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951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5C567-15B6-609C-A3B1-DE282580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CF8CD0-262C-550D-4762-6E537652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4B1F5-DFD8-8043-E9BC-3A81A3D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05D36B-D514-7F07-4666-F975D3BB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C46971-D344-01B6-98B6-F5758A66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20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95D539-5E86-40FF-BF93-7C4497E1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09E04-5BB3-DBD3-6D28-1CF4A3AA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3190DA-0941-D07C-D9F0-6437F0C0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A3C01D-0621-AE8A-9A5E-D9D31EAA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D3E6FB-AD98-864F-E694-01D10A5C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4FA20F-66C3-2745-1E08-A898DDE0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1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DFFBF0-0A52-AB8C-3A00-BFC54D77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82E0AD-0F53-9306-C2C6-DD3676B1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0C985-5A51-30FA-2395-9553CC92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39CC15-D241-CE98-4D32-FB1B3F63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5FAB82-03F3-8F60-2813-16540572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1599572-DFA5-5B46-C186-7C3AA0C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D63332-594A-FAA0-7705-0EE6D0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A34A80-F3AC-D817-1AA0-5F352820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760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369D8-C9AF-720E-ADCC-B541A526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143F1-FD05-F12E-8FB5-24384107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2E352F-BF9E-C01F-94B4-80849ABA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4A59E5-1259-2659-EFAF-138886F4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52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E4298F-89C4-1A9E-D0D7-EE43470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856891-13A6-DB06-4FED-622AC0A7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75E03-28E8-E7C0-6168-E74E5094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60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6EF11-A3B8-D76E-9BE0-F49E856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FF442-1AD2-A5AD-4A6B-806008C7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8FBCD-EF39-1CA4-B2B6-58C7F335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1870A7-578C-8DBF-85BB-D630D3CE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A50D40-C2B0-8E7C-94C9-1DCE6C7B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5DBCC-BF15-9699-2607-74012B3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14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73328-131D-D5A0-C765-D4F7074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4E734C-1143-444B-3D4B-0C1C5A62F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A0408A-BD56-25D4-96C4-5ECF91F1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88318-F25C-9695-ED9C-3175DB92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E02B83-D2B1-515F-3246-9C9336C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873B2C-E7A5-49D8-1733-FDFC5F4F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01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1FCF4C-60EA-601F-A390-24D27B1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16A89B-A63E-1E97-C4D0-7AF80A84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DA740-99A2-F764-36F4-B360E529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EFEE2-9ABA-7F8C-DA07-A4AB311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D45DA-E7B2-0A98-A2E1-BB5A476B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4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hyperlink" Target="mailto:support@pitchsolution.co.kr" TargetMode="External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6A454-DB1E-22C6-38CF-A9F11320AB3F}"/>
              </a:ext>
            </a:extLst>
          </p:cNvPr>
          <p:cNvSpPr txBox="1"/>
          <p:nvPr/>
        </p:nvSpPr>
        <p:spPr>
          <a:xfrm>
            <a:off x="1657350" y="2680683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3200" dirty="0"/>
              <a:t>글로벌 메타버스</a:t>
            </a:r>
            <a:endParaRPr kumimoji="1" lang="en-US" altLang="ko-Kore-KR" sz="3200" dirty="0"/>
          </a:p>
          <a:p>
            <a:pPr algn="ctr"/>
            <a:r>
              <a:rPr kumimoji="1" lang="ko-Kore-KR" altLang="en-US" sz="3200" dirty="0"/>
              <a:t>피치솔루션 리플렛 </a:t>
            </a:r>
            <a:r>
              <a:rPr kumimoji="1" lang="en-US" altLang="ko-Kore-KR" sz="3200" dirty="0"/>
              <a:t>A</a:t>
            </a:r>
            <a:r>
              <a:rPr kumimoji="1" lang="ko-Kore-KR" altLang="en-US" sz="3200" dirty="0"/>
              <a:t>안</a:t>
            </a:r>
            <a:endParaRPr kumimoji="1" lang="en-US" altLang="ko-Kore-KR" sz="3200" dirty="0"/>
          </a:p>
          <a:p>
            <a:pPr algn="ctr"/>
            <a:r>
              <a:rPr kumimoji="1" lang="ko-KR" altLang="en-US" sz="3200" dirty="0"/>
              <a:t>번역 </a:t>
            </a:r>
            <a:r>
              <a:rPr kumimoji="1" lang="en-US" altLang="ko-KR" sz="3200" dirty="0"/>
              <a:t>: </a:t>
            </a:r>
            <a:r>
              <a:rPr kumimoji="1" lang="ko-KR" altLang="en-US" sz="3200" dirty="0"/>
              <a:t>영문</a:t>
            </a:r>
            <a:r>
              <a:rPr kumimoji="1" lang="en-US" altLang="ko-KR" sz="3200" dirty="0"/>
              <a:t>/</a:t>
            </a:r>
            <a:r>
              <a:rPr kumimoji="1" lang="ko-KR" altLang="en-US" sz="3200" dirty="0"/>
              <a:t>일문</a:t>
            </a:r>
            <a:endParaRPr kumimoji="1" lang="ko-Kore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91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B52742-1D56-E734-CECA-A0102B927A60}"/>
              </a:ext>
            </a:extLst>
          </p:cNvPr>
          <p:cNvSpPr/>
          <p:nvPr/>
        </p:nvSpPr>
        <p:spPr>
          <a:xfrm>
            <a:off x="1737758" y="556657"/>
            <a:ext cx="876398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E2EFDB-A763-0736-9C96-9E06896DF6F0}"/>
              </a:ext>
            </a:extLst>
          </p:cNvPr>
          <p:cNvSpPr/>
          <p:nvPr/>
        </p:nvSpPr>
        <p:spPr>
          <a:xfrm>
            <a:off x="1737757" y="556657"/>
            <a:ext cx="4358243" cy="5817712"/>
          </a:xfrm>
          <a:prstGeom prst="rect">
            <a:avLst/>
          </a:prstGeom>
          <a:solidFill>
            <a:srgbClr val="21BF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26" name="Picture 6" descr="협업툴 도입이 가져온 언택트 시대의 업무 변화 | Slack">
            <a:extLst>
              <a:ext uri="{FF2B5EF4-FFF2-40B4-BE49-F238E27FC236}">
                <a16:creationId xmlns:a16="http://schemas.microsoft.com/office/drawing/2014/main" id="{38B1716B-2854-F745-30F0-337C81301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1" b="96656" l="500" r="97917">
                        <a14:foregroundMark x1="500" y1="40605" x2="19667" y2="55732"/>
                        <a14:foregroundMark x1="19667" y1="55732" x2="24500" y2="48885"/>
                        <a14:foregroundMark x1="68583" y1="25955" x2="92250" y2="19904"/>
                        <a14:foregroundMark x1="92250" y1="19904" x2="94667" y2="17675"/>
                        <a14:foregroundMark x1="90333" y1="14490" x2="97917" y2="19745"/>
                        <a14:foregroundMark x1="89250" y1="4140" x2="89250" y2="4140"/>
                        <a14:foregroundMark x1="86500" y1="10350" x2="93583" y2="7325"/>
                        <a14:foregroundMark x1="40250" y1="72771" x2="49500" y2="78981"/>
                        <a14:foregroundMark x1="32667" y1="78025" x2="32667" y2="78025"/>
                        <a14:foregroundMark x1="38083" y1="71815" x2="41333" y2="94586"/>
                        <a14:foregroundMark x1="45167" y1="67675" x2="43000" y2="89490"/>
                        <a14:foregroundMark x1="36417" y1="72771" x2="50083" y2="96656"/>
                        <a14:foregroundMark x1="40250" y1="83280" x2="40250" y2="83280"/>
                        <a14:foregroundMark x1="34250" y1="78025" x2="34250" y2="78025"/>
                        <a14:foregroundMark x1="37500" y1="84236" x2="37500" y2="84236"/>
                        <a14:foregroundMark x1="38583" y1="75955" x2="40833" y2="81051"/>
                        <a14:foregroundMark x1="17417" y1="62420" x2="25000" y2="60350"/>
                        <a14:foregroundMark x1="9750" y1="60350" x2="21167" y2="61306"/>
                        <a14:foregroundMark x1="11917" y1="61306" x2="19583" y2="65446"/>
                        <a14:foregroundMark x1="4833" y1="38535" x2="10833" y2="39490"/>
                        <a14:foregroundMark x1="4333" y1="32166" x2="4333" y2="32166"/>
                        <a14:foregroundMark x1="4333" y1="30096" x2="10333" y2="32166"/>
                        <a14:foregroundMark x1="20667" y1="43631" x2="25583" y2="4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78" t="-1" b="50651"/>
          <a:stretch/>
        </p:blipFill>
        <p:spPr bwMode="auto">
          <a:xfrm>
            <a:off x="3879211" y="4267149"/>
            <a:ext cx="1903696" cy="1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협업툴 도입이 가져온 언택트 시대의 업무 변화 | Slack">
            <a:extLst>
              <a:ext uri="{FF2B5EF4-FFF2-40B4-BE49-F238E27FC236}">
                <a16:creationId xmlns:a16="http://schemas.microsoft.com/office/drawing/2014/main" id="{06C03208-6F38-3777-3411-204D27E1D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1" b="96656" l="500" r="97917">
                        <a14:foregroundMark x1="500" y1="40605" x2="19667" y2="55732"/>
                        <a14:foregroundMark x1="19667" y1="55732" x2="24500" y2="48885"/>
                        <a14:foregroundMark x1="68583" y1="25955" x2="92250" y2="19904"/>
                        <a14:foregroundMark x1="92250" y1="19904" x2="94667" y2="17675"/>
                        <a14:foregroundMark x1="90333" y1="14490" x2="97917" y2="19745"/>
                        <a14:foregroundMark x1="89250" y1="4140" x2="89250" y2="4140"/>
                        <a14:foregroundMark x1="86500" y1="10350" x2="93583" y2="7325"/>
                        <a14:foregroundMark x1="40250" y1="72771" x2="49500" y2="78981"/>
                        <a14:foregroundMark x1="32667" y1="78025" x2="32667" y2="78025"/>
                        <a14:foregroundMark x1="38083" y1="71815" x2="41333" y2="94586"/>
                        <a14:foregroundMark x1="45167" y1="67675" x2="43000" y2="89490"/>
                        <a14:foregroundMark x1="36417" y1="72771" x2="50083" y2="96656"/>
                        <a14:foregroundMark x1="40250" y1="83280" x2="40250" y2="83280"/>
                        <a14:foregroundMark x1="34250" y1="78025" x2="34250" y2="78025"/>
                        <a14:foregroundMark x1="37500" y1="84236" x2="37500" y2="84236"/>
                        <a14:foregroundMark x1="38583" y1="75955" x2="40833" y2="81051"/>
                        <a14:foregroundMark x1="17417" y1="62420" x2="25000" y2="60350"/>
                        <a14:foregroundMark x1="9750" y1="60350" x2="21167" y2="61306"/>
                        <a14:foregroundMark x1="11917" y1="61306" x2="19583" y2="65446"/>
                        <a14:foregroundMark x1="4833" y1="38535" x2="10833" y2="39490"/>
                        <a14:foregroundMark x1="4333" y1="32166" x2="4333" y2="32166"/>
                        <a14:foregroundMark x1="4333" y1="30096" x2="10333" y2="32166"/>
                        <a14:foregroundMark x1="20667" y1="43631" x2="25583" y2="41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46" b="41348"/>
          <a:stretch/>
        </p:blipFill>
        <p:spPr bwMode="auto">
          <a:xfrm>
            <a:off x="2122440" y="3495429"/>
            <a:ext cx="1750583" cy="17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BFE5113-7484-9BF1-E113-BC3BAF006CBA}"/>
              </a:ext>
            </a:extLst>
          </p:cNvPr>
          <p:cNvSpPr/>
          <p:nvPr/>
        </p:nvSpPr>
        <p:spPr>
          <a:xfrm>
            <a:off x="6143503" y="556657"/>
            <a:ext cx="4358243" cy="5817712"/>
          </a:xfrm>
          <a:prstGeom prst="rect">
            <a:avLst/>
          </a:prstGeom>
          <a:solidFill>
            <a:srgbClr val="21BF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26" name="Picture 2" descr="재택근무 중인 팀을 위한 최고의 디자인 협업 도구 - Shutterstock 블로그 한국어">
            <a:extLst>
              <a:ext uri="{FF2B5EF4-FFF2-40B4-BE49-F238E27FC236}">
                <a16:creationId xmlns:a16="http://schemas.microsoft.com/office/drawing/2014/main" id="{26EC2AA9-3064-3C2C-32AD-C018E3D1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79" b="89803" l="10000" r="90000">
                        <a14:foregroundMark x1="22632" y1="6579" x2="22632" y2="6579"/>
                        <a14:backgroundMark x1="40658" y1="64474" x2="28158" y2="85197"/>
                        <a14:backgroundMark x1="30263" y1="48684" x2="48158" y2="6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62" y="4514247"/>
            <a:ext cx="5569860" cy="22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재택근무 중인 팀을 위한 최고의 디자인 협업 도구 - Shutterstock 블로그 한국어">
            <a:extLst>
              <a:ext uri="{FF2B5EF4-FFF2-40B4-BE49-F238E27FC236}">
                <a16:creationId xmlns:a16="http://schemas.microsoft.com/office/drawing/2014/main" id="{A29CC6DE-3EDC-F508-FB47-1F452C71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211" b="98684" l="10000" r="94342">
                        <a14:foregroundMark x1="32763" y1="72039" x2="32763" y2="72039"/>
                        <a14:foregroundMark x1="33158" y1="71053" x2="35921" y2="88158"/>
                        <a14:foregroundMark x1="35921" y1="89803" x2="36711" y2="99342"/>
                        <a14:foregroundMark x1="21579" y1="41118" x2="20526" y2="46053"/>
                        <a14:foregroundMark x1="27764" y1="47094" x2="28684" y2="47039"/>
                        <a14:foregroundMark x1="17632" y1="47697" x2="23288" y2="47360"/>
                        <a14:foregroundMark x1="23288" y1="47489" x2="20789" y2="47697"/>
                        <a14:foregroundMark x1="28684" y1="47039" x2="27764" y2="47116"/>
                        <a14:foregroundMark x1="60789" y1="97039" x2="79605" y2="88158"/>
                        <a14:foregroundMark x1="61053" y1="68421" x2="72368" y2="75329"/>
                        <a14:foregroundMark x1="60658" y1="54605" x2="62500" y2="53947"/>
                        <a14:foregroundMark x1="85789" y1="18750" x2="80132" y2="36184"/>
                        <a14:foregroundMark x1="80132" y1="36184" x2="79211" y2="37500"/>
                        <a14:foregroundMark x1="33289" y1="47039" x2="30132" y2="64145"/>
                        <a14:foregroundMark x1="89605" y1="17763" x2="92368" y2="32237"/>
                        <a14:foregroundMark x1="85526" y1="9211" x2="87237" y2="21053"/>
                        <a14:foregroundMark x1="89605" y1="13487" x2="88158" y2="27961"/>
                        <a14:foregroundMark x1="94342" y1="21382" x2="92237" y2="37500"/>
                        <a14:foregroundMark x1="51842" y1="59211" x2="41842" y2="62829"/>
                        <a14:foregroundMark x1="41842" y1="62829" x2="34342" y2="49671"/>
                        <a14:foregroundMark x1="34342" y1="49671" x2="33289" y2="49342"/>
                        <a14:foregroundMark x1="43553" y1="48026" x2="27763" y2="42763"/>
                        <a14:foregroundMark x1="32895" y1="38487" x2="44211" y2="53947"/>
                        <a14:foregroundMark x1="45263" y1="44408" x2="45526" y2="53618"/>
                        <a14:foregroundMark x1="48289" y1="45395" x2="45526" y2="58882"/>
                        <a14:foregroundMark x1="10132" y1="58882" x2="13158" y2="75987"/>
                        <a14:foregroundMark x1="22500" y1="38487" x2="17105" y2="49342"/>
                        <a14:foregroundMark x1="72632" y1="31579" x2="70263" y2="40132"/>
                        <a14:foregroundMark x1="56316" y1="55592" x2="61316" y2="53947"/>
                        <a14:backgroundMark x1="27065" y1="39789" x2="23905" y2="41624"/>
                        <a14:backgroundMark x1="33888" y1="35826" x2="28931" y2="38705"/>
                        <a14:backgroundMark x1="37237" y1="33882" x2="34997" y2="35183"/>
                        <a14:backgroundMark x1="29079" y1="48684" x2="30526" y2="48659"/>
                        <a14:backgroundMark x1="37495" y1="58654" x2="35000" y2="59211"/>
                        <a14:backgroundMark x1="42343" y1="57572" x2="40936" y2="57886"/>
                        <a14:backgroundMark x1="35000" y1="59211" x2="36868" y2="57554"/>
                        <a14:backgroundMark x1="25526" y1="46382" x2="25526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98" y="4580436"/>
            <a:ext cx="4484834" cy="17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폰트, 로고, 그래픽, 디자인이(가) 표시된 사진&#10;&#10;자동 생성된 설명">
            <a:extLst>
              <a:ext uri="{FF2B5EF4-FFF2-40B4-BE49-F238E27FC236}">
                <a16:creationId xmlns:a16="http://schemas.microsoft.com/office/drawing/2014/main" id="{EE2F1ED8-F6C5-C96E-429D-54FD41A2E4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8306" y="2832678"/>
            <a:ext cx="2888636" cy="680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A09BB-9D9A-F0BC-95F3-E5C958060961}"/>
              </a:ext>
            </a:extLst>
          </p:cNvPr>
          <p:cNvSpPr txBox="1"/>
          <p:nvPr/>
        </p:nvSpPr>
        <p:spPr>
          <a:xfrm>
            <a:off x="6312184" y="3586138"/>
            <a:ext cx="4065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비대면 협업을 실감나게</a:t>
            </a:r>
            <a:r>
              <a:rPr lang="en-US" altLang="ko-KR" sz="1000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!</a:t>
            </a:r>
          </a:p>
          <a:p>
            <a:pPr algn="ctr"/>
            <a:r>
              <a:rPr lang="ko-KR" altLang="en-US" sz="1000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다양한 소통 방식으로</a:t>
            </a:r>
            <a:r>
              <a:rPr lang="en-US" altLang="ko-KR" sz="1000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9EF04-F299-C025-F441-EE06FEA840E5}"/>
              </a:ext>
            </a:extLst>
          </p:cNvPr>
          <p:cNvSpPr txBox="1"/>
          <p:nvPr/>
        </p:nvSpPr>
        <p:spPr>
          <a:xfrm>
            <a:off x="6080335" y="2312508"/>
            <a:ext cx="4609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비대면 소통과 협업을 돕기 위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latin typeface="Helvetica Neue" panose="02000503000000020004" pitchFamily="2" charset="0"/>
              </a:rPr>
              <a:t>한</a:t>
            </a:r>
            <a:endParaRPr lang="ko-KR" altLang="en-US" sz="1400" b="1" dirty="0">
              <a:solidFill>
                <a:schemeClr val="accent6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pPr algn="ctr"/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메타버스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오피스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400" b="1" dirty="0">
                <a:solidFill>
                  <a:schemeClr val="accent6">
                    <a:lumMod val="50000"/>
                  </a:schemeClr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플랫폼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5FE21-34D9-B88D-B51E-3B096E2672E3}"/>
              </a:ext>
            </a:extLst>
          </p:cNvPr>
          <p:cNvSpPr txBox="1"/>
          <p:nvPr/>
        </p:nvSpPr>
        <p:spPr>
          <a:xfrm>
            <a:off x="2105582" y="3782199"/>
            <a:ext cx="3649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조이콜랩은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자유로운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소통과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간편한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협업을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통해</a:t>
            </a:r>
          </a:p>
          <a:p>
            <a:pPr algn="ctr"/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구성원들의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긍정적인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에너지를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활성화하여</a:t>
            </a:r>
          </a:p>
          <a:p>
            <a:pPr algn="ctr"/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조직의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생산성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향상에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도움을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주고자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10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합니다</a:t>
            </a:r>
            <a:r>
              <a:rPr lang="en-US" altLang="ko-KR" sz="10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.</a:t>
            </a:r>
            <a:endParaRPr lang="ko-KR" altLang="en-US" sz="10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0912A-DFDC-9975-715F-EDF7EE3F57E2}"/>
              </a:ext>
            </a:extLst>
          </p:cNvPr>
          <p:cNvSpPr txBox="1"/>
          <p:nvPr/>
        </p:nvSpPr>
        <p:spPr>
          <a:xfrm>
            <a:off x="2025771" y="5657169"/>
            <a:ext cx="343062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ore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hlinkClick r:id="rId10"/>
              </a:rPr>
              <a:t>support@pitchsolution.co.kr</a:t>
            </a:r>
            <a:endParaRPr lang="en-US" altLang="ko-Kore-KR" sz="700" dirty="0">
              <a:solidFill>
                <a:srgbClr val="1F1F1F"/>
              </a:solidFill>
              <a:effectLst/>
              <a:latin typeface="Menlo" panose="020B0609030804020204" pitchFamily="49" charset="0"/>
            </a:endParaRPr>
          </a:p>
          <a:p>
            <a:endParaRPr lang="en-US" altLang="ko-Kore-KR" sz="700" dirty="0">
              <a:solidFill>
                <a:srgbClr val="1F1F1F"/>
              </a:solidFill>
              <a:latin typeface="Menlo" panose="020B0609030804020204" pitchFamily="49" charset="0"/>
            </a:endParaRPr>
          </a:p>
          <a:p>
            <a:r>
              <a:rPr lang="en-US" altLang="ko-Kore-KR" sz="700" dirty="0">
                <a:solidFill>
                  <a:srgbClr val="1F1F1F"/>
                </a:solidFill>
                <a:effectLst/>
                <a:latin typeface="Menlo" panose="020B0609030804020204" pitchFamily="49" charset="0"/>
              </a:rPr>
              <a:t>+82-2-839-7600</a:t>
            </a:r>
          </a:p>
          <a:p>
            <a:endParaRPr lang="en-US" altLang="ko-Kore-KR" sz="700" dirty="0">
              <a:solidFill>
                <a:srgbClr val="1F1F1F"/>
              </a:solidFill>
              <a:effectLst/>
              <a:latin typeface="Menlo" panose="020B0609030804020204" pitchFamily="49" charset="0"/>
            </a:endParaRPr>
          </a:p>
          <a:p>
            <a:r>
              <a:rPr lang="en-US" altLang="ko-Kore-KR" sz="700" dirty="0">
                <a:solidFill>
                  <a:srgbClr val="1F1F1F"/>
                </a:solidFill>
                <a:effectLst/>
                <a:latin typeface="Menlo" panose="020B0609030804020204" pitchFamily="49" charset="0"/>
              </a:rPr>
              <a:t>https://jcollab.com</a:t>
            </a:r>
          </a:p>
        </p:txBody>
      </p:sp>
      <p:pic>
        <p:nvPicPr>
          <p:cNvPr id="21" name="그래픽 20" descr="봉투 윤곽선">
            <a:extLst>
              <a:ext uri="{FF2B5EF4-FFF2-40B4-BE49-F238E27FC236}">
                <a16:creationId xmlns:a16="http://schemas.microsoft.com/office/drawing/2014/main" id="{D444031A-02D0-9CCD-EDDE-DCA68615B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89274" y="5657169"/>
            <a:ext cx="181769" cy="181769"/>
          </a:xfrm>
          <a:prstGeom prst="rect">
            <a:avLst/>
          </a:prstGeom>
        </p:spPr>
      </p:pic>
      <p:pic>
        <p:nvPicPr>
          <p:cNvPr id="23" name="그래픽 22" descr="수신기 단색으로 채워진">
            <a:extLst>
              <a:ext uri="{FF2B5EF4-FFF2-40B4-BE49-F238E27FC236}">
                <a16:creationId xmlns:a16="http://schemas.microsoft.com/office/drawing/2014/main" id="{8E1018BC-738C-225D-2C74-BE3959BA76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84719" y="5858682"/>
            <a:ext cx="181769" cy="181769"/>
          </a:xfrm>
          <a:prstGeom prst="rect">
            <a:avLst/>
          </a:prstGeom>
        </p:spPr>
      </p:pic>
      <p:pic>
        <p:nvPicPr>
          <p:cNvPr id="25" name="그래픽 24" descr="주택 단색으로 채워진">
            <a:extLst>
              <a:ext uri="{FF2B5EF4-FFF2-40B4-BE49-F238E27FC236}">
                <a16:creationId xmlns:a16="http://schemas.microsoft.com/office/drawing/2014/main" id="{440B653A-C4F9-907C-A758-E64B83528E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87663" y="6086089"/>
            <a:ext cx="181769" cy="18176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4BB60A-7C24-5521-5B44-3DC52615A239}"/>
              </a:ext>
            </a:extLst>
          </p:cNvPr>
          <p:cNvSpPr txBox="1"/>
          <p:nvPr/>
        </p:nvSpPr>
        <p:spPr>
          <a:xfrm>
            <a:off x="2333651" y="3432611"/>
            <a:ext cx="2085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ore-KR" altLang="en-US" sz="90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소통문화</a:t>
            </a:r>
            <a:endParaRPr lang="ko-KR" altLang="en-US" sz="9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F66729-BDD1-6F59-E90C-92ABABD4470A}"/>
              </a:ext>
            </a:extLst>
          </p:cNvPr>
          <p:cNvSpPr txBox="1"/>
          <p:nvPr/>
        </p:nvSpPr>
        <p:spPr>
          <a:xfrm>
            <a:off x="3392344" y="3435575"/>
            <a:ext cx="2085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ore-KR" altLang="en-US" sz="90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공동업무</a:t>
            </a:r>
            <a:endParaRPr lang="ko-KR" altLang="en-US" sz="9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2062" name="Picture 14" descr="의사 소통 - 무료 연락개 아이콘">
            <a:extLst>
              <a:ext uri="{FF2B5EF4-FFF2-40B4-BE49-F238E27FC236}">
                <a16:creationId xmlns:a16="http://schemas.microsoft.com/office/drawing/2014/main" id="{7E8B33DB-7293-5E3B-25B6-9C36944D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40" y="2604488"/>
            <a:ext cx="747071" cy="7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협업 - 무료 사람들개 아이콘">
            <a:extLst>
              <a:ext uri="{FF2B5EF4-FFF2-40B4-BE49-F238E27FC236}">
                <a16:creationId xmlns:a16="http://schemas.microsoft.com/office/drawing/2014/main" id="{5723E8FD-AF62-7F2B-F494-9CFE23AC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20" y="2581072"/>
            <a:ext cx="747071" cy="7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5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E44B22-B846-20B6-0413-443E25637901}"/>
              </a:ext>
            </a:extLst>
          </p:cNvPr>
          <p:cNvSpPr/>
          <p:nvPr/>
        </p:nvSpPr>
        <p:spPr>
          <a:xfrm>
            <a:off x="1737758" y="556657"/>
            <a:ext cx="876398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086B63F0-B096-8223-0E12-9568DA3127D0}"/>
              </a:ext>
            </a:extLst>
          </p:cNvPr>
          <p:cNvSpPr/>
          <p:nvPr/>
        </p:nvSpPr>
        <p:spPr>
          <a:xfrm>
            <a:off x="1737757" y="556657"/>
            <a:ext cx="4358243" cy="581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089BB22A-EA68-1D6F-A1C2-4666A108D681}"/>
              </a:ext>
            </a:extLst>
          </p:cNvPr>
          <p:cNvSpPr/>
          <p:nvPr/>
        </p:nvSpPr>
        <p:spPr>
          <a:xfrm>
            <a:off x="6143503" y="556657"/>
            <a:ext cx="4358243" cy="5817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D2804452-60F3-5FBA-3A4B-B065FE4070DE}"/>
              </a:ext>
            </a:extLst>
          </p:cNvPr>
          <p:cNvSpPr/>
          <p:nvPr/>
        </p:nvSpPr>
        <p:spPr>
          <a:xfrm>
            <a:off x="1737758" y="556657"/>
            <a:ext cx="241618" cy="5817712"/>
          </a:xfrm>
          <a:prstGeom prst="rect">
            <a:avLst/>
          </a:prstGeom>
          <a:solidFill>
            <a:srgbClr val="21BF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50F6EFD-1DFD-39DB-ED8C-9EA05B273EAB}"/>
              </a:ext>
            </a:extLst>
          </p:cNvPr>
          <p:cNvSpPr/>
          <p:nvPr/>
        </p:nvSpPr>
        <p:spPr>
          <a:xfrm>
            <a:off x="10247541" y="542986"/>
            <a:ext cx="241618" cy="5817712"/>
          </a:xfrm>
          <a:prstGeom prst="rect">
            <a:avLst/>
          </a:prstGeom>
          <a:solidFill>
            <a:srgbClr val="21BF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367EE0-FE2A-EF47-9105-CE75FBF45BD8}"/>
              </a:ext>
            </a:extLst>
          </p:cNvPr>
          <p:cNvSpPr txBox="1"/>
          <p:nvPr/>
        </p:nvSpPr>
        <p:spPr>
          <a:xfrm>
            <a:off x="2017588" y="3438862"/>
            <a:ext cx="283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다양한 실시간 소통 수단 제공</a:t>
            </a:r>
            <a:endParaRPr lang="ko-KR" altLang="en-US" sz="1400" b="1" dirty="0">
              <a:solidFill>
                <a:schemeClr val="accent2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5E73A-31D4-64C9-8EB5-3D156284941B}"/>
              </a:ext>
            </a:extLst>
          </p:cNvPr>
          <p:cNvSpPr txBox="1"/>
          <p:nvPr/>
        </p:nvSpPr>
        <p:spPr>
          <a:xfrm>
            <a:off x="2009956" y="4395243"/>
            <a:ext cx="144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1.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셀프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공간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구성이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가능</a:t>
            </a:r>
            <a:r>
              <a:rPr lang="en-US" altLang="ko-KR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</a:t>
            </a:r>
            <a:endParaRPr lang="ko-KR" altLang="en-US" sz="8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실시간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소통을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위한</a:t>
            </a:r>
            <a:endParaRPr lang="en-US" altLang="ko-KR" sz="8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상태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표시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자동화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지원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13565-0566-CF93-86E5-2ADB6CE2F701}"/>
              </a:ext>
            </a:extLst>
          </p:cNvPr>
          <p:cNvSpPr txBox="1"/>
          <p:nvPr/>
        </p:nvSpPr>
        <p:spPr>
          <a:xfrm>
            <a:off x="3320527" y="4391444"/>
            <a:ext cx="1745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2.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조이콜랩이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제공하는</a:t>
            </a:r>
            <a:endParaRPr lang="en-US" altLang="ko-KR" sz="800" dirty="0">
              <a:solidFill>
                <a:srgbClr val="1F1F1F"/>
              </a:solidFill>
              <a:effectLst/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화상회의와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세미나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기능 사용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3256CB-0833-71AF-FE24-D6CE377B0696}"/>
              </a:ext>
            </a:extLst>
          </p:cNvPr>
          <p:cNvSpPr txBox="1"/>
          <p:nvPr/>
        </p:nvSpPr>
        <p:spPr>
          <a:xfrm>
            <a:off x="4667842" y="4398858"/>
            <a:ext cx="144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3.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아바타를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클릭하여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endParaRPr lang="en-US" altLang="ko-KR" sz="800" dirty="0">
              <a:solidFill>
                <a:srgbClr val="1F1F1F"/>
              </a:solidFill>
              <a:effectLst/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간편하게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음성통화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A38D92-FCD1-ECD2-8A86-DCF38313778F}"/>
              </a:ext>
            </a:extLst>
          </p:cNvPr>
          <p:cNvSpPr txBox="1"/>
          <p:nvPr/>
        </p:nvSpPr>
        <p:spPr>
          <a:xfrm>
            <a:off x="2029395" y="5490966"/>
            <a:ext cx="144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4.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독립된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채팅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창을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통해</a:t>
            </a:r>
            <a:endParaRPr lang="en-US" altLang="ko-KR" sz="8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en-US" altLang="ko-KR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1:1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구성원들과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채팅 대화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108444-1814-A04B-6CA9-303DEEB44403}"/>
              </a:ext>
            </a:extLst>
          </p:cNvPr>
          <p:cNvSpPr txBox="1"/>
          <p:nvPr/>
        </p:nvSpPr>
        <p:spPr>
          <a:xfrm>
            <a:off x="3305069" y="5504637"/>
            <a:ext cx="1761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5.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같은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공간에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있는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구성원과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endParaRPr lang="en-US" altLang="ko-KR" sz="800" dirty="0">
              <a:solidFill>
                <a:srgbClr val="1F1F1F"/>
              </a:solidFill>
              <a:effectLst/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휘발성 메시지를 활용한</a:t>
            </a:r>
            <a:r>
              <a:rPr lang="en-US" altLang="ko-KR" sz="8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E8AC72-1461-5D41-FF37-F790AF368335}"/>
              </a:ext>
            </a:extLst>
          </p:cNvPr>
          <p:cNvSpPr txBox="1"/>
          <p:nvPr/>
        </p:nvSpPr>
        <p:spPr>
          <a:xfrm>
            <a:off x="4680871" y="5490966"/>
            <a:ext cx="1448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6.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다양한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이모지와</a:t>
            </a:r>
            <a:endParaRPr lang="en-US" altLang="ko-KR" sz="8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아바타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제스</a:t>
            </a:r>
            <a:r>
              <a:rPr lang="ko-KR" altLang="en-US" sz="8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처 활용</a:t>
            </a:r>
            <a:endParaRPr lang="ko-KR" altLang="en-US" sz="8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28" name="그림 27" descr="스크린샷, 멀티미디어 소프트웨어, 애니메이션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E705D649-4B89-4175-EE4D-5115C7BFA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73" y="4872337"/>
            <a:ext cx="1254154" cy="576574"/>
          </a:xfrm>
          <a:prstGeom prst="rect">
            <a:avLst/>
          </a:prstGeom>
        </p:spPr>
      </p:pic>
      <p:pic>
        <p:nvPicPr>
          <p:cNvPr id="30" name="그림 29" descr="인간의 얼굴, 스크린샷, 만화 영화이(가) 표시된 사진&#10;&#10;자동 생성된 설명">
            <a:extLst>
              <a:ext uri="{FF2B5EF4-FFF2-40B4-BE49-F238E27FC236}">
                <a16:creationId xmlns:a16="http://schemas.microsoft.com/office/drawing/2014/main" id="{67913427-6CE2-C3D0-F012-B325F0AB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92" y="4872645"/>
            <a:ext cx="1254154" cy="576574"/>
          </a:xfrm>
          <a:prstGeom prst="rect">
            <a:avLst/>
          </a:prstGeom>
        </p:spPr>
      </p:pic>
      <p:pic>
        <p:nvPicPr>
          <p:cNvPr id="32" name="그림 31" descr="스크린샷, 텍스트, 소프트웨어, 웹 페이지이(가) 표시된 사진&#10;&#10;자동 생성된 설명">
            <a:extLst>
              <a:ext uri="{FF2B5EF4-FFF2-40B4-BE49-F238E27FC236}">
                <a16:creationId xmlns:a16="http://schemas.microsoft.com/office/drawing/2014/main" id="{4053005E-FC64-63A2-6916-786552CFB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123" y="4872645"/>
            <a:ext cx="1254154" cy="576574"/>
          </a:xfrm>
          <a:prstGeom prst="rect">
            <a:avLst/>
          </a:prstGeom>
        </p:spPr>
      </p:pic>
      <p:pic>
        <p:nvPicPr>
          <p:cNvPr id="34" name="그림 33" descr="스크린샷, 멀티미디어 소프트웨어, 텍스트이(가) 표시된 사진&#10;&#10;자동 생성된 설명">
            <a:extLst>
              <a:ext uri="{FF2B5EF4-FFF2-40B4-BE49-F238E27FC236}">
                <a16:creationId xmlns:a16="http://schemas.microsoft.com/office/drawing/2014/main" id="{2FF6E825-16AC-CE2D-6066-02E386A35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780" y="3797791"/>
            <a:ext cx="1254154" cy="576574"/>
          </a:xfrm>
          <a:prstGeom prst="rect">
            <a:avLst/>
          </a:prstGeom>
        </p:spPr>
      </p:pic>
      <p:pic>
        <p:nvPicPr>
          <p:cNvPr id="36" name="그림 35" descr="인간의 얼굴, 미소, 사람, 의류이(가) 표시된 사진&#10;&#10;자동 생성된 설명">
            <a:extLst>
              <a:ext uri="{FF2B5EF4-FFF2-40B4-BE49-F238E27FC236}">
                <a16:creationId xmlns:a16="http://schemas.microsoft.com/office/drawing/2014/main" id="{1DAAEDA1-48A6-2DC3-2840-3B9D3E6D7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7569" y="3803303"/>
            <a:ext cx="1254154" cy="576574"/>
          </a:xfrm>
          <a:prstGeom prst="rect">
            <a:avLst/>
          </a:prstGeom>
        </p:spPr>
      </p:pic>
      <p:pic>
        <p:nvPicPr>
          <p:cNvPr id="38" name="그림 37" descr="스크린샷, 집이(가) 표시된 사진&#10;&#10;자동 생성된 설명">
            <a:extLst>
              <a:ext uri="{FF2B5EF4-FFF2-40B4-BE49-F238E27FC236}">
                <a16:creationId xmlns:a16="http://schemas.microsoft.com/office/drawing/2014/main" id="{837C0A1A-94B5-D8A1-0E7B-D8F85663C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4306" y="3806389"/>
            <a:ext cx="1254154" cy="5765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357F90B-5B85-FD52-F28E-D3DEEBCC9BF4}"/>
              </a:ext>
            </a:extLst>
          </p:cNvPr>
          <p:cNvSpPr txBox="1"/>
          <p:nvPr/>
        </p:nvSpPr>
        <p:spPr>
          <a:xfrm>
            <a:off x="6074331" y="2788860"/>
            <a:ext cx="37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직관적이고 쉬운 협업</a:t>
            </a:r>
            <a:r>
              <a:rPr lang="en-US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기능 제공</a:t>
            </a:r>
            <a:endParaRPr lang="ko-KR" altLang="en-US" sz="1400" b="1" dirty="0">
              <a:solidFill>
                <a:schemeClr val="accent2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CE80E4-91C9-AEEC-27AC-B9AE292A009F}"/>
              </a:ext>
            </a:extLst>
          </p:cNvPr>
          <p:cNvSpPr txBox="1"/>
          <p:nvPr/>
        </p:nvSpPr>
        <p:spPr>
          <a:xfrm>
            <a:off x="6120051" y="3616364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1.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목표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할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일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공유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전사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부서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목표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공유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할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일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작성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B2665C-0767-FD99-7967-9AE074422048}"/>
              </a:ext>
            </a:extLst>
          </p:cNvPr>
          <p:cNvSpPr txBox="1"/>
          <p:nvPr/>
        </p:nvSpPr>
        <p:spPr>
          <a:xfrm>
            <a:off x="7430622" y="3612565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2.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공간별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게시판</a:t>
            </a:r>
            <a:r>
              <a:rPr lang="en-US" altLang="ko-KR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&amp;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파일함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로비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휴게실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게시판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</a:t>
            </a:r>
            <a:endParaRPr lang="ko-KR" altLang="en-US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사무실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파일함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등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04D6DA-564C-BE40-3500-0F3092123400}"/>
              </a:ext>
            </a:extLst>
          </p:cNvPr>
          <p:cNvSpPr txBox="1"/>
          <p:nvPr/>
        </p:nvSpPr>
        <p:spPr>
          <a:xfrm>
            <a:off x="8777937" y="3619979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3.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정보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게시판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전체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게시물을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쉽게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기록하는 웹 게시판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A762E2-41B9-79CE-0F09-622617F8D0E9}"/>
              </a:ext>
            </a:extLst>
          </p:cNvPr>
          <p:cNvSpPr txBox="1"/>
          <p:nvPr/>
        </p:nvSpPr>
        <p:spPr>
          <a:xfrm>
            <a:off x="6131493" y="4540019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4.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캘린더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할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일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화상회의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세미나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등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B532BB-306F-BB26-92E2-F7CFD294F418}"/>
              </a:ext>
            </a:extLst>
          </p:cNvPr>
          <p:cNvSpPr txBox="1"/>
          <p:nvPr/>
        </p:nvSpPr>
        <p:spPr>
          <a:xfrm>
            <a:off x="8785044" y="4555334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6.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모니터링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가능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사용자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현황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근태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현황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보고서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다운로드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지원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8D80-5D14-2AAA-4AFB-C8AE63025FEA}"/>
              </a:ext>
            </a:extLst>
          </p:cNvPr>
          <p:cNvSpPr txBox="1"/>
          <p:nvPr/>
        </p:nvSpPr>
        <p:spPr>
          <a:xfrm>
            <a:off x="7456471" y="4530105"/>
            <a:ext cx="1448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5.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칸반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보드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프로젝트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작업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일정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등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현황을 시각화로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</a:p>
        </p:txBody>
      </p:sp>
      <p:pic>
        <p:nvPicPr>
          <p:cNvPr id="48" name="그림 47" descr="텍스트, 도표, 폰트, 소프트웨어이(가) 표시된 사진&#10;&#10;자동 생성된 설명">
            <a:extLst>
              <a:ext uri="{FF2B5EF4-FFF2-40B4-BE49-F238E27FC236}">
                <a16:creationId xmlns:a16="http://schemas.microsoft.com/office/drawing/2014/main" id="{C868B442-CDB7-3C53-B982-6CFA349DAA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7872" y="3989767"/>
            <a:ext cx="1254154" cy="576574"/>
          </a:xfrm>
          <a:prstGeom prst="rect">
            <a:avLst/>
          </a:prstGeom>
        </p:spPr>
      </p:pic>
      <p:pic>
        <p:nvPicPr>
          <p:cNvPr id="51" name="그림 50" descr="텍스트, 스크린샷, 번호이(가) 표시된 사진&#10;&#10;자동 생성된 설명">
            <a:extLst>
              <a:ext uri="{FF2B5EF4-FFF2-40B4-BE49-F238E27FC236}">
                <a16:creationId xmlns:a16="http://schemas.microsoft.com/office/drawing/2014/main" id="{F8E795E1-CB0C-ECDA-6C95-FEA05BDD23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6300" y="3995179"/>
            <a:ext cx="1254154" cy="576574"/>
          </a:xfrm>
          <a:prstGeom prst="rect">
            <a:avLst/>
          </a:prstGeom>
        </p:spPr>
      </p:pic>
      <p:pic>
        <p:nvPicPr>
          <p:cNvPr id="53" name="그림 52" descr="텍스트, 스크린샷, 라인, 번호이(가) 표시된 사진&#10;&#10;자동 생성된 설명">
            <a:extLst>
              <a:ext uri="{FF2B5EF4-FFF2-40B4-BE49-F238E27FC236}">
                <a16:creationId xmlns:a16="http://schemas.microsoft.com/office/drawing/2014/main" id="{D17B3282-1FB6-616A-311B-0BE2075D84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0352" y="3993072"/>
            <a:ext cx="1254154" cy="576574"/>
          </a:xfrm>
          <a:prstGeom prst="rect">
            <a:avLst/>
          </a:prstGeom>
        </p:spPr>
      </p:pic>
      <p:pic>
        <p:nvPicPr>
          <p:cNvPr id="56" name="그림 55" descr="텍스트, 스크린샷, 폰트, 브랜드이(가) 표시된 사진&#10;&#10;자동 생성된 설명">
            <a:extLst>
              <a:ext uri="{FF2B5EF4-FFF2-40B4-BE49-F238E27FC236}">
                <a16:creationId xmlns:a16="http://schemas.microsoft.com/office/drawing/2014/main" id="{92FF3432-C70F-8140-61A8-4F6C801AA0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8210" y="3095905"/>
            <a:ext cx="1254154" cy="576574"/>
          </a:xfrm>
          <a:prstGeom prst="rect">
            <a:avLst/>
          </a:prstGeom>
        </p:spPr>
      </p:pic>
      <p:pic>
        <p:nvPicPr>
          <p:cNvPr id="58" name="그림 57" descr="텍스트, 스크린샷, 웹사이트, 웹 페이지이(가) 표시된 사진&#10;&#10;자동 생성된 설명">
            <a:extLst>
              <a:ext uri="{FF2B5EF4-FFF2-40B4-BE49-F238E27FC236}">
                <a16:creationId xmlns:a16="http://schemas.microsoft.com/office/drawing/2014/main" id="{169D73C7-E805-CFD8-D52C-203721FFD2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92162" y="3059844"/>
            <a:ext cx="1254154" cy="576574"/>
          </a:xfrm>
          <a:prstGeom prst="rect">
            <a:avLst/>
          </a:prstGeom>
        </p:spPr>
      </p:pic>
      <p:pic>
        <p:nvPicPr>
          <p:cNvPr id="60" name="그림 59" descr="텍스트, 소프트웨어, 멀티미디어 소프트웨어, 웹사이트이(가) 표시된 사진&#10;&#10;자동 생성된 설명">
            <a:extLst>
              <a:ext uri="{FF2B5EF4-FFF2-40B4-BE49-F238E27FC236}">
                <a16:creationId xmlns:a16="http://schemas.microsoft.com/office/drawing/2014/main" id="{97B431C0-5665-DBEA-9D40-7FA842293C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6138" y="3049775"/>
            <a:ext cx="1254154" cy="57657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35C7ED9F-26DF-59D0-9EFF-A3B3BBCCDAD6}"/>
              </a:ext>
            </a:extLst>
          </p:cNvPr>
          <p:cNvSpPr txBox="1"/>
          <p:nvPr/>
        </p:nvSpPr>
        <p:spPr>
          <a:xfrm>
            <a:off x="2784628" y="1945586"/>
            <a:ext cx="2085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근무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유연성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 </a:t>
            </a:r>
            <a:endParaRPr lang="ko-KR" altLang="en-US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&amp;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생산성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  <a:endParaRPr lang="en-US" altLang="ko-KR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-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리모트워크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EFB7F4-903F-A9C4-2AB6-E44D501023E9}"/>
              </a:ext>
            </a:extLst>
          </p:cNvPr>
          <p:cNvSpPr txBox="1"/>
          <p:nvPr/>
        </p:nvSpPr>
        <p:spPr>
          <a:xfrm>
            <a:off x="4742776" y="1943840"/>
            <a:ext cx="2085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조직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문화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발전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 </a:t>
            </a:r>
            <a:endParaRPr lang="ko-KR" altLang="en-US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&amp;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유대감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유지</a:t>
            </a:r>
            <a:endParaRPr lang="en-US" altLang="ko-KR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-</a:t>
            </a:r>
            <a:r>
              <a:rPr lang="ko-KR" altLang="en-US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디지털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전환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가속화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F637FDF7-78BB-CA99-0C70-6DE1AFAF5616}"/>
              </a:ext>
            </a:extLst>
          </p:cNvPr>
          <p:cNvSpPr txBox="1"/>
          <p:nvPr/>
        </p:nvSpPr>
        <p:spPr>
          <a:xfrm>
            <a:off x="2752631" y="2682678"/>
            <a:ext cx="2085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다양한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도구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 </a:t>
            </a:r>
            <a:endParaRPr lang="ko-KR" altLang="en-US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&amp;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협업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도구</a:t>
            </a:r>
            <a:endParaRPr lang="en-US" altLang="ko-KR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-</a:t>
            </a:r>
            <a:r>
              <a:rPr lang="ko-KR" altLang="en-US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</a:t>
            </a:r>
            <a:r>
              <a:rPr lang="en-US" altLang="ko-KR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협업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방식의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다변화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DC1E74AE-9B8E-4AD2-475C-D06814180AEA}"/>
              </a:ext>
            </a:extLst>
          </p:cNvPr>
          <p:cNvSpPr txBox="1"/>
          <p:nvPr/>
        </p:nvSpPr>
        <p:spPr>
          <a:xfrm>
            <a:off x="4722627" y="2684948"/>
            <a:ext cx="2085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근태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</a:p>
          <a:p>
            <a:r>
              <a:rPr lang="en-US" altLang="ko-KR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&amp;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업무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현황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  <a:endParaRPr lang="en-US" altLang="ko-KR" sz="9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r>
              <a:rPr lang="en-US" altLang="ko-KR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-</a:t>
            </a:r>
            <a:r>
              <a:rPr lang="ko-KR" altLang="en-US" sz="9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비대면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환경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업무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</a:t>
            </a:r>
          </a:p>
        </p:txBody>
      </p:sp>
      <p:pic>
        <p:nvPicPr>
          <p:cNvPr id="1026" name="Picture 6" descr="유연한 일정 작업 아이콘 근무 시간 지키는 사업가 유연성에 대한 스톡 벡터 아트 및 기타 이미지 - 유연성, 수첩, 아이콘 -  iStock">
            <a:extLst>
              <a:ext uri="{FF2B5EF4-FFF2-40B4-BE49-F238E27FC236}">
                <a16:creationId xmlns:a16="http://schemas.microsoft.com/office/drawing/2014/main" id="{5D89EF15-9FBA-45B4-0CDE-5EACDBE4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379" y="1858901"/>
            <a:ext cx="762222" cy="7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8" descr="조직 - 무료 사업개 아이콘">
            <a:extLst>
              <a:ext uri="{FF2B5EF4-FFF2-40B4-BE49-F238E27FC236}">
                <a16:creationId xmlns:a16="http://schemas.microsoft.com/office/drawing/2014/main" id="{8B62D2C3-7B1D-6D36-0377-739E6643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20" y="1938773"/>
            <a:ext cx="493319" cy="4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" descr="협업 - 무료 제스처개 아이콘">
            <a:extLst>
              <a:ext uri="{FF2B5EF4-FFF2-40B4-BE49-F238E27FC236}">
                <a16:creationId xmlns:a16="http://schemas.microsoft.com/office/drawing/2014/main" id="{E4846355-5D12-B843-999D-FE5067D2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09" y="2626190"/>
            <a:ext cx="718592" cy="71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2" descr="근태관리">
            <a:extLst>
              <a:ext uri="{FF2B5EF4-FFF2-40B4-BE49-F238E27FC236}">
                <a16:creationId xmlns:a16="http://schemas.microsoft.com/office/drawing/2014/main" id="{60DFB035-8D03-D41C-62A6-B5CFBB3A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24" y="2714755"/>
            <a:ext cx="495287" cy="4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TextBox 1072">
            <a:extLst>
              <a:ext uri="{FF2B5EF4-FFF2-40B4-BE49-F238E27FC236}">
                <a16:creationId xmlns:a16="http://schemas.microsoft.com/office/drawing/2014/main" id="{65D3875E-FD43-B9AF-DF4A-E78DC692273C}"/>
              </a:ext>
            </a:extLst>
          </p:cNvPr>
          <p:cNvSpPr txBox="1"/>
          <p:nvPr/>
        </p:nvSpPr>
        <p:spPr>
          <a:xfrm>
            <a:off x="2006600" y="1377777"/>
            <a:ext cx="2661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ore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메타버스 오피스 도입 필요성</a:t>
            </a:r>
            <a:endParaRPr lang="ko-KR" altLang="en-US" sz="1400" b="1" dirty="0">
              <a:solidFill>
                <a:schemeClr val="accent2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BC16A-A873-69A9-20BF-C26D765B03A5}"/>
              </a:ext>
            </a:extLst>
          </p:cNvPr>
          <p:cNvSpPr txBox="1"/>
          <p:nvPr/>
        </p:nvSpPr>
        <p:spPr>
          <a:xfrm>
            <a:off x="6137440" y="1031600"/>
            <a:ext cx="4032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다양한 오피스 테마로 간단히 셀프 공간 구성</a:t>
            </a:r>
            <a:endParaRPr lang="ko-KR" altLang="en-US" sz="1400" b="1" dirty="0">
              <a:solidFill>
                <a:schemeClr val="accent2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0ED66-84F4-AB4F-CDED-9EBB3DE4E77F}"/>
              </a:ext>
            </a:extLst>
          </p:cNvPr>
          <p:cNvSpPr txBox="1"/>
          <p:nvPr/>
        </p:nvSpPr>
        <p:spPr>
          <a:xfrm>
            <a:off x="6854692" y="1293640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상담회</a:t>
            </a:r>
            <a:r>
              <a:rPr lang="en-US" altLang="ko-KR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세미나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E74A9-AB32-B0C3-D86A-F77BB350F287}"/>
              </a:ext>
            </a:extLst>
          </p:cNvPr>
          <p:cNvSpPr txBox="1"/>
          <p:nvPr/>
        </p:nvSpPr>
        <p:spPr>
          <a:xfrm>
            <a:off x="6854692" y="1536421"/>
            <a:ext cx="12379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비대면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화상을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통한</a:t>
            </a:r>
            <a:endParaRPr lang="en-US" altLang="ko-KR" sz="7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상담회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세미나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진행을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원하는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70F8B-5347-AE76-F9F6-C373980210A6}"/>
              </a:ext>
            </a:extLst>
          </p:cNvPr>
          <p:cNvSpPr txBox="1"/>
          <p:nvPr/>
        </p:nvSpPr>
        <p:spPr>
          <a:xfrm>
            <a:off x="8637822" y="1293640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업무센터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9DE412-2189-17FF-3576-90AA1DB1BA97}"/>
              </a:ext>
            </a:extLst>
          </p:cNvPr>
          <p:cNvSpPr txBox="1"/>
          <p:nvPr/>
        </p:nvSpPr>
        <p:spPr>
          <a:xfrm>
            <a:off x="8642338" y="1509084"/>
            <a:ext cx="13258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본사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지사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내부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직원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가상오피스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내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편리한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소통을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원하는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81C75-D621-AEFD-47D8-47BFCD850C69}"/>
              </a:ext>
            </a:extLst>
          </p:cNvPr>
          <p:cNvSpPr txBox="1"/>
          <p:nvPr/>
        </p:nvSpPr>
        <p:spPr>
          <a:xfrm>
            <a:off x="6900704" y="2063892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altLang="ko-Kore-KR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</a:rPr>
              <a:t>HR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D6B49C-AB71-30CF-89B1-34AEC18E44CD}"/>
              </a:ext>
            </a:extLst>
          </p:cNvPr>
          <p:cNvSpPr txBox="1"/>
          <p:nvPr/>
        </p:nvSpPr>
        <p:spPr>
          <a:xfrm>
            <a:off x="6900704" y="2289604"/>
            <a:ext cx="1331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신입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사원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공채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,</a:t>
            </a: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비대면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면접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진행을</a:t>
            </a:r>
            <a:endParaRPr lang="en-US" altLang="ko-KR" sz="7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원하는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37D96-C0B4-BF63-9CAC-1FDD68658C39}"/>
              </a:ext>
            </a:extLst>
          </p:cNvPr>
          <p:cNvSpPr txBox="1"/>
          <p:nvPr/>
        </p:nvSpPr>
        <p:spPr>
          <a:xfrm>
            <a:off x="8677101" y="2059343"/>
            <a:ext cx="1448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학교</a:t>
            </a:r>
            <a:r>
              <a:rPr lang="en-US" altLang="ko-KR" sz="800" b="1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8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학원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658A5D-AD13-602F-1D61-B8C95B866087}"/>
              </a:ext>
            </a:extLst>
          </p:cNvPr>
          <p:cNvSpPr txBox="1"/>
          <p:nvPr/>
        </p:nvSpPr>
        <p:spPr>
          <a:xfrm>
            <a:off x="8677100" y="2239658"/>
            <a:ext cx="139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메타버스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원격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교육을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원하는</a:t>
            </a:r>
            <a:endParaRPr lang="en-US" altLang="ko-KR" sz="700" dirty="0">
              <a:solidFill>
                <a:srgbClr val="1F1F1F"/>
              </a:solidFill>
              <a:latin typeface="Menlo" panose="020B0609030804020204" pitchFamily="49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학교</a:t>
            </a:r>
            <a:r>
              <a:rPr lang="en-US" altLang="ko-KR" sz="700" dirty="0">
                <a:solidFill>
                  <a:srgbClr val="1F1F1F"/>
                </a:solidFill>
                <a:effectLst/>
                <a:latin typeface="Menlo" panose="020B0609030804020204" pitchFamily="49" charset="0"/>
                <a:ea typeface="Apple SD Gothic Neo" panose="02000300000000000000" pitchFamily="2" charset="-127"/>
              </a:rPr>
              <a:t>/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학원</a:t>
            </a:r>
          </a:p>
        </p:txBody>
      </p:sp>
      <p:pic>
        <p:nvPicPr>
          <p:cNvPr id="26" name="그림 25" descr="인간의 얼굴, 미소, 사람, 만화 영화이(가) 표시된 사진&#10;&#10;자동 생성된 설명">
            <a:extLst>
              <a:ext uri="{FF2B5EF4-FFF2-40B4-BE49-F238E27FC236}">
                <a16:creationId xmlns:a16="http://schemas.microsoft.com/office/drawing/2014/main" id="{6203F05F-A941-55EA-221C-6B094DB495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6573" y="2055618"/>
            <a:ext cx="643935" cy="676403"/>
          </a:xfrm>
          <a:prstGeom prst="rect">
            <a:avLst/>
          </a:prstGeom>
        </p:spPr>
      </p:pic>
      <p:pic>
        <p:nvPicPr>
          <p:cNvPr id="27" name="그림 26" descr="인간의 얼굴, 미소, 의류, 스크린샷이(가) 표시된 사진&#10;&#10;자동 생성된 설명">
            <a:extLst>
              <a:ext uri="{FF2B5EF4-FFF2-40B4-BE49-F238E27FC236}">
                <a16:creationId xmlns:a16="http://schemas.microsoft.com/office/drawing/2014/main" id="{5667785D-4927-CA84-2661-B277A45A79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67415" y="2048928"/>
            <a:ext cx="643935" cy="676403"/>
          </a:xfrm>
          <a:prstGeom prst="rect">
            <a:avLst/>
          </a:prstGeom>
        </p:spPr>
      </p:pic>
      <p:pic>
        <p:nvPicPr>
          <p:cNvPr id="29" name="그림 28" descr="텍스트, 인간의 얼굴, 스크린샷, 사람이(가) 표시된 사진&#10;&#10;자동 생성된 설명">
            <a:extLst>
              <a:ext uri="{FF2B5EF4-FFF2-40B4-BE49-F238E27FC236}">
                <a16:creationId xmlns:a16="http://schemas.microsoft.com/office/drawing/2014/main" id="{852A7FB4-3E40-CCD9-00C7-6BE9AEDE3D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9489" y="1319239"/>
            <a:ext cx="643935" cy="676403"/>
          </a:xfrm>
          <a:prstGeom prst="rect">
            <a:avLst/>
          </a:prstGeom>
        </p:spPr>
      </p:pic>
      <p:pic>
        <p:nvPicPr>
          <p:cNvPr id="31" name="그림 30" descr="텍스트, 스크린샷, 만화 영화, 디자인이(가) 표시된 사진&#10;&#10;자동 생성된 설명">
            <a:extLst>
              <a:ext uri="{FF2B5EF4-FFF2-40B4-BE49-F238E27FC236}">
                <a16:creationId xmlns:a16="http://schemas.microsoft.com/office/drawing/2014/main" id="{A901FBBB-7D18-8DCA-B7EB-7A289570EE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51221" y="1323688"/>
            <a:ext cx="643935" cy="676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97256-F6DE-00AB-B55E-2314F02D3682}"/>
              </a:ext>
            </a:extLst>
          </p:cNvPr>
          <p:cNvSpPr txBox="1"/>
          <p:nvPr/>
        </p:nvSpPr>
        <p:spPr>
          <a:xfrm>
            <a:off x="6087155" y="4969820"/>
            <a:ext cx="3735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•</a:t>
            </a:r>
            <a:r>
              <a:rPr lang="ko-KR" altLang="en-US" sz="1400" b="1" dirty="0" err="1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조이콜랩</a:t>
            </a:r>
            <a:r>
              <a:rPr lang="ko-KR" altLang="en-US" sz="1400" b="1" dirty="0">
                <a:solidFill>
                  <a:schemeClr val="accent2"/>
                </a:solidFill>
                <a:latin typeface="Helvetica Neue" panose="02000503000000020004" pitchFamily="2" charset="0"/>
                <a:ea typeface="Apple SD Gothic Neo" panose="02000300000000000000" pitchFamily="2" charset="-127"/>
              </a:rPr>
              <a:t> 커뮤니티 월드</a:t>
            </a:r>
            <a:endParaRPr lang="ko-KR" altLang="en-US" sz="1400" b="1" dirty="0">
              <a:solidFill>
                <a:schemeClr val="accent2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0650A-1B0F-78B9-6CB1-DD41306D9566}"/>
              </a:ext>
            </a:extLst>
          </p:cNvPr>
          <p:cNvSpPr txBox="1"/>
          <p:nvPr/>
        </p:nvSpPr>
        <p:spPr>
          <a:xfrm>
            <a:off x="6137440" y="5194182"/>
            <a:ext cx="4151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b="1" dirty="0" err="1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</a:t>
            </a:r>
            <a:r>
              <a:rPr lang="ko-KR" altLang="en-US" sz="700" b="1" dirty="0" err="1">
                <a:solidFill>
                  <a:srgbClr val="1F1F1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∙공간의</a:t>
            </a:r>
            <a:r>
              <a:rPr lang="ko-KR" altLang="en-US" sz="700" b="1" dirty="0">
                <a:solidFill>
                  <a:srgbClr val="1F1F1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제약이 없는 </a:t>
            </a:r>
            <a:r>
              <a:rPr lang="ko-KR" altLang="en-US" sz="700" b="1" dirty="0" err="1">
                <a:solidFill>
                  <a:srgbClr val="1F1F1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비대면</a:t>
            </a:r>
            <a:r>
              <a:rPr lang="ko-KR" altLang="en-US" sz="700" b="1" dirty="0">
                <a:solidFill>
                  <a:srgbClr val="1F1F1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모임과 온라인 소통 문화 개선을 위해 만들어진 비즈니스 커뮤니티</a:t>
            </a:r>
            <a:endParaRPr lang="en-US" altLang="ko-KR" sz="700" b="1" dirty="0">
              <a:solidFill>
                <a:srgbClr val="1F1F1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우리의 소통 환경에 적합한 </a:t>
            </a:r>
            <a:r>
              <a:rPr lang="ko-KR" altLang="en-US" sz="700" b="1" dirty="0" err="1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모임방</a:t>
            </a:r>
            <a:r>
              <a:rPr lang="ko-KR" altLang="en-US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테마 선택</a:t>
            </a:r>
            <a:r>
              <a:rPr lang="en-US" altLang="ko-KR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가시성 높은 </a:t>
            </a:r>
            <a:r>
              <a:rPr lang="ko-KR" altLang="en-US" sz="700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가상 공간과</a:t>
            </a:r>
            <a:endParaRPr lang="en-US" altLang="ko-KR" sz="700" dirty="0">
              <a:solidFill>
                <a:srgbClr val="1F1F1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00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아바타로 </a:t>
            </a:r>
            <a:r>
              <a:rPr lang="ko-KR" altLang="en-US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상태 확인</a:t>
            </a:r>
            <a:r>
              <a:rPr lang="en-US" altLang="ko-KR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온라인 모임의 생성</a:t>
            </a:r>
            <a:r>
              <a:rPr lang="en-US" altLang="ko-KR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700" b="1" dirty="0">
                <a:solidFill>
                  <a:srgbClr val="1F1F1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유지 및 질적인 발전 추구 </a:t>
            </a:r>
            <a:endParaRPr lang="en-US" altLang="ko-KR" sz="700" b="1" dirty="0">
              <a:solidFill>
                <a:srgbClr val="1F1F1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4EB4792-4349-0420-5782-BE7104B9FCF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14875" y="5693726"/>
            <a:ext cx="903762" cy="53918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12C0BF-107D-B94D-9752-C004ACE3245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2811" y="5697461"/>
            <a:ext cx="903762" cy="5391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6C5F2C-7947-FF71-E137-4E7062C03496}"/>
              </a:ext>
            </a:extLst>
          </p:cNvPr>
          <p:cNvSpPr txBox="1"/>
          <p:nvPr/>
        </p:nvSpPr>
        <p:spPr>
          <a:xfrm>
            <a:off x="7918066" y="5937036"/>
            <a:ext cx="10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b="1" dirty="0" err="1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비대면</a:t>
            </a:r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 모임을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700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돕는 </a:t>
            </a:r>
            <a:r>
              <a:rPr lang="ko-KR" altLang="en-US" sz="700" b="1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가상 공간</a:t>
            </a:r>
            <a:endParaRPr lang="ko-KR" altLang="en-US" sz="7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2FBC59-A709-75A8-F6A9-B7B099FC4672}"/>
              </a:ext>
            </a:extLst>
          </p:cNvPr>
          <p:cNvSpPr txBox="1"/>
          <p:nvPr/>
        </p:nvSpPr>
        <p:spPr>
          <a:xfrm>
            <a:off x="8660954" y="5941123"/>
            <a:ext cx="10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다양한 </a:t>
            </a:r>
            <a:r>
              <a:rPr lang="ko-KR" altLang="en-US" sz="7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실시간</a:t>
            </a:r>
            <a:endParaRPr lang="en-US" altLang="ko-KR" sz="7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700" b="1" dirty="0">
                <a:solidFill>
                  <a:srgbClr val="1F1F1F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소통 도구</a:t>
            </a:r>
            <a:endParaRPr lang="ko-KR" altLang="en-US" sz="700" b="1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FE6D3-7A1A-CC4C-3AEE-A092F163C345}"/>
              </a:ext>
            </a:extLst>
          </p:cNvPr>
          <p:cNvSpPr txBox="1"/>
          <p:nvPr/>
        </p:nvSpPr>
        <p:spPr>
          <a:xfrm>
            <a:off x="9374886" y="5934177"/>
            <a:ext cx="103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00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쉽고 편리한</a:t>
            </a:r>
            <a:endParaRPr lang="en-US" altLang="ko-KR" sz="700" dirty="0">
              <a:solidFill>
                <a:srgbClr val="1F1F1F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700" b="1" dirty="0">
                <a:solidFill>
                  <a:srgbClr val="1F1F1F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정보 공유 수단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F24C80BF-8C03-0BCA-C6E7-EDAD1CD3B2B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26361" y="5658776"/>
            <a:ext cx="415500" cy="307778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DD94E318-A235-7246-51D6-8ACDFDD223D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02928" y="5661544"/>
            <a:ext cx="415500" cy="307778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3851A287-0820-551B-9820-7EAECE384CA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91607" y="5671466"/>
            <a:ext cx="415500" cy="307778"/>
          </a:xfrm>
          <a:prstGeom prst="rect">
            <a:avLst/>
          </a:prstGeom>
        </p:spPr>
      </p:pic>
      <p:sp>
        <p:nvSpPr>
          <p:cNvPr id="59" name="순서도: 연결자 58">
            <a:extLst>
              <a:ext uri="{FF2B5EF4-FFF2-40B4-BE49-F238E27FC236}">
                <a16:creationId xmlns:a16="http://schemas.microsoft.com/office/drawing/2014/main" id="{4D3FE169-910F-90A5-DE95-84F0551B1447}"/>
              </a:ext>
            </a:extLst>
          </p:cNvPr>
          <p:cNvSpPr/>
          <p:nvPr/>
        </p:nvSpPr>
        <p:spPr>
          <a:xfrm>
            <a:off x="8081843" y="5636412"/>
            <a:ext cx="724848" cy="701777"/>
          </a:xfrm>
          <a:prstGeom prst="flowChartConnector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순서도: 연결자 62">
            <a:extLst>
              <a:ext uri="{FF2B5EF4-FFF2-40B4-BE49-F238E27FC236}">
                <a16:creationId xmlns:a16="http://schemas.microsoft.com/office/drawing/2014/main" id="{A2553793-4C95-DCD1-EF6E-BC55DE5948CC}"/>
              </a:ext>
            </a:extLst>
          </p:cNvPr>
          <p:cNvSpPr/>
          <p:nvPr/>
        </p:nvSpPr>
        <p:spPr>
          <a:xfrm>
            <a:off x="8832715" y="5638894"/>
            <a:ext cx="686292" cy="710327"/>
          </a:xfrm>
          <a:prstGeom prst="flowChartConnector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7" name="순서도: 연결자 1026">
            <a:extLst>
              <a:ext uri="{FF2B5EF4-FFF2-40B4-BE49-F238E27FC236}">
                <a16:creationId xmlns:a16="http://schemas.microsoft.com/office/drawing/2014/main" id="{08986A4E-E45C-E874-45D3-EC1CC9F651B2}"/>
              </a:ext>
            </a:extLst>
          </p:cNvPr>
          <p:cNvSpPr/>
          <p:nvPr/>
        </p:nvSpPr>
        <p:spPr>
          <a:xfrm>
            <a:off x="9544311" y="5647445"/>
            <a:ext cx="686292" cy="703331"/>
          </a:xfrm>
          <a:prstGeom prst="flowChartConnector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174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368</Words>
  <Application>Microsoft Office PowerPoint</Application>
  <PresentationFormat>와이드스크린</PresentationFormat>
  <Paragraphs>87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1" baseType="lpstr">
      <vt:lpstr>Apple SD Gothic Neo</vt:lpstr>
      <vt:lpstr>Helvetica Neue</vt:lpstr>
      <vt:lpstr>Menlo</vt:lpstr>
      <vt:lpstr>Arial</vt:lpstr>
      <vt:lpstr>Calibri</vt:lpstr>
      <vt:lpstr>Calibri Light</vt:lpstr>
      <vt:lpstr>맑은 고딕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 은영</dc:creator>
  <cp:lastModifiedBy>안 은영</cp:lastModifiedBy>
  <cp:revision>60</cp:revision>
  <dcterms:created xsi:type="dcterms:W3CDTF">2023-11-08T05:49:05Z</dcterms:created>
  <dcterms:modified xsi:type="dcterms:W3CDTF">2023-11-15T06:48:25Z</dcterms:modified>
</cp:coreProperties>
</file>